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3"/>
    <p:sldId id="257" r:id="rId4"/>
    <p:sldId id="259" r:id="rId5"/>
    <p:sldId id="258" r:id="rId6"/>
    <p:sldId id="260" r:id="rId7"/>
    <p:sldId id="276" r:id="rId8"/>
    <p:sldId id="277" r:id="rId9"/>
    <p:sldId id="271" r:id="rId10"/>
    <p:sldId id="269" r:id="rId11"/>
    <p:sldId id="264" r:id="rId12"/>
    <p:sldId id="270"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43"/>
    <p:restoredTop sz="94718"/>
  </p:normalViewPr>
  <p:slideViewPr>
    <p:cSldViewPr snapToGrid="0">
      <p:cViewPr>
        <p:scale>
          <a:sx n="100" d="100"/>
          <a:sy n="100" d="100"/>
        </p:scale>
        <p:origin x="235" y="-494"/>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dirty="0"/>
              <a:t>Click to edit Master title style</a:t>
            </a:r>
            <a:endParaRPr lang="en-US" dirty="0"/>
          </a:p>
        </p:txBody>
      </p:sp>
      <p:sp>
        <p:nvSpPr>
          <p:cNvPr id="3" name="Subtitle 2"/>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4" name="Rectangle 3"/>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p:cNvGrpSpPr/>
          <p:nvPr userDrawn="1"/>
        </p:nvGrpSpPr>
        <p:grpSpPr>
          <a:xfrm>
            <a:off x="8264427" y="-3419"/>
            <a:ext cx="3927573" cy="3165022"/>
            <a:chOff x="9857014" y="13834"/>
            <a:chExt cx="2334986" cy="1881641"/>
          </a:xfrm>
        </p:grpSpPr>
        <p:sp>
          <p:nvSpPr>
            <p:cNvPr id="15" name="Freeform 14"/>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dirty="0"/>
              <a:t>Click to edit Master title style</a:t>
            </a:r>
            <a:endParaRPr lang="en-US" dirty="0"/>
          </a:p>
        </p:txBody>
      </p:sp>
      <p:sp>
        <p:nvSpPr>
          <p:cNvPr id="3" name="Content Placeholder 2"/>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 name="Date Placeholder 3"/>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AE46C21D-EBB5-4F3D-B06D-166777189317}" type="datetime1">
              <a:rPr lang="en-US" smtClean="0"/>
            </a:fld>
            <a:endParaRPr lang="en-US" dirty="0"/>
          </a:p>
        </p:txBody>
      </p:sp>
      <p:sp>
        <p:nvSpPr>
          <p:cNvPr id="11"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endParaRPr lang="en-US" dirty="0"/>
          </a:p>
        </p:txBody>
      </p:sp>
      <p:sp>
        <p:nvSpPr>
          <p:cNvPr id="12" name="Slide Number Placeholder 5"/>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endParaRPr lang="en-US" dirty="0"/>
          </a:p>
        </p:txBody>
      </p:sp>
      <p:sp>
        <p:nvSpPr>
          <p:cNvPr id="3" name="Content Placeholder 2"/>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Freeform 3"/>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p:cNvGrpSpPr/>
          <p:nvPr userDrawn="1"/>
        </p:nvGrpSpPr>
        <p:grpSpPr>
          <a:xfrm>
            <a:off x="8082092" y="5590903"/>
            <a:ext cx="1572380" cy="1267097"/>
            <a:chOff x="7413403" y="4976359"/>
            <a:chExt cx="2334986" cy="1881641"/>
          </a:xfrm>
        </p:grpSpPr>
        <p:sp>
          <p:nvSpPr>
            <p:cNvPr id="7" name="Freeform 6"/>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fld>
            <a:endParaRPr lang="en-US" dirty="0"/>
          </a:p>
        </p:txBody>
      </p:sp>
      <p:sp>
        <p:nvSpPr>
          <p:cNvPr id="11"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endParaRPr lang="en-US" dirty="0"/>
          </a:p>
        </p:txBody>
      </p:sp>
      <p:sp>
        <p:nvSpPr>
          <p:cNvPr id="12" name="Slide Number Placeholder 5"/>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fld>
            <a:endParaRPr lang="en-US" dirty="0"/>
          </a:p>
        </p:txBody>
      </p:sp>
      <p:sp>
        <p:nvSpPr>
          <p:cNvPr id="13" name="Content Placeholder 2"/>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4" name="Content Placeholder 2"/>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5" name="Content Placeholder 2"/>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endParaRPr lang="en-US" dirty="0"/>
          </a:p>
        </p:txBody>
      </p:sp>
      <p:sp>
        <p:nvSpPr>
          <p:cNvPr id="3" name="Content Placeholder 2"/>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Freeform 3"/>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p:cNvGrpSpPr/>
          <p:nvPr userDrawn="1"/>
        </p:nvGrpSpPr>
        <p:grpSpPr>
          <a:xfrm>
            <a:off x="2587417" y="5590903"/>
            <a:ext cx="1572380" cy="1267097"/>
            <a:chOff x="7413403" y="4976359"/>
            <a:chExt cx="2334986" cy="1881641"/>
          </a:xfrm>
        </p:grpSpPr>
        <p:sp>
          <p:nvSpPr>
            <p:cNvPr id="7" name="Freeform 6"/>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fld>
            <a:endParaRPr lang="en-US" dirty="0"/>
          </a:p>
        </p:txBody>
      </p:sp>
      <p:sp>
        <p:nvSpPr>
          <p:cNvPr id="11"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endParaRPr lang="en-US" dirty="0"/>
          </a:p>
        </p:txBody>
      </p:sp>
      <p:sp>
        <p:nvSpPr>
          <p:cNvPr id="13" name="Content Placeholder 2"/>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4" name="Content Placeholder 2"/>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5" name="Content Placeholder 2"/>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6" name="Content Placeholder 2"/>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7" name="Content Placeholder 2"/>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2" name="Slide Number Placeholder 5"/>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dirty="0"/>
              <a:t>Click to edit Master title style</a:t>
            </a:r>
            <a:endParaRPr lang="en-US" dirty="0"/>
          </a:p>
        </p:txBody>
      </p:sp>
      <p:sp>
        <p:nvSpPr>
          <p:cNvPr id="3" name="Subtitle 2"/>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4" name="Rectangle 3"/>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userDrawn="1"/>
        </p:nvGrpSpPr>
        <p:grpSpPr>
          <a:xfrm>
            <a:off x="8264427" y="3685939"/>
            <a:ext cx="3927573" cy="3178856"/>
            <a:chOff x="9857014" y="13834"/>
            <a:chExt cx="2334986" cy="1881641"/>
          </a:xfrm>
        </p:grpSpPr>
        <p:sp>
          <p:nvSpPr>
            <p:cNvPr id="15" name="Freeform 14"/>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endParaRPr lang="en-US" dirty="0"/>
          </a:p>
        </p:txBody>
      </p:sp>
      <p:sp>
        <p:nvSpPr>
          <p:cNvPr id="3" name="Content Placeholder 2"/>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Freeform 3"/>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p:cNvGrpSpPr/>
          <p:nvPr userDrawn="1"/>
        </p:nvGrpSpPr>
        <p:grpSpPr>
          <a:xfrm>
            <a:off x="8082092" y="5590903"/>
            <a:ext cx="1572380" cy="1267097"/>
            <a:chOff x="7413403" y="4976359"/>
            <a:chExt cx="2334986" cy="1881641"/>
          </a:xfrm>
        </p:grpSpPr>
        <p:sp>
          <p:nvSpPr>
            <p:cNvPr id="7" name="Freeform 6"/>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5B08281-154C-4FEF-A6DF-18BA3AC0F374}" type="datetime1">
              <a:rPr lang="en-US" smtClean="0"/>
            </a:fld>
            <a:endParaRPr lang="en-US" dirty="0"/>
          </a:p>
        </p:txBody>
      </p:sp>
      <p:sp>
        <p:nvSpPr>
          <p:cNvPr id="11"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endParaRPr lang="en-US" dirty="0"/>
          </a:p>
        </p:txBody>
      </p:sp>
      <p:sp>
        <p:nvSpPr>
          <p:cNvPr id="12" name="Slide Number Placeholder 5"/>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endParaRPr lang="en-US" dirty="0"/>
          </a:p>
        </p:txBody>
      </p:sp>
      <p:sp>
        <p:nvSpPr>
          <p:cNvPr id="3" name="Text Placeholder 2"/>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endParaRPr lang="en-US" dirty="0"/>
          </a:p>
        </p:txBody>
      </p:sp>
      <p:sp>
        <p:nvSpPr>
          <p:cNvPr id="4" name="Date Placeholder 3"/>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fld>
            <a:endParaRPr lang="en-US" dirty="0"/>
          </a:p>
        </p:txBody>
      </p:sp>
      <p:sp>
        <p:nvSpPr>
          <p:cNvPr id="5" name="Footer Placeholder 4"/>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endParaRPr lang="en-US" dirty="0"/>
          </a:p>
        </p:txBody>
      </p:sp>
      <p:sp>
        <p:nvSpPr>
          <p:cNvPr id="6" name="Slide Number Placeholder 5"/>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dirty="0"/>
              <a:t>Click to edit Master title style</a:t>
            </a:r>
            <a:endParaRPr lang="en-US" dirty="0"/>
          </a:p>
        </p:txBody>
      </p:sp>
      <p:sp>
        <p:nvSpPr>
          <p:cNvPr id="3" name="Subtitle 2"/>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grpSp>
        <p:nvGrpSpPr>
          <p:cNvPr id="6" name="Group 5"/>
          <p:cNvGrpSpPr/>
          <p:nvPr userDrawn="1"/>
        </p:nvGrpSpPr>
        <p:grpSpPr>
          <a:xfrm rot="16200000">
            <a:off x="8286528" y="2207195"/>
            <a:ext cx="3032351" cy="2443610"/>
            <a:chOff x="9857014" y="13834"/>
            <a:chExt cx="2334986" cy="1881641"/>
          </a:xfrm>
        </p:grpSpPr>
        <p:sp>
          <p:nvSpPr>
            <p:cNvPr id="15" name="Freeform 14"/>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endParaRPr lang="en-US" dirty="0"/>
          </a:p>
        </p:txBody>
      </p:sp>
      <p:sp>
        <p:nvSpPr>
          <p:cNvPr id="3" name="Content Placeholder 2"/>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Freeform 3"/>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916AFA50-87A4-4E99-B112-8C6B1DFB84B2}" type="datetime1">
              <a:rPr lang="en-US" smtClean="0"/>
            </a:fld>
            <a:endParaRPr lang="en-US" dirty="0"/>
          </a:p>
        </p:txBody>
      </p:sp>
      <p:sp>
        <p:nvSpPr>
          <p:cNvPr id="11"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endParaRPr lang="en-US" dirty="0"/>
          </a:p>
        </p:txBody>
      </p:sp>
      <p:sp>
        <p:nvSpPr>
          <p:cNvPr id="12" name="Slide Number Placeholder 5"/>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p:cNvGrpSpPr/>
          <p:nvPr userDrawn="1"/>
        </p:nvGrpSpPr>
        <p:grpSpPr>
          <a:xfrm rot="16200000">
            <a:off x="10772262" y="152641"/>
            <a:ext cx="1572380" cy="1267097"/>
            <a:chOff x="7413403" y="4976359"/>
            <a:chExt cx="2334986" cy="1881641"/>
          </a:xfrm>
        </p:grpSpPr>
        <p:sp>
          <p:nvSpPr>
            <p:cNvPr id="13" name="Freeform 12"/>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endParaRPr lang="en-US" dirty="0"/>
          </a:p>
        </p:txBody>
      </p:sp>
      <p:sp>
        <p:nvSpPr>
          <p:cNvPr id="3" name="Content Placeholder 2"/>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 name="Date Placeholder 3"/>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6B3905CA-BF0F-4A1B-AA0D-85E42F5D5A85}" type="datetime1">
              <a:rPr lang="en-US" smtClean="0"/>
            </a:fld>
            <a:endParaRPr lang="en-US" dirty="0"/>
          </a:p>
        </p:txBody>
      </p:sp>
      <p:sp>
        <p:nvSpPr>
          <p:cNvPr id="11"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endParaRPr lang="en-US" dirty="0"/>
          </a:p>
        </p:txBody>
      </p:sp>
      <p:sp>
        <p:nvSpPr>
          <p:cNvPr id="12" name="Slide Number Placeholder 5"/>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dirty="0"/>
              <a:t>Click to edit Master title style</a:t>
            </a:r>
            <a:endParaRPr lang="en-US" dirty="0"/>
          </a:p>
        </p:txBody>
      </p:sp>
      <p:sp>
        <p:nvSpPr>
          <p:cNvPr id="8" name="Text Placeholder 7"/>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endParaRPr lang="en-US" dirty="0"/>
          </a:p>
        </p:txBody>
      </p:sp>
      <p:sp>
        <p:nvSpPr>
          <p:cNvPr id="10" name="Text Placeholder 9"/>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dirty="0"/>
              <a:t>Click to edit Master text styles</a:t>
            </a:r>
            <a:endParaRPr lang="en-US" dirty="0"/>
          </a:p>
        </p:txBody>
      </p:sp>
      <p:sp>
        <p:nvSpPr>
          <p:cNvPr id="9" name="Text Placeholder 7"/>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endParaRPr lang="en-US" dirty="0"/>
          </a:p>
        </p:txBody>
      </p:sp>
      <p:sp>
        <p:nvSpPr>
          <p:cNvPr id="3" name="Date Placeholder 2"/>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fld>
            <a:endParaRPr lang="en-US" dirty="0"/>
          </a:p>
        </p:txBody>
      </p:sp>
      <p:sp>
        <p:nvSpPr>
          <p:cNvPr id="4" name="Footer Placeholder 3"/>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endParaRPr lang="en-US" dirty="0"/>
          </a:p>
        </p:txBody>
      </p:sp>
      <p:sp>
        <p:nvSpPr>
          <p:cNvPr id="5" name="Slide Number Placeholder 4"/>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dirty="0"/>
              <a:t>Click to edit Master title style</a:t>
            </a:r>
            <a:endParaRPr lang="en-US" dirty="0"/>
          </a:p>
        </p:txBody>
      </p:sp>
      <p:sp>
        <p:nvSpPr>
          <p:cNvPr id="6" name="Picture Placeholder 23"/>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0" name="Text Placeholder 28"/>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11" name="Text Placeholder 28"/>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7" name="Picture Placeholder 23"/>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2" name="Text Placeholder 28"/>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13" name="Text Placeholder 28"/>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8" name="Picture Placeholder 23"/>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4" name="Text Placeholder 28"/>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15" name="Text Placeholder 28"/>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9" name="Picture Placeholder 23"/>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6" name="Text Placeholder 28"/>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17" name="Text Placeholder 28"/>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3" name="Date Placeholder 2"/>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C1F30CD5-42B1-4614-9F46-5D29928CC2DB}" type="datetime1">
              <a:rPr lang="en-US" smtClean="0"/>
            </a:fld>
            <a:endParaRPr lang="en-US" dirty="0"/>
          </a:p>
        </p:txBody>
      </p:sp>
      <p:sp>
        <p:nvSpPr>
          <p:cNvPr id="4" name="Footer Placeholder 3"/>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endParaRPr lang="en-US" dirty="0"/>
          </a:p>
        </p:txBody>
      </p:sp>
      <p:sp>
        <p:nvSpPr>
          <p:cNvPr id="5" name="Slide Number Placeholder 4"/>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fld>
            <a:endParaRPr lang="en-US" dirty="0"/>
          </a:p>
        </p:txBody>
      </p:sp>
      <p:sp>
        <p:nvSpPr>
          <p:cNvPr id="19" name="Freeform 18"/>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dirty="0"/>
              <a:t>Click to edit Master title style</a:t>
            </a:r>
            <a:endParaRPr lang="en-US" dirty="0"/>
          </a:p>
        </p:txBody>
      </p:sp>
      <p:sp>
        <p:nvSpPr>
          <p:cNvPr id="6" name="Picture Placeholder 23"/>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endParaRPr lang="en-US" dirty="0"/>
          </a:p>
        </p:txBody>
      </p:sp>
      <p:sp>
        <p:nvSpPr>
          <p:cNvPr id="31" name="Text Placeholder 28"/>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32" name="Text Placeholder 28"/>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33" name="Picture Placeholder 23"/>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endParaRPr lang="en-US" dirty="0"/>
          </a:p>
        </p:txBody>
      </p:sp>
      <p:sp>
        <p:nvSpPr>
          <p:cNvPr id="34" name="Text Placeholder 28"/>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35" name="Text Placeholder 28"/>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36" name="Picture Placeholder 23"/>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endParaRPr lang="en-US" dirty="0"/>
          </a:p>
        </p:txBody>
      </p:sp>
      <p:sp>
        <p:nvSpPr>
          <p:cNvPr id="37" name="Text Placeholder 28"/>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38" name="Text Placeholder 28"/>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39" name="Picture Placeholder 23"/>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endParaRPr lang="en-US" dirty="0"/>
          </a:p>
        </p:txBody>
      </p:sp>
      <p:sp>
        <p:nvSpPr>
          <p:cNvPr id="40" name="Text Placeholder 28"/>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41" name="Text Placeholder 28"/>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42" name="Picture Placeholder 23"/>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endParaRPr lang="en-US" dirty="0"/>
          </a:p>
        </p:txBody>
      </p:sp>
      <p:sp>
        <p:nvSpPr>
          <p:cNvPr id="43" name="Text Placeholder 28"/>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44" name="Text Placeholder 28"/>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45" name="Picture Placeholder 23"/>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endParaRPr lang="en-US" dirty="0"/>
          </a:p>
        </p:txBody>
      </p:sp>
      <p:sp>
        <p:nvSpPr>
          <p:cNvPr id="46" name="Text Placeholder 28"/>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47" name="Text Placeholder 28"/>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48" name="Picture Placeholder 23"/>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endParaRPr lang="en-US" dirty="0"/>
          </a:p>
        </p:txBody>
      </p:sp>
      <p:sp>
        <p:nvSpPr>
          <p:cNvPr id="49" name="Text Placeholder 28"/>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50" name="Text Placeholder 28"/>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51" name="Picture Placeholder 23"/>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endParaRPr lang="en-US" dirty="0"/>
          </a:p>
        </p:txBody>
      </p:sp>
      <p:sp>
        <p:nvSpPr>
          <p:cNvPr id="52" name="Text Placeholder 28"/>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endParaRPr lang="en-US" dirty="0"/>
          </a:p>
        </p:txBody>
      </p:sp>
      <p:sp>
        <p:nvSpPr>
          <p:cNvPr id="53" name="Text Placeholder 28"/>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endParaRPr lang="en-US" dirty="0"/>
          </a:p>
        </p:txBody>
      </p:sp>
      <p:sp>
        <p:nvSpPr>
          <p:cNvPr id="18" name="Date Placeholder 17"/>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fld>
            <a:endParaRPr lang="en-US" dirty="0"/>
          </a:p>
        </p:txBody>
      </p:sp>
      <p:sp>
        <p:nvSpPr>
          <p:cNvPr id="22" name="Footer Placeholder 21"/>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endParaRPr lang="en-US" dirty="0"/>
          </a:p>
        </p:txBody>
      </p:sp>
      <p:sp>
        <p:nvSpPr>
          <p:cNvPr id="23" name="Slide Number Placeholder 22"/>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a:p>
        </p:txBody>
      </p:sp>
      <p:sp>
        <p:nvSpPr>
          <p:cNvPr id="3" name="Text Placeholder 2"/>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FC9A72C8-1C87-42EF-8A11-BF6DFA19ED8B}" type="datetime1">
              <a:rPr lang="en-US" smtClean="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endParaRPr lang="en-US" dirty="0"/>
          </a:p>
        </p:txBody>
      </p:sp>
      <p:sp>
        <p:nvSpPr>
          <p:cNvPr id="6" name="Slide Number Placeholder 5"/>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7.jpeg"/><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7493" y="1122363"/>
            <a:ext cx="7396522" cy="2120575"/>
          </a:xfrm>
        </p:spPr>
        <p:txBody>
          <a:bodyPr/>
          <a:lstStyle/>
          <a:p>
            <a:r>
              <a:rPr lang="en-US" sz="4200" dirty="0"/>
              <a:t>My Cross Cultural Experience</a:t>
            </a:r>
            <a:endParaRPr lang="en-US" sz="4200" dirty="0"/>
          </a:p>
        </p:txBody>
      </p:sp>
      <p:sp>
        <p:nvSpPr>
          <p:cNvPr id="3" name="Subtitle 2"/>
          <p:cNvSpPr>
            <a:spLocks noGrp="1"/>
          </p:cNvSpPr>
          <p:nvPr>
            <p:ph type="subTitle" idx="1"/>
          </p:nvPr>
        </p:nvSpPr>
        <p:spPr>
          <a:xfrm>
            <a:off x="1167493" y="3602038"/>
            <a:ext cx="9500507" cy="806675"/>
          </a:xfrm>
        </p:spPr>
        <p:txBody>
          <a:bodyPr vert="horz" lIns="91440" tIns="45720" rIns="91440" bIns="45720" rtlCol="0" anchor="t">
            <a:noAutofit/>
          </a:bodyPr>
          <a:lstStyle/>
          <a:p>
            <a:r>
              <a:rPr lang="en-US" dirty="0"/>
              <a:t>Kellie Johnson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1" y="803325"/>
            <a:ext cx="5314536" cy="1325563"/>
          </a:xfrm>
        </p:spPr>
        <p:txBody>
          <a:bodyPr vert="horz" lIns="91440" tIns="45720" rIns="91440" bIns="45720" rtlCol="0" anchor="ctr">
            <a:normAutofit/>
          </a:bodyPr>
          <a:lstStyle/>
          <a:p>
            <a:r>
              <a:rPr lang="en-US" sz="4400" dirty="0"/>
              <a:t>Cross Culture In New York</a:t>
            </a:r>
            <a:endParaRPr lang="en-US" sz="4400" dirty="0"/>
          </a:p>
        </p:txBody>
      </p:sp>
      <p:sp>
        <p:nvSpPr>
          <p:cNvPr id="71" name="TextBox 70"/>
          <p:cNvSpPr txBox="1"/>
          <p:nvPr/>
        </p:nvSpPr>
        <p:spPr>
          <a:xfrm>
            <a:off x="762000" y="2279018"/>
            <a:ext cx="5314543" cy="3375920"/>
          </a:xfrm>
          <a:prstGeom prst="rect">
            <a:avLst/>
          </a:prstGeom>
        </p:spPr>
        <p:txBody>
          <a:bodyPr rot="0" spcFirstLastPara="0" vertOverflow="overflow" horzOverflow="overflow" vert="horz" lIns="91440" tIns="45720" rIns="91440" bIns="45720" numCol="1" spcCol="0" rtlCol="0" fromWordArt="0" anchor="t" anchorCtr="0" forceAA="0" compatLnSpc="1">
            <a:noAutofit/>
          </a:bodyPr>
          <a:lstStyle/>
          <a:p>
            <a:pPr indent="-228600">
              <a:lnSpc>
                <a:spcPct val="90000"/>
              </a:lnSpc>
              <a:spcAft>
                <a:spcPts val="600"/>
              </a:spcAft>
              <a:buFont typeface="Arial" panose="020B0604020202020204" pitchFamily="34" charset="0"/>
              <a:buChar char="•"/>
            </a:pPr>
            <a:r>
              <a:rPr lang="en-US" sz="2000" dirty="0"/>
              <a:t>New York is very diverse and contains people from all backgrounds. Living in New York is a good experience to interact with others from different backgrounds and experience different food, values and cultures. In other part of the world, places are not as diverse as New York. I have encountered many people from all around the world including people from Jamaica, China, Columbia, Mexico, India and more. Other countries aren't as diverse and the populations consist mostly of one type of Ethnicity, Religions, and nationality. I learned a lot be interacting with cultures in New York.</a:t>
            </a:r>
            <a:endParaRPr lang="en-US" sz="2000" dirty="0"/>
          </a:p>
        </p:txBody>
      </p:sp>
      <p:sp>
        <p:nvSpPr>
          <p:cNvPr id="76" name="Freeform: Shape 78"/>
          <p:cNvSpPr>
            <a:spLocks noGrp="1" noRot="1" noChangeAspect="1" noMove="1" noResize="1" noEditPoints="1" noAdjustHandles="1" noChangeArrowheads="1" noChangeShapeType="1" noTextEdit="1"/>
          </p:cNvSpPr>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2" name="Picture 73" descr="A picture containing sky, outdoor, city, building&#10;&#10;Description automatically generated"/>
          <p:cNvPicPr>
            <a:picLocks noChangeAspect="1"/>
          </p:cNvPicPr>
          <p:nvPr/>
        </p:nvPicPr>
        <p:blipFill rotWithShape="1">
          <a:blip r:embed="rId1"/>
          <a:srcRect l="16173" r="11376" b="1"/>
          <a:stretch>
            <a:fillRect/>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2" name="Slide Number Placeholder 11"/>
          <p:cNvSpPr>
            <a:spLocks noGrp="1"/>
          </p:cNvSpPr>
          <p:nvPr>
            <p:ph type="sldNum" sz="quarter" idx="4"/>
          </p:nvPr>
        </p:nvSpPr>
        <p:spPr>
          <a:xfrm>
            <a:off x="11000232" y="6108192"/>
            <a:ext cx="548640" cy="548640"/>
          </a:xfrm>
          <a:prstGeom prst="ellipse">
            <a:avLst/>
          </a:prstGeom>
          <a:solidFill>
            <a:srgbClr val="7A7B43"/>
          </a:solidFill>
        </p:spPr>
        <p:txBody>
          <a:bodyPr vert="horz" lIns="91440" tIns="45720" rIns="91440" bIns="45720" rtlCol="0" anchor="ctr">
            <a:normAutofit/>
          </a:bodyPr>
          <a:lstStyle/>
          <a:p>
            <a:pPr algn="ctr">
              <a:spcAft>
                <a:spcPts val="600"/>
              </a:spcAft>
              <a:defRPr/>
            </a:pPr>
            <a:fld id="{294A09A9-5501-47C1-A89A-A340965A2BE2}" type="slidenum">
              <a:rPr lang="en-US" sz="1500" dirty="0">
                <a:solidFill>
                  <a:srgbClr val="FFFFFF"/>
                </a:solidFill>
                <a:latin typeface="Calibri" panose="020F0502020204030204"/>
              </a:rPr>
            </a:fld>
            <a:endParaRPr lang="en-US" sz="1500" dirty="0">
              <a:solidFill>
                <a:srgbClr val="FFFFFF"/>
              </a:solidFill>
              <a:latin typeface="Calibri" panose="020F0502020204030204"/>
            </a:endParaRPr>
          </a:p>
        </p:txBody>
      </p:sp>
      <p:sp>
        <p:nvSpPr>
          <p:cNvPr id="74" name="TextBox 73"/>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spAutoFit/>
          </a:bodyPr>
          <a:lstStyle/>
          <a:p>
            <a:endParaRPr lang="en-US"/>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6" name="Rectangle 235"/>
          <p:cNvSpPr>
            <a:spLocks noGrp="1" noRot="1" noChangeAspect="1" noMove="1" noResize="1" noEditPoints="1" noAdjustHandles="1" noChangeArrowheads="1" noChangeShapeType="1" noTextEdit="1"/>
          </p:cNvSpPr>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p:cNvSpPr>
            <a:spLocks noGrp="1"/>
          </p:cNvSpPr>
          <p:nvPr>
            <p:ph type="title"/>
          </p:nvPr>
        </p:nvSpPr>
        <p:spPr>
          <a:xfrm>
            <a:off x="643467" y="640080"/>
            <a:ext cx="3096427" cy="5613236"/>
          </a:xfrm>
        </p:spPr>
        <p:txBody>
          <a:bodyPr vert="horz" lIns="91440" tIns="45720" rIns="91440" bIns="45720" rtlCol="0" anchor="ctr">
            <a:normAutofit/>
          </a:bodyPr>
          <a:lstStyle/>
          <a:p>
            <a:r>
              <a:rPr lang="en-US" sz="3400" kern="1200">
                <a:solidFill>
                  <a:srgbClr val="FFFFFF"/>
                </a:solidFill>
                <a:latin typeface="+mj-lt"/>
                <a:ea typeface="+mj-ea"/>
                <a:cs typeface="+mj-cs"/>
              </a:rPr>
              <a:t>Gender/Sexual Inequality</a:t>
            </a:r>
            <a:endParaRPr lang="en-US" sz="3400" kern="1200">
              <a:solidFill>
                <a:srgbClr val="FFFFFF"/>
              </a:solidFill>
              <a:latin typeface="+mj-lt"/>
              <a:ea typeface="+mj-ea"/>
              <a:cs typeface="+mj-cs"/>
            </a:endParaRPr>
          </a:p>
        </p:txBody>
      </p:sp>
      <p:sp>
        <p:nvSpPr>
          <p:cNvPr id="230" name="TextBox 229"/>
          <p:cNvSpPr txBox="1"/>
          <p:nvPr/>
        </p:nvSpPr>
        <p:spPr>
          <a:xfrm>
            <a:off x="4699818" y="640082"/>
            <a:ext cx="6848715" cy="2484884"/>
          </a:xfrm>
          <a:prstGeom prst="rect">
            <a:avLst/>
          </a:prstGeom>
        </p:spPr>
        <p:txBody>
          <a:bodyPr rot="0" spcFirstLastPara="0" vertOverflow="overflow" horzOverflow="overflow" vert="horz" lIns="91440" tIns="45720" rIns="91440" bIns="45720" numCol="1" spcCol="0" rtlCol="0" fromWordArt="0" anchor="ctr" anchorCtr="0" forceAA="0" compatLnSpc="1">
            <a:normAutofit/>
          </a:bodyPr>
          <a:lstStyle/>
          <a:p>
            <a:pPr indent="-228600">
              <a:lnSpc>
                <a:spcPct val="90000"/>
              </a:lnSpc>
              <a:spcAft>
                <a:spcPts val="600"/>
              </a:spcAft>
              <a:buFont typeface="Arial" panose="020B0604020202020204" pitchFamily="34" charset="0"/>
              <a:buChar char="•"/>
            </a:pPr>
            <a:r>
              <a:rPr lang="en-US" sz="1400" dirty="0"/>
              <a:t>Gender and sexual inequality is not a new topic and is shown across the World. Throughout the last couple decades, sexual orientation have become more accepting, but there is still a long way to go for equality. In my opinion, the United States is one of the countries that have come a long way with gender and sexual equality. I have learned that Gender inequality is different in other part of the world where there is a low education rate for women, and they don’t have many rights. </a:t>
            </a:r>
            <a:endParaRPr lang="en-US" sz="1400" dirty="0"/>
          </a:p>
          <a:p>
            <a:pPr indent="-228600">
              <a:lnSpc>
                <a:spcPct val="90000"/>
              </a:lnSpc>
              <a:spcAft>
                <a:spcPts val="600"/>
              </a:spcAft>
              <a:buFont typeface="Arial" panose="020B0604020202020204" pitchFamily="34" charset="0"/>
              <a:buChar char="•"/>
            </a:pPr>
            <a:endParaRPr lang="en-US" sz="1400"/>
          </a:p>
          <a:p>
            <a:pPr indent="-228600">
              <a:lnSpc>
                <a:spcPct val="90000"/>
              </a:lnSpc>
              <a:spcAft>
                <a:spcPts val="600"/>
              </a:spcAft>
              <a:buFont typeface="Arial" panose="020B0604020202020204" pitchFamily="34" charset="0"/>
              <a:buChar char="•"/>
            </a:pPr>
            <a:r>
              <a:rPr lang="en-US" sz="1400" dirty="0"/>
              <a:t>Sexual orientation is also rarely expressed in other parts of the world where it is dangerous to be Gay or attracted to something that is not the norm. This hugely reflected by religion, where people believe that it is not right. </a:t>
            </a:r>
            <a:endParaRPr lang="en-US" sz="1400" dirty="0"/>
          </a:p>
        </p:txBody>
      </p:sp>
      <p:pic>
        <p:nvPicPr>
          <p:cNvPr id="231" name="Picture 231" descr="Icon&#10;&#10;Description automatically generated"/>
          <p:cNvPicPr>
            <a:picLocks noChangeAspect="1"/>
          </p:cNvPicPr>
          <p:nvPr/>
        </p:nvPicPr>
        <p:blipFill>
          <a:blip r:embed="rId1"/>
          <a:stretch>
            <a:fillRect/>
          </a:stretch>
        </p:blipFill>
        <p:spPr>
          <a:xfrm>
            <a:off x="4654297" y="3477991"/>
            <a:ext cx="6894236" cy="2425749"/>
          </a:xfrm>
          <a:prstGeom prst="rect">
            <a:avLst/>
          </a:prstGeom>
        </p:spPr>
      </p:pic>
      <p:sp>
        <p:nvSpPr>
          <p:cNvPr id="6" name="Slide Number Placeholder 5"/>
          <p:cNvSpPr>
            <a:spLocks noGrp="1"/>
          </p:cNvSpPr>
          <p:nvPr>
            <p:ph type="sldNum" sz="quarter" idx="4"/>
          </p:nvPr>
        </p:nvSpPr>
        <p:spPr>
          <a:xfrm>
            <a:off x="10534650" y="6356350"/>
            <a:ext cx="819150" cy="365125"/>
          </a:xfrm>
        </p:spPr>
        <p:txBody>
          <a:bodyPr vert="horz" lIns="91440" tIns="45720" rIns="91440" bIns="45720" rtlCol="0" anchor="ctr">
            <a:normAutofit/>
          </a:bodyPr>
          <a:lstStyle/>
          <a:p>
            <a:pPr>
              <a:spcAft>
                <a:spcPts val="600"/>
              </a:spcAft>
            </a:pPr>
            <a:fld id="{294A09A9-5501-47C1-A89A-A340965A2BE2}" type="slidenum">
              <a:rPr lang="en-US">
                <a:solidFill>
                  <a:prstClr val="black">
                    <a:tint val="75000"/>
                  </a:prstClr>
                </a:solidFill>
              </a:rPr>
            </a:fld>
            <a:endParaRPr lang="en-US">
              <a:solidFill>
                <a:prstClr val="black">
                  <a:tint val="75000"/>
                </a:prst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7494" y="1122363"/>
            <a:ext cx="6220278" cy="2387600"/>
          </a:xfrm>
        </p:spPr>
        <p:txBody>
          <a:bodyPr/>
          <a:lstStyle/>
          <a:p>
            <a:r>
              <a:rPr lang="en-US" dirty="0"/>
              <a:t>Thank you</a:t>
            </a:r>
            <a:endParaRPr lang="en-US" dirty="0"/>
          </a:p>
        </p:txBody>
      </p:sp>
      <p:sp>
        <p:nvSpPr>
          <p:cNvPr id="3" name="Content Placeholder 2"/>
          <p:cNvSpPr>
            <a:spLocks noGrp="1"/>
          </p:cNvSpPr>
          <p:nvPr>
            <p:ph type="subTitle" idx="1"/>
          </p:nvPr>
        </p:nvSpPr>
        <p:spPr>
          <a:xfrm>
            <a:off x="1167493" y="3602038"/>
            <a:ext cx="6220277" cy="2247219"/>
          </a:xfrm>
        </p:spPr>
        <p:txBody>
          <a:bodyPr vert="horz" lIns="91440" tIns="45720" rIns="91440" bIns="45720" rtlCol="0" anchor="t">
            <a:normAutofit/>
          </a:bodyPr>
          <a:lstStyle/>
          <a:p>
            <a:r>
              <a:rPr lang="en-US" dirty="0"/>
              <a:t>Kellie Johnson</a:t>
            </a:r>
            <a:endParaRPr lang="en-US" dirty="0"/>
          </a:p>
          <a:p>
            <a:r>
              <a:rPr lang="en-US" dirty="0"/>
              <a:t>Multicultural Studies </a:t>
            </a:r>
            <a:endParaRPr lang="en-US" dirty="0"/>
          </a:p>
          <a:p>
            <a:r>
              <a:rPr lang="en-US" dirty="0"/>
              <a:t>Fall 2022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p:cNvSpPr>
            <a:spLocks noGrp="1" noRot="1" noChangeAspect="1" noMove="1" noResize="1" noEditPoints="1" noAdjustHandles="1" noChangeArrowheads="1" noChangeShapeType="1" noTextEdit="1"/>
          </p:cNvSpPr>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838200" y="365125"/>
            <a:ext cx="5393361" cy="1325563"/>
          </a:xfrm>
        </p:spPr>
        <p:txBody>
          <a:bodyPr>
            <a:normAutofit/>
          </a:bodyPr>
          <a:lstStyle/>
          <a:p>
            <a:r>
              <a:rPr lang="en-US" dirty="0"/>
              <a:t>Origin</a:t>
            </a:r>
            <a:endParaRPr lang="en-US" dirty="0"/>
          </a:p>
        </p:txBody>
      </p:sp>
      <p:sp>
        <p:nvSpPr>
          <p:cNvPr id="3" name="Content Placeholder 2"/>
          <p:cNvSpPr>
            <a:spLocks noGrp="1"/>
          </p:cNvSpPr>
          <p:nvPr>
            <p:ph idx="1"/>
          </p:nvPr>
        </p:nvSpPr>
        <p:spPr>
          <a:xfrm>
            <a:off x="838200" y="1825625"/>
            <a:ext cx="5393361" cy="4351338"/>
          </a:xfrm>
        </p:spPr>
        <p:txBody>
          <a:bodyPr vert="horz" lIns="91440" tIns="45720" rIns="91440" bIns="45720" rtlCol="0" anchor="t">
            <a:normAutofit/>
          </a:bodyPr>
          <a:lstStyle/>
          <a:p>
            <a:r>
              <a:rPr lang="en-US" sz="2400" dirty="0"/>
              <a:t>- I am from the U.S (Queens, NY). My mom is from the U.S and my dad's family is from Guyana, which I have never been to. We celebrate holidays like Thanksgiving and Christmas. My family and I identify as Christian. Our family is not religious to the extent that we go to Church every Sunday, but we bless and pray over the food before we eat, and we carry the bible in our household. We believe in GOD.</a:t>
            </a:r>
            <a:endParaRPr lang="en-US" sz="2400" dirty="0"/>
          </a:p>
        </p:txBody>
      </p:sp>
      <p:pic>
        <p:nvPicPr>
          <p:cNvPr id="4" name="Picture 6" descr="An open book on a table&#10;&#10;Description automatically generated"/>
          <p:cNvPicPr>
            <a:picLocks noChangeAspect="1"/>
          </p:cNvPicPr>
          <p:nvPr/>
        </p:nvPicPr>
        <p:blipFill rotWithShape="1">
          <a:blip r:embed="rId1"/>
          <a:srcRect l="22573" r="21241" b="2"/>
          <a:stretch>
            <a:fillRect/>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6" name="Slide Number Placeholder 5"/>
          <p:cNvSpPr>
            <a:spLocks noGrp="1"/>
          </p:cNvSpPr>
          <p:nvPr>
            <p:ph type="sldNum" sz="quarter" idx="4"/>
          </p:nvPr>
        </p:nvSpPr>
        <p:spPr>
          <a:xfrm>
            <a:off x="8610600" y="6356349"/>
            <a:ext cx="2743200" cy="365125"/>
          </a:xfrm>
          <a:prstGeom prst="ellipse">
            <a:avLst/>
          </a:prstGeom>
        </p:spPr>
        <p:txBody>
          <a:bodyPr>
            <a:normAutofit/>
          </a:bodyPr>
          <a:lstStyle/>
          <a:p>
            <a:pPr>
              <a:lnSpc>
                <a:spcPct val="90000"/>
              </a:lnSpc>
              <a:spcAft>
                <a:spcPts val="600"/>
              </a:spcAft>
            </a:pPr>
            <a:fld id="{294A09A9-5501-47C1-A89A-A340965A2BE2}" type="slidenum">
              <a:rPr lang="en-US"/>
            </a:fld>
            <a:endParaRPr lang="en-US"/>
          </a:p>
        </p:txBody>
      </p:sp>
      <p:sp>
        <p:nvSpPr>
          <p:cNvPr id="19" name="!!Arc"/>
          <p:cNvSpPr>
            <a:spLocks noGrp="1" noRot="1" noChangeAspect="1" noMove="1" noResize="1" noEditPoints="1" noAdjustHandles="1" noChangeArrowheads="1" noChangeShapeType="1" noTextEdit="1"/>
          </p:cNvSpPr>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Oval"/>
          <p:cNvSpPr>
            <a:spLocks noGrp="1" noRot="1" noChangeAspect="1" noMove="1" noResize="1" noEditPoints="1" noAdjustHandles="1" noChangeArrowheads="1" noChangeShapeType="1" noTextEdit="1"/>
          </p:cNvSpPr>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TextBox 6"/>
          <p:cNvSpPr txBox="1"/>
          <p:nvPr/>
        </p:nvSpPr>
        <p:spPr>
          <a:xfrm>
            <a:off x="2721429" y="508725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spAutoFit/>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7494" y="1059400"/>
            <a:ext cx="6245912" cy="1098062"/>
          </a:xfrm>
        </p:spPr>
        <p:txBody>
          <a:bodyPr/>
          <a:lstStyle/>
          <a:p>
            <a:r>
              <a:rPr lang="en-US" dirty="0"/>
              <a:t>My Experience</a:t>
            </a:r>
            <a:endParaRPr lang="en-US" dirty="0"/>
          </a:p>
        </p:txBody>
      </p:sp>
      <p:sp>
        <p:nvSpPr>
          <p:cNvPr id="4" name="Text Placeholder 3"/>
          <p:cNvSpPr>
            <a:spLocks noGrp="1"/>
          </p:cNvSpPr>
          <p:nvPr>
            <p:ph type="subTitle" idx="1"/>
          </p:nvPr>
        </p:nvSpPr>
        <p:spPr>
          <a:xfrm>
            <a:off x="1167494" y="2314665"/>
            <a:ext cx="6245912" cy="2630511"/>
          </a:xfrm>
        </p:spPr>
        <p:txBody>
          <a:bodyPr vert="horz" lIns="91440" tIns="45720" rIns="91440" bIns="45720" rtlCol="0" anchor="t">
            <a:normAutofit/>
          </a:bodyPr>
          <a:lstStyle/>
          <a:p>
            <a:r>
              <a:rPr lang="en-US" sz="2000" dirty="0"/>
              <a:t>My experience with food is not limited because of living in New York. There are many cultures and people that live here, which means I get to explore different foods and gain knowledge of cultures. The types of food I eat in my house because my dad is from Guyana is </a:t>
            </a:r>
            <a:r>
              <a:rPr lang="en-US" sz="2000" dirty="0" err="1"/>
              <a:t>Pholourie</a:t>
            </a:r>
            <a:r>
              <a:rPr lang="en-US" sz="2000" dirty="0"/>
              <a:t>, Bake, Curri and Roti, and more. Because I live in New York I have eaten Chinese, Japanese, Indian, and Spanish food, to name a few. </a:t>
            </a:r>
            <a:endParaRPr lang="en-US" sz="2000" dirty="0"/>
          </a:p>
        </p:txBody>
      </p:sp>
      <p:pic>
        <p:nvPicPr>
          <p:cNvPr id="3" name="Picture 4"/>
          <p:cNvPicPr>
            <a:picLocks noChangeAspect="1"/>
          </p:cNvPicPr>
          <p:nvPr/>
        </p:nvPicPr>
        <p:blipFill>
          <a:blip r:embed="rId1"/>
          <a:stretch>
            <a:fillRect/>
          </a:stretch>
        </p:blipFill>
        <p:spPr>
          <a:xfrm>
            <a:off x="6838723" y="310923"/>
            <a:ext cx="2143125" cy="2143125"/>
          </a:xfrm>
          <a:prstGeom prst="rect">
            <a:avLst/>
          </a:prstGeom>
        </p:spPr>
      </p:pic>
      <p:sp>
        <p:nvSpPr>
          <p:cNvPr id="5" name="TextBox 4"/>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spAutoFit/>
          </a:bodyPr>
          <a:lstStyle/>
          <a:p>
            <a:endParaRPr lang="en-US"/>
          </a:p>
        </p:txBody>
      </p:sp>
      <p:pic>
        <p:nvPicPr>
          <p:cNvPr id="6" name="Picture 6"/>
          <p:cNvPicPr>
            <a:picLocks noChangeAspect="1"/>
          </p:cNvPicPr>
          <p:nvPr/>
        </p:nvPicPr>
        <p:blipFill>
          <a:blip r:embed="rId2"/>
          <a:stretch>
            <a:fillRect/>
          </a:stretch>
        </p:blipFill>
        <p:spPr>
          <a:xfrm>
            <a:off x="9951130" y="520473"/>
            <a:ext cx="1724025" cy="1724025"/>
          </a:xfrm>
          <a:prstGeom prst="rect">
            <a:avLst/>
          </a:prstGeom>
        </p:spPr>
      </p:pic>
      <p:sp>
        <p:nvSpPr>
          <p:cNvPr id="7" name="TextBox 6"/>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spAutoFit/>
          </a:bodyPr>
          <a:lstStyle/>
          <a:p>
            <a:endParaRPr lang="en-US"/>
          </a:p>
        </p:txBody>
      </p:sp>
      <p:pic>
        <p:nvPicPr>
          <p:cNvPr id="8" name="Picture 8"/>
          <p:cNvPicPr>
            <a:picLocks noChangeAspect="1"/>
          </p:cNvPicPr>
          <p:nvPr/>
        </p:nvPicPr>
        <p:blipFill>
          <a:blip r:embed="rId3"/>
          <a:stretch>
            <a:fillRect/>
          </a:stretch>
        </p:blipFill>
        <p:spPr>
          <a:xfrm>
            <a:off x="7816850" y="3756251"/>
            <a:ext cx="2857500" cy="1609725"/>
          </a:xfrm>
          <a:prstGeom prst="rect">
            <a:avLst/>
          </a:prstGeom>
        </p:spPr>
      </p:pic>
      <p:sp>
        <p:nvSpPr>
          <p:cNvPr id="9" name="TextBox 8"/>
          <p:cNvSpPr txBox="1"/>
          <p:nvPr/>
        </p:nvSpPr>
        <p:spPr>
          <a:xfrm>
            <a:off x="7874000" y="433251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spAutoFit/>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p:cNvSpPr>
            <a:spLocks noGrp="1" noRot="1" noChangeAspect="1" noMove="1" noResize="1" noEditPoints="1" noAdjustHandles="1" noChangeArrowheads="1" noChangeShapeType="1" noTextEdit="1"/>
          </p:cNvSpPr>
          <p:nvPr/>
        </p:nvSpPr>
        <p:spPr bwMode="white">
          <a:xfrm>
            <a:off x="0" y="437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838200" y="365125"/>
            <a:ext cx="10515599" cy="1325563"/>
          </a:xfrm>
        </p:spPr>
        <p:txBody>
          <a:bodyPr vert="horz" lIns="91440" tIns="45720" rIns="91440" bIns="45720" rtlCol="0" anchor="ctr">
            <a:normAutofit/>
          </a:bodyPr>
          <a:lstStyle/>
          <a:p>
            <a:r>
              <a:rPr lang="en-US" sz="4400"/>
              <a:t>My Travel Experience</a:t>
            </a:r>
            <a:endParaRPr lang="en-US" sz="4400"/>
          </a:p>
        </p:txBody>
      </p:sp>
      <p:sp>
        <p:nvSpPr>
          <p:cNvPr id="3" name="Content Placeholder 2"/>
          <p:cNvSpPr>
            <a:spLocks noGrp="1"/>
          </p:cNvSpPr>
          <p:nvPr>
            <p:ph type="body" idx="1"/>
          </p:nvPr>
        </p:nvSpPr>
        <p:spPr>
          <a:xfrm>
            <a:off x="838200" y="1825625"/>
            <a:ext cx="5393361" cy="4351338"/>
          </a:xfrm>
        </p:spPr>
        <p:txBody>
          <a:bodyPr vert="horz" lIns="91440" tIns="45720" rIns="91440" bIns="45720" rtlCol="0">
            <a:normAutofit/>
          </a:bodyPr>
          <a:lstStyle/>
          <a:p>
            <a:pPr indent="-228600">
              <a:lnSpc>
                <a:spcPct val="90000"/>
              </a:lnSpc>
              <a:buFont typeface="Arial" panose="020B0604020202020204" pitchFamily="34" charset="0"/>
              <a:buChar char="•"/>
            </a:pPr>
            <a:r>
              <a:rPr lang="en-US">
                <a:solidFill>
                  <a:schemeClr val="tx1"/>
                </a:solidFill>
              </a:rPr>
              <a:t>I've traveled to the following states within the U.S: Pennsylvania, Maryland, Florida and Texas. I've never been outside the United States. I have recently applied for a passport so I will be able to travel outside the U.S to countries like Italy, Scotland, Iceland, and France. These places that I wish to see have very nice architecture and is different to the U.S. </a:t>
            </a:r>
            <a:endParaRPr lang="en-US">
              <a:solidFill>
                <a:schemeClr val="tx1"/>
              </a:solidFill>
            </a:endParaRPr>
          </a:p>
        </p:txBody>
      </p:sp>
      <p:pic>
        <p:nvPicPr>
          <p:cNvPr id="4" name="Picture 6" descr="A picture containing mountain, nature, shore&#10;&#10;Description automatically generated"/>
          <p:cNvPicPr>
            <a:picLocks noChangeAspect="1"/>
          </p:cNvPicPr>
          <p:nvPr/>
        </p:nvPicPr>
        <p:blipFill rotWithShape="1">
          <a:blip r:embed="rId1"/>
          <a:srcRect l="10" r="33445" b="1"/>
          <a:stretch>
            <a:fillRect/>
          </a:stretch>
        </p:blipFill>
        <p:spPr>
          <a:xfrm>
            <a:off x="6848918" y="1771078"/>
            <a:ext cx="4504881" cy="450488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6" name="Slide Number Placeholder 5"/>
          <p:cNvSpPr>
            <a:spLocks noGrp="1"/>
          </p:cNvSpPr>
          <p:nvPr>
            <p:ph type="sldNum" sz="quarter" idx="12"/>
          </p:nvPr>
        </p:nvSpPr>
        <p:spPr>
          <a:xfrm>
            <a:off x="8610600" y="6356349"/>
            <a:ext cx="2743200" cy="365125"/>
          </a:xfrm>
          <a:prstGeom prst="ellipse">
            <a:avLst/>
          </a:prstGeom>
        </p:spPr>
        <p:txBody>
          <a:bodyPr vert="horz" lIns="91440" tIns="45720" rIns="91440" bIns="45720" rtlCol="0" anchor="ctr">
            <a:normAutofit/>
          </a:bodyPr>
          <a:lstStyle/>
          <a:p>
            <a:pPr>
              <a:lnSpc>
                <a:spcPct val="90000"/>
              </a:lnSpc>
              <a:spcAft>
                <a:spcPts val="600"/>
              </a:spcAft>
              <a:defRPr/>
            </a:pPr>
            <a:fld id="{294A09A9-5501-47C1-A89A-A340965A2BE2}" type="slidenum">
              <a:rPr lang="en-US">
                <a:solidFill>
                  <a:prstClr val="black">
                    <a:tint val="75000"/>
                  </a:prstClr>
                </a:solidFill>
                <a:latin typeface="Calibri" panose="020F0502020204030204"/>
              </a:rPr>
            </a:fld>
            <a:endParaRPr lang="en-US">
              <a:solidFill>
                <a:prstClr val="black">
                  <a:tint val="75000"/>
                </a:prstClr>
              </a:solidFill>
              <a:latin typeface="Calibri" panose="020F0502020204030204"/>
            </a:endParaRPr>
          </a:p>
        </p:txBody>
      </p:sp>
      <p:sp>
        <p:nvSpPr>
          <p:cNvPr id="19" name="!!Arc"/>
          <p:cNvSpPr>
            <a:spLocks noGrp="1" noRot="1" noChangeAspect="1" noMove="1" noResize="1" noEditPoints="1" noAdjustHandles="1" noChangeArrowheads="1" noChangeShapeType="1" noTextEdit="1"/>
          </p:cNvSpPr>
          <p:nvPr/>
        </p:nvSpPr>
        <p:spPr>
          <a:xfrm rot="21189197" flipV="1">
            <a:off x="6980527" y="1929807"/>
            <a:ext cx="4556632" cy="455663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Oval"/>
          <p:cNvSpPr>
            <a:spLocks noGrp="1" noRot="1" noChangeAspect="1" noMove="1" noResize="1" noEditPoints="1" noAdjustHandles="1" noChangeArrowheads="1" noChangeShapeType="1" noTextEdit="1"/>
          </p:cNvSpPr>
          <p:nvPr/>
        </p:nvSpPr>
        <p:spPr>
          <a:xfrm>
            <a:off x="10300988" y="1969050"/>
            <a:ext cx="666675" cy="648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TextBox 6"/>
          <p:cNvSpPr txBox="1"/>
          <p:nvPr/>
        </p:nvSpPr>
        <p:spPr>
          <a:xfrm rot="1380000">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11"/>
          <p:cNvSpPr>
            <a:spLocks noGrp="1" noRot="1" noChangeAspect="1" noMove="1" noResize="1" noEditPoints="1" noAdjustHandles="1" noChangeArrowheads="1" noChangeShapeType="1" noTextEdit="1"/>
          </p:cNvSpPr>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p:cNvSpPr>
            <a:spLocks noGrp="1" noRot="1" noChangeAspect="1" noMove="1" noResize="1" noEditPoints="1" noAdjustHandles="1" noChangeArrowheads="1" noChangeShapeType="1" noTextEdit="1"/>
          </p:cNvSpPr>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311147" y="365760"/>
            <a:ext cx="7569706" cy="1288238"/>
          </a:xfrm>
        </p:spPr>
        <p:txBody>
          <a:bodyPr anchor="ctr">
            <a:normAutofit/>
          </a:bodyPr>
          <a:lstStyle/>
          <a:p>
            <a:pPr algn="ctr"/>
            <a:r>
              <a:rPr lang="en-US" dirty="0"/>
              <a:t>Norms And Values</a:t>
            </a:r>
            <a:endParaRPr lang="en-US"/>
          </a:p>
        </p:txBody>
      </p:sp>
      <p:sp>
        <p:nvSpPr>
          <p:cNvPr id="7" name="Content Placeholder 6"/>
          <p:cNvSpPr>
            <a:spLocks noGrp="1"/>
          </p:cNvSpPr>
          <p:nvPr>
            <p:ph idx="1"/>
          </p:nvPr>
        </p:nvSpPr>
        <p:spPr>
          <a:xfrm>
            <a:off x="2165569" y="1956816"/>
            <a:ext cx="7860863" cy="4024884"/>
          </a:xfrm>
        </p:spPr>
        <p:txBody>
          <a:bodyPr vert="horz" lIns="91440" tIns="45720" rIns="91440" bIns="45720" rtlCol="0" anchor="t">
            <a:normAutofit/>
          </a:bodyPr>
          <a:lstStyle/>
          <a:p>
            <a:r>
              <a:rPr lang="en-US" sz="2400" dirty="0">
                <a:ea typeface="+mn-lt"/>
                <a:cs typeface="+mn-lt"/>
              </a:rPr>
              <a:t>Norms in culture is something that is normal and usual for people to do or act. Norms that seem to be popular in many cultures are that men are providers to the family and women are care takers to the children. This norm has stopped with my parents. Values are beliefs or something that hold significant for us. Something of value to my family is the Bible. Having Norms and values are important to me because it helped me grow. And told me what is acceptable and what is not.</a:t>
            </a:r>
            <a:r>
              <a:rPr lang="en-US" sz="2400" dirty="0"/>
              <a:t> One of the norms for me is being respectful to elders.  </a:t>
            </a:r>
            <a:endParaRPr lang="en-US" dirty="0"/>
          </a:p>
        </p:txBody>
      </p:sp>
      <p:sp>
        <p:nvSpPr>
          <p:cNvPr id="6" name="Slide Number Placeholder 5"/>
          <p:cNvSpPr>
            <a:spLocks noGrp="1"/>
          </p:cNvSpPr>
          <p:nvPr>
            <p:ph type="sldNum" sz="quarter" idx="4"/>
          </p:nvPr>
        </p:nvSpPr>
        <p:spPr>
          <a:xfrm>
            <a:off x="11263713" y="6108192"/>
            <a:ext cx="548640" cy="548640"/>
          </a:xfrm>
          <a:prstGeom prst="ellipse">
            <a:avLst/>
          </a:prstGeom>
          <a:solidFill>
            <a:srgbClr val="808080"/>
          </a:solidFill>
        </p:spPr>
        <p:txBody>
          <a:bodyPr>
            <a:normAutofit/>
          </a:bodyPr>
          <a:lstStyle/>
          <a:p>
            <a:pPr algn="ctr">
              <a:spcAft>
                <a:spcPts val="600"/>
              </a:spcAft>
            </a:pPr>
            <a:fld id="{294A09A9-5501-47C1-A89A-A340965A2BE2}" type="slidenum">
              <a:rPr lang="en-US" sz="1500">
                <a:solidFill>
                  <a:srgbClr val="FFFFFF"/>
                </a:solidFill>
              </a:rPr>
            </a:fld>
            <a:endParaRPr lang="en-US" sz="150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p:cNvSpPr>
            <a:spLocks noGrp="1" noRot="1" noChangeAspect="1" noMove="1" noResize="1" noEditPoints="1" noAdjustHandles="1" noChangeArrowheads="1" noChangeShapeType="1" noTextEdit="1"/>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654296" y="329184"/>
            <a:ext cx="6894576" cy="1783080"/>
          </a:xfrm>
        </p:spPr>
        <p:txBody>
          <a:bodyPr vert="horz" lIns="91440" tIns="45720" rIns="91440" bIns="45720" rtlCol="0" anchor="b">
            <a:normAutofit/>
          </a:bodyPr>
          <a:lstStyle/>
          <a:p>
            <a:r>
              <a:rPr lang="en-US" sz="5400" kern="1200">
                <a:solidFill>
                  <a:schemeClr val="tx1"/>
                </a:solidFill>
                <a:latin typeface="+mj-lt"/>
                <a:ea typeface="+mj-ea"/>
                <a:cs typeface="+mj-cs"/>
              </a:rPr>
              <a:t>African Culture</a:t>
            </a:r>
            <a:endParaRPr lang="en-US" sz="5400" kern="1200">
              <a:solidFill>
                <a:schemeClr val="tx1"/>
              </a:solidFill>
              <a:latin typeface="+mj-lt"/>
              <a:ea typeface="+mj-ea"/>
              <a:cs typeface="+mj-cs"/>
            </a:endParaRPr>
          </a:p>
        </p:txBody>
      </p:sp>
      <p:pic>
        <p:nvPicPr>
          <p:cNvPr id="4" name="Picture 4" descr="A picture containing wall, person&#10;&#10;Description automatically generated"/>
          <p:cNvPicPr>
            <a:picLocks noChangeAspect="1"/>
          </p:cNvPicPr>
          <p:nvPr/>
        </p:nvPicPr>
        <p:blipFill rotWithShape="1">
          <a:blip r:embed="rId1"/>
          <a:srcRect t="10018" r="1" b="20928"/>
          <a:stretch>
            <a:fillRect/>
          </a:stretch>
        </p:blipFill>
        <p:spPr>
          <a:xfrm>
            <a:off x="20" y="10"/>
            <a:ext cx="4041316" cy="4193753"/>
          </a:xfrm>
          <a:custGeom>
            <a:avLst/>
            <a:gdLst/>
            <a:ahLst/>
            <a:cxnLst/>
            <a:rect l="l" t="t" r="r" b="b"/>
            <a:pathLst>
              <a:path w="4041336" h="4193763">
                <a:moveTo>
                  <a:pt x="0" y="0"/>
                </a:moveTo>
                <a:lnTo>
                  <a:pt x="4019848" y="0"/>
                </a:lnTo>
                <a:lnTo>
                  <a:pt x="4021195" y="11419"/>
                </a:lnTo>
                <a:cubicBezTo>
                  <a:pt x="4036145" y="95184"/>
                  <a:pt x="4033611" y="180091"/>
                  <a:pt x="4037665" y="264364"/>
                </a:cubicBezTo>
                <a:cubicBezTo>
                  <a:pt x="4042480" y="367421"/>
                  <a:pt x="4036399" y="470858"/>
                  <a:pt x="4034118" y="574168"/>
                </a:cubicBezTo>
                <a:cubicBezTo>
                  <a:pt x="4032344" y="662121"/>
                  <a:pt x="4023602" y="749948"/>
                  <a:pt x="4026263" y="838028"/>
                </a:cubicBezTo>
                <a:cubicBezTo>
                  <a:pt x="4026453" y="841074"/>
                  <a:pt x="4026453" y="844120"/>
                  <a:pt x="4026263" y="847166"/>
                </a:cubicBezTo>
                <a:cubicBezTo>
                  <a:pt x="4018154" y="944003"/>
                  <a:pt x="4018154" y="1041348"/>
                  <a:pt x="4026263" y="1138186"/>
                </a:cubicBezTo>
                <a:cubicBezTo>
                  <a:pt x="4028835" y="1178494"/>
                  <a:pt x="4028113" y="1218943"/>
                  <a:pt x="4024109" y="1259137"/>
                </a:cubicBezTo>
                <a:cubicBezTo>
                  <a:pt x="4020308" y="1310285"/>
                  <a:pt x="4008145" y="1362194"/>
                  <a:pt x="4016887" y="1412960"/>
                </a:cubicBezTo>
                <a:cubicBezTo>
                  <a:pt x="4022576" y="1454780"/>
                  <a:pt x="4025705" y="1496916"/>
                  <a:pt x="4026263" y="1539116"/>
                </a:cubicBezTo>
                <a:cubicBezTo>
                  <a:pt x="4030697" y="1633542"/>
                  <a:pt x="4026516" y="1728475"/>
                  <a:pt x="4024869" y="1823155"/>
                </a:cubicBezTo>
                <a:cubicBezTo>
                  <a:pt x="4023095" y="1933446"/>
                  <a:pt x="4025883" y="2043737"/>
                  <a:pt x="4017014" y="2154154"/>
                </a:cubicBezTo>
                <a:cubicBezTo>
                  <a:pt x="4012136" y="2243351"/>
                  <a:pt x="4012136" y="2332751"/>
                  <a:pt x="4017014" y="2421948"/>
                </a:cubicBezTo>
                <a:cubicBezTo>
                  <a:pt x="4019421" y="2503683"/>
                  <a:pt x="4031711" y="2584656"/>
                  <a:pt x="4029684" y="2667279"/>
                </a:cubicBezTo>
                <a:cubicBezTo>
                  <a:pt x="4027276" y="2763608"/>
                  <a:pt x="4015874" y="2859684"/>
                  <a:pt x="4019421" y="2956268"/>
                </a:cubicBezTo>
                <a:cubicBezTo>
                  <a:pt x="4021068" y="3002339"/>
                  <a:pt x="4021195" y="3048410"/>
                  <a:pt x="4022082" y="3094480"/>
                </a:cubicBezTo>
                <a:cubicBezTo>
                  <a:pt x="4023222" y="3149943"/>
                  <a:pt x="4033231" y="3205278"/>
                  <a:pt x="4027656" y="3260614"/>
                </a:cubicBezTo>
                <a:cubicBezTo>
                  <a:pt x="4018408" y="3352883"/>
                  <a:pt x="3994462" y="3443628"/>
                  <a:pt x="4009412" y="3538181"/>
                </a:cubicBezTo>
                <a:cubicBezTo>
                  <a:pt x="4017647" y="3590217"/>
                  <a:pt x="4026896" y="3642380"/>
                  <a:pt x="4031711" y="3694923"/>
                </a:cubicBezTo>
                <a:cubicBezTo>
                  <a:pt x="4035892" y="3741882"/>
                  <a:pt x="4046407" y="3789603"/>
                  <a:pt x="4038425" y="3836308"/>
                </a:cubicBezTo>
                <a:cubicBezTo>
                  <a:pt x="4031584" y="3876287"/>
                  <a:pt x="4035131" y="3916266"/>
                  <a:pt x="4029810" y="3956245"/>
                </a:cubicBezTo>
                <a:cubicBezTo>
                  <a:pt x="4022842" y="4008661"/>
                  <a:pt x="4019168" y="4061966"/>
                  <a:pt x="4013847" y="4114764"/>
                </a:cubicBezTo>
                <a:lnTo>
                  <a:pt x="4010970" y="4161894"/>
                </a:lnTo>
                <a:lnTo>
                  <a:pt x="4002764" y="4161042"/>
                </a:lnTo>
                <a:cubicBezTo>
                  <a:pt x="3957904" y="4159210"/>
                  <a:pt x="3912934" y="4160186"/>
                  <a:pt x="3868108" y="4163980"/>
                </a:cubicBezTo>
                <a:cubicBezTo>
                  <a:pt x="3637072" y="4178737"/>
                  <a:pt x="3405779" y="4172076"/>
                  <a:pt x="3174741" y="4175341"/>
                </a:cubicBezTo>
                <a:cubicBezTo>
                  <a:pt x="2865668" y="4179782"/>
                  <a:pt x="2556851" y="4168420"/>
                  <a:pt x="2247906" y="4167376"/>
                </a:cubicBezTo>
                <a:cubicBezTo>
                  <a:pt x="2184582" y="4167115"/>
                  <a:pt x="2121002" y="4170510"/>
                  <a:pt x="2057934" y="4175733"/>
                </a:cubicBezTo>
                <a:cubicBezTo>
                  <a:pt x="1970560" y="4182786"/>
                  <a:pt x="1884336" y="4173905"/>
                  <a:pt x="1797729" y="4165547"/>
                </a:cubicBezTo>
                <a:cubicBezTo>
                  <a:pt x="1693340" y="4155492"/>
                  <a:pt x="1589207" y="4164372"/>
                  <a:pt x="1485458" y="4175995"/>
                </a:cubicBezTo>
                <a:cubicBezTo>
                  <a:pt x="1307344" y="4195571"/>
                  <a:pt x="1127888" y="4198979"/>
                  <a:pt x="949185" y="4186181"/>
                </a:cubicBezTo>
                <a:cubicBezTo>
                  <a:pt x="751793" y="4172468"/>
                  <a:pt x="554529" y="4174950"/>
                  <a:pt x="357136" y="4175995"/>
                </a:cubicBezTo>
                <a:lnTo>
                  <a:pt x="0" y="4175060"/>
                </a:lnTo>
                <a:close/>
              </a:path>
            </a:pathLst>
          </a:custGeom>
        </p:spPr>
      </p:pic>
      <p:sp>
        <p:nvSpPr>
          <p:cNvPr id="26" name="sketch line"/>
          <p:cNvSpPr>
            <a:spLocks noGrp="1" noRot="1" noChangeAspect="1" noMove="1" noResize="1" noEditPoints="1" noAdjustHandles="1" noChangeArrowheads="1" noChangeShapeType="1" noTextEdit="1"/>
          </p:cNvSpPr>
          <p:nvPr/>
        </p:nvSpPr>
        <p:spPr>
          <a:xfrm>
            <a:off x="4654296" y="2463186"/>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p:cNvPicPr>
            <a:picLocks noChangeAspect="1"/>
          </p:cNvPicPr>
          <p:nvPr/>
        </p:nvPicPr>
        <p:blipFill rotWithShape="1">
          <a:blip r:embed="rId2"/>
          <a:srcRect t="3895" r="-1" b="-1"/>
          <a:stretch>
            <a:fillRect/>
          </a:stretch>
        </p:blipFill>
        <p:spPr>
          <a:xfrm>
            <a:off x="1" y="4267200"/>
            <a:ext cx="4051081" cy="2590800"/>
          </a:xfrm>
          <a:custGeom>
            <a:avLst/>
            <a:gdLst/>
            <a:ahLst/>
            <a:cxnLst/>
            <a:rect l="l" t="t" r="r" b="b"/>
            <a:pathLst>
              <a:path w="4051081" h="2496030">
                <a:moveTo>
                  <a:pt x="2464753" y="4"/>
                </a:moveTo>
                <a:cubicBezTo>
                  <a:pt x="2509518" y="-78"/>
                  <a:pt x="2554292" y="1163"/>
                  <a:pt x="2599067" y="4428"/>
                </a:cubicBezTo>
                <a:cubicBezTo>
                  <a:pt x="2749817" y="17813"/>
                  <a:pt x="2901270" y="21079"/>
                  <a:pt x="3052443" y="14222"/>
                </a:cubicBezTo>
                <a:cubicBezTo>
                  <a:pt x="3173923" y="5694"/>
                  <a:pt x="3295774" y="4206"/>
                  <a:pt x="3417420" y="9782"/>
                </a:cubicBezTo>
                <a:cubicBezTo>
                  <a:pt x="3530764" y="16442"/>
                  <a:pt x="3644108" y="23233"/>
                  <a:pt x="3757835" y="19315"/>
                </a:cubicBezTo>
                <a:cubicBezTo>
                  <a:pt x="3803121" y="17748"/>
                  <a:pt x="3847768" y="15789"/>
                  <a:pt x="3892671" y="13177"/>
                </a:cubicBezTo>
                <a:cubicBezTo>
                  <a:pt x="3933972" y="9619"/>
                  <a:pt x="3975386" y="7938"/>
                  <a:pt x="4016790" y="8134"/>
                </a:cubicBezTo>
                <a:lnTo>
                  <a:pt x="4034037" y="8999"/>
                </a:lnTo>
                <a:lnTo>
                  <a:pt x="4035370" y="62503"/>
                </a:lnTo>
                <a:cubicBezTo>
                  <a:pt x="4033549" y="118790"/>
                  <a:pt x="4026390" y="174983"/>
                  <a:pt x="4020562" y="231143"/>
                </a:cubicBezTo>
                <a:cubicBezTo>
                  <a:pt x="4014860" y="285717"/>
                  <a:pt x="4006498" y="343464"/>
                  <a:pt x="4019168" y="393470"/>
                </a:cubicBezTo>
                <a:cubicBezTo>
                  <a:pt x="4042480" y="482184"/>
                  <a:pt x="4024236" y="566457"/>
                  <a:pt x="4014100" y="651618"/>
                </a:cubicBezTo>
                <a:cubicBezTo>
                  <a:pt x="4001874" y="734926"/>
                  <a:pt x="4003635" y="819681"/>
                  <a:pt x="4019295" y="902406"/>
                </a:cubicBezTo>
                <a:cubicBezTo>
                  <a:pt x="4031711" y="960787"/>
                  <a:pt x="4031711" y="1020184"/>
                  <a:pt x="4033231" y="1078946"/>
                </a:cubicBezTo>
                <a:cubicBezTo>
                  <a:pt x="4034118" y="1115753"/>
                  <a:pt x="4020562" y="1153193"/>
                  <a:pt x="4011566" y="1189872"/>
                </a:cubicBezTo>
                <a:cubicBezTo>
                  <a:pt x="3995476" y="1256123"/>
                  <a:pt x="3989648" y="1323388"/>
                  <a:pt x="4011566" y="1387989"/>
                </a:cubicBezTo>
                <a:cubicBezTo>
                  <a:pt x="4042100" y="1477465"/>
                  <a:pt x="4059584" y="1566941"/>
                  <a:pt x="4046914" y="1661622"/>
                </a:cubicBezTo>
                <a:cubicBezTo>
                  <a:pt x="4039566" y="1720003"/>
                  <a:pt x="4037919" y="1779654"/>
                  <a:pt x="4026896" y="1837274"/>
                </a:cubicBezTo>
                <a:cubicBezTo>
                  <a:pt x="4008779" y="1932843"/>
                  <a:pt x="4015240" y="2027776"/>
                  <a:pt x="4029684" y="2121948"/>
                </a:cubicBezTo>
                <a:cubicBezTo>
                  <a:pt x="4039832" y="2200637"/>
                  <a:pt x="4040934" y="2280226"/>
                  <a:pt x="4032978" y="2359155"/>
                </a:cubicBezTo>
                <a:lnTo>
                  <a:pt x="4023519" y="2496030"/>
                </a:lnTo>
                <a:lnTo>
                  <a:pt x="0" y="2496030"/>
                </a:lnTo>
                <a:lnTo>
                  <a:pt x="0" y="12459"/>
                </a:lnTo>
                <a:lnTo>
                  <a:pt x="17104" y="15006"/>
                </a:lnTo>
                <a:cubicBezTo>
                  <a:pt x="83627" y="15006"/>
                  <a:pt x="150022" y="12263"/>
                  <a:pt x="216416" y="7824"/>
                </a:cubicBezTo>
                <a:cubicBezTo>
                  <a:pt x="361434" y="-156"/>
                  <a:pt x="506837" y="3162"/>
                  <a:pt x="651370" y="17748"/>
                </a:cubicBezTo>
                <a:cubicBezTo>
                  <a:pt x="753623" y="25440"/>
                  <a:pt x="856335" y="24213"/>
                  <a:pt x="958396" y="14092"/>
                </a:cubicBezTo>
                <a:cubicBezTo>
                  <a:pt x="1145682" y="-1710"/>
                  <a:pt x="1332584" y="10958"/>
                  <a:pt x="1519486" y="21666"/>
                </a:cubicBezTo>
                <a:cubicBezTo>
                  <a:pt x="1700504" y="32113"/>
                  <a:pt x="1881394" y="24408"/>
                  <a:pt x="2062411" y="17487"/>
                </a:cubicBezTo>
                <a:cubicBezTo>
                  <a:pt x="2196255" y="12394"/>
                  <a:pt x="2330459" y="249"/>
                  <a:pt x="2464753" y="4"/>
                </a:cubicBezTo>
                <a:close/>
              </a:path>
            </a:pathLst>
          </a:custGeom>
        </p:spPr>
      </p:pic>
      <p:sp>
        <p:nvSpPr>
          <p:cNvPr id="3" name="Subtitle 2"/>
          <p:cNvSpPr>
            <a:spLocks noGrp="1"/>
          </p:cNvSpPr>
          <p:nvPr>
            <p:ph type="subTitle" idx="1"/>
          </p:nvPr>
        </p:nvSpPr>
        <p:spPr>
          <a:xfrm>
            <a:off x="4654296" y="2706624"/>
            <a:ext cx="6894576" cy="3483864"/>
          </a:xfrm>
        </p:spPr>
        <p:txBody>
          <a:bodyPr vert="horz" lIns="91440" tIns="45720" rIns="91440" bIns="45720" rtlCol="0" anchor="t">
            <a:normAutofit/>
          </a:bodyPr>
          <a:lstStyle/>
          <a:p>
            <a:pPr indent="-228600">
              <a:buFont typeface="Arial" panose="020B0604020202020204" pitchFamily="34" charset="0"/>
              <a:buChar char="•"/>
            </a:pPr>
            <a:r>
              <a:rPr lang="en-US" sz="1500" dirty="0"/>
              <a:t>Many African American express themselves through their hair. Braids are an important factor in African American culture throughout time. Braids can signify new confidence and also be a part of someone’s identity. Certain Braids in Africa was a was a way to signify which tribe you are from. Braids has a long history behind it with Black people having the confidence to accept our natural hair and move on from damaging/straightening. We express ourselves through a hair and it is very beautiful.</a:t>
            </a:r>
            <a:endParaRPr lang="en-US" sz="1500" dirty="0"/>
          </a:p>
          <a:p>
            <a:pPr indent="-228600">
              <a:buFont typeface="Arial" panose="020B0604020202020204" pitchFamily="34" charset="0"/>
              <a:buChar char="•"/>
            </a:pPr>
            <a:r>
              <a:rPr lang="en-US" sz="1500" dirty="0"/>
              <a:t>Some styles we do to our hair: Braids, Afro, passion twist, </a:t>
            </a:r>
            <a:r>
              <a:rPr lang="en-US" sz="1500" dirty="0" err="1"/>
              <a:t>locs</a:t>
            </a:r>
            <a:r>
              <a:rPr lang="en-US" sz="1500" dirty="0"/>
              <a:t>, and more.  </a:t>
            </a:r>
            <a:endParaRPr lang="en-US" sz="1500" dirty="0"/>
          </a:p>
          <a:p>
            <a:pPr indent="-228600">
              <a:buFont typeface="Arial" panose="020B0604020202020204" pitchFamily="34" charset="0"/>
              <a:buChar char="•"/>
            </a:pPr>
            <a:r>
              <a:rPr lang="en-US" sz="1500" dirty="0"/>
              <a:t>My experience with my hair is having it permed all throughout elementary and middle school and then going natural in high school and so on.</a:t>
            </a:r>
            <a:endParaRPr lang="en-US" sz="1500" dirty="0"/>
          </a:p>
          <a:p>
            <a:pPr indent="-228600">
              <a:buFont typeface="Arial" panose="020B0604020202020204" pitchFamily="34" charset="0"/>
              <a:buChar char="•"/>
            </a:pPr>
            <a:r>
              <a:rPr lang="en-US" sz="1500" dirty="0"/>
              <a:t>What many people have done is straighten or perm hair because it was seen as unacceptable and unprofessional. </a:t>
            </a:r>
            <a:br>
              <a:rPr lang="en-US" sz="1500" dirty="0"/>
            </a:b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200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400"/>
                                        <p:tgtEl>
                                          <p:spTgt spid="3">
                                            <p:txEl>
                                              <p:pRg st="3" end="3"/>
                                            </p:txEl>
                                          </p:spTgt>
                                        </p:tgtEl>
                                      </p:cBhvr>
                                    </p:animEffect>
                                  </p:childTnLst>
                                </p:cTn>
                              </p:par>
                              <p:par>
                                <p:cTn id="23" presetID="10" presetClass="entr" presetSubtype="0" fill="hold" grpId="0" nodeType="withEffect">
                                  <p:stCondLst>
                                    <p:cond delay="1000"/>
                                  </p:stCondLst>
                                  <p:iterate type="lt">
                                    <p:tmPct val="10000"/>
                                  </p:iterate>
                                  <p:childTnLst>
                                    <p:set>
                                      <p:cBhvr>
                                        <p:cTn id="24" dur="1" fill="hold">
                                          <p:stCondLst>
                                            <p:cond delay="0"/>
                                          </p:stCondLst>
                                        </p:cTn>
                                        <p:tgtEl>
                                          <p:spTgt spid="2"/>
                                        </p:tgtEl>
                                        <p:attrNameLst>
                                          <p:attrName>style.visibility</p:attrName>
                                        </p:attrNameLst>
                                      </p:cBhvr>
                                      <p:to>
                                        <p:strVal val="visible"/>
                                      </p:to>
                                    </p:set>
                                    <p:animEffect transition="in" filter="fade">
                                      <p:cBhvr>
                                        <p:cTn id="2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7494" y="1122363"/>
            <a:ext cx="6220278" cy="1149350"/>
          </a:xfrm>
        </p:spPr>
        <p:txBody>
          <a:bodyPr/>
          <a:lstStyle/>
          <a:p>
            <a:r>
              <a:rPr lang="en-US" dirty="0"/>
              <a:t>The N-Word</a:t>
            </a:r>
            <a:endParaRPr lang="en-US" dirty="0"/>
          </a:p>
        </p:txBody>
      </p:sp>
      <p:sp>
        <p:nvSpPr>
          <p:cNvPr id="3" name="Content Placeholder 2"/>
          <p:cNvSpPr>
            <a:spLocks noGrp="1"/>
          </p:cNvSpPr>
          <p:nvPr>
            <p:ph type="subTitle" idx="1"/>
          </p:nvPr>
        </p:nvSpPr>
        <p:spPr>
          <a:xfrm>
            <a:off x="228601" y="2336574"/>
            <a:ext cx="8057240" cy="4315503"/>
          </a:xfrm>
        </p:spPr>
        <p:txBody>
          <a:bodyPr vert="horz" lIns="91440" tIns="45720" rIns="91440" bIns="45720" rtlCol="0" anchor="t">
            <a:normAutofit fontScale="92500" lnSpcReduction="10000"/>
          </a:bodyPr>
          <a:lstStyle/>
          <a:p>
            <a:r>
              <a:rPr lang="en-US" dirty="0"/>
              <a:t>The N-word, although seen as a vulgar, is a part of African American culture in the US. The word used many years ago as a racial slur to make black people feel inferior during slavery or Jim crow and even now. Being in New York, you the word a lot used between Black people, and not in a way to offend someone. We hear the word in many songs. And it really is controversial because some believe it should not be used at all, other believe it's a way that we turned a derogatory word and used it to greet each other.  Although I hardly use the word, I support Black people using it. </a:t>
            </a:r>
            <a:endParaRPr lang="en-US"/>
          </a:p>
        </p:txBody>
      </p:sp>
      <p:pic>
        <p:nvPicPr>
          <p:cNvPr id="4" name="Picture 4"/>
          <p:cNvPicPr>
            <a:picLocks noChangeAspect="1"/>
          </p:cNvPicPr>
          <p:nvPr/>
        </p:nvPicPr>
        <p:blipFill>
          <a:blip r:embed="rId1"/>
          <a:stretch>
            <a:fillRect/>
          </a:stretch>
        </p:blipFill>
        <p:spPr>
          <a:xfrm>
            <a:off x="8290443" y="1796143"/>
            <a:ext cx="4086419" cy="309854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Down Arrow 7"/>
          <p:cNvSpPr>
            <a:spLocks noGrp="1" noRot="1" noChangeAspect="1" noMove="1" noResize="1" noEditPoints="1" noAdjustHandles="1" noChangeArrowheads="1" noChangeShapeType="1" noTextEdit="1"/>
          </p:cNvSpPr>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286932" y="1204109"/>
            <a:ext cx="10023398" cy="857894"/>
          </a:xfrm>
        </p:spPr>
        <p:txBody>
          <a:bodyPr vert="horz" lIns="91440" tIns="45720" rIns="91440" bIns="45720" rtlCol="0" anchor="ctr">
            <a:normAutofit/>
          </a:bodyPr>
          <a:lstStyle/>
          <a:p>
            <a:r>
              <a:rPr lang="en-US" sz="4000" kern="1200">
                <a:solidFill>
                  <a:srgbClr val="FFFFFF"/>
                </a:solidFill>
                <a:latin typeface="+mj-lt"/>
                <a:ea typeface="+mj-ea"/>
                <a:cs typeface="+mj-cs"/>
              </a:rPr>
              <a:t>Socialization</a:t>
            </a:r>
            <a:endParaRPr lang="en-US" sz="4000" kern="1200">
              <a:solidFill>
                <a:srgbClr val="FFFFFF"/>
              </a:solidFill>
              <a:latin typeface="+mj-lt"/>
              <a:ea typeface="+mj-ea"/>
              <a:cs typeface="+mj-cs"/>
            </a:endParaRPr>
          </a:p>
        </p:txBody>
      </p:sp>
      <p:sp>
        <p:nvSpPr>
          <p:cNvPr id="21" name="TextBox 20"/>
          <p:cNvSpPr txBox="1"/>
          <p:nvPr/>
        </p:nvSpPr>
        <p:spPr>
          <a:xfrm>
            <a:off x="1286930" y="2439937"/>
            <a:ext cx="4633070" cy="3770697"/>
          </a:xfrm>
          <a:prstGeom prst="rect">
            <a:avLst/>
          </a:prstGeom>
        </p:spPr>
        <p:txBody>
          <a:bodyPr rot="0" spcFirstLastPara="0" vertOverflow="overflow" horzOverflow="overflow" vert="horz" wrap="square" lIns="91440" tIns="45720" rIns="91440" bIns="45720" numCol="1" spcCol="0" rtlCol="0" fromWordArt="0" anchor="t" anchorCtr="0" forceAA="0" compatLnSpc="1">
            <a:noAutofit/>
          </a:bodyPr>
          <a:lstStyle/>
          <a:p>
            <a:pPr>
              <a:lnSpc>
                <a:spcPct val="90000"/>
              </a:lnSpc>
              <a:spcAft>
                <a:spcPts val="600"/>
              </a:spcAft>
            </a:pPr>
            <a:r>
              <a:rPr lang="en-US" sz="1700" dirty="0"/>
              <a:t>Socialization is the social process where we develop our personality and learn about society and culture. Agents of socialization is our parents, school, and media. Media like tv and tik-</a:t>
            </a:r>
            <a:r>
              <a:rPr lang="en-US" sz="1700" dirty="0" err="1"/>
              <a:t>tok</a:t>
            </a:r>
            <a:r>
              <a:rPr lang="en-US" sz="1700" dirty="0"/>
              <a:t> has helped me to adapt in the world to interact with different race, nationalities, and ethnicities. Socialization is important because it affects how we see the world and affect how we act. When we don’t socialize we can say things that might be insensitive. When we don’t learn about types of cultures through socialization, it can lead to assumptions and negative communication. </a:t>
            </a:r>
            <a:endParaRPr lang="en-US" sz="1700"/>
          </a:p>
        </p:txBody>
      </p:sp>
      <p:pic>
        <p:nvPicPr>
          <p:cNvPr id="22" name="Picture 22"/>
          <p:cNvPicPr>
            <a:picLocks noChangeAspect="1"/>
          </p:cNvPicPr>
          <p:nvPr/>
        </p:nvPicPr>
        <p:blipFill>
          <a:blip r:embed="rId1"/>
          <a:stretch>
            <a:fillRect/>
          </a:stretch>
        </p:blipFill>
        <p:spPr>
          <a:xfrm>
            <a:off x="6153767" y="2962451"/>
            <a:ext cx="5010557" cy="2820012"/>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94A09A9-5501-47C1-A89A-A340965A2BE2}" type="slidenum">
              <a:rPr lang="en-US">
                <a:solidFill>
                  <a:prstClr val="black">
                    <a:tint val="75000"/>
                  </a:prstClr>
                </a:solidFill>
              </a:rPr>
            </a:fld>
            <a:endParaRPr lang="en-US">
              <a:solidFill>
                <a:prstClr val="black">
                  <a:tint val="75000"/>
                </a:prst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Freeform: Shape 102"/>
          <p:cNvSpPr>
            <a:spLocks noGrp="1" noRot="1" noChangeAspect="1" noMove="1" noResize="1" noEditPoints="1" noAdjustHandles="1" noChangeArrowheads="1" noChangeShapeType="1" noTextEdit="1"/>
          </p:cNvSpPr>
          <p:nvPr/>
        </p:nvSpPr>
        <p:spPr>
          <a:xfrm>
            <a:off x="6831955" y="5346696"/>
            <a:ext cx="5360045"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5" name="Freeform: Shape 104"/>
          <p:cNvSpPr>
            <a:spLocks noGrp="1" noRot="1" noChangeAspect="1" noMove="1" noResize="1" noEditPoints="1" noAdjustHandles="1" noChangeArrowheads="1" noChangeShapeType="1" noTextEdit="1"/>
          </p:cNvSpPr>
          <p:nvPr/>
        </p:nvSpPr>
        <p:spPr>
          <a:xfrm>
            <a:off x="0" y="5346694"/>
            <a:ext cx="7346605"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p:cNvSpPr>
            <a:spLocks noGrp="1"/>
          </p:cNvSpPr>
          <p:nvPr>
            <p:ph type="title"/>
          </p:nvPr>
        </p:nvSpPr>
        <p:spPr>
          <a:xfrm>
            <a:off x="841247" y="5529884"/>
            <a:ext cx="5806440" cy="1096331"/>
          </a:xfrm>
        </p:spPr>
        <p:txBody>
          <a:bodyPr vert="horz" lIns="91440" tIns="45720" rIns="91440" bIns="45720" rtlCol="0" anchor="ctr">
            <a:normAutofit/>
          </a:bodyPr>
          <a:lstStyle/>
          <a:p>
            <a:r>
              <a:rPr lang="en-US" sz="4000" b="0" kern="1200">
                <a:solidFill>
                  <a:srgbClr val="303030"/>
                </a:solidFill>
                <a:latin typeface="+mj-lt"/>
                <a:ea typeface="+mj-ea"/>
                <a:cs typeface="+mj-cs"/>
              </a:rPr>
              <a:t>      Cross Cultural  </a:t>
            </a:r>
            <a:endParaRPr lang="en-US" sz="4000" kern="1200">
              <a:solidFill>
                <a:srgbClr val="303030"/>
              </a:solidFill>
              <a:latin typeface="+mj-lt"/>
              <a:ea typeface="+mj-ea"/>
              <a:cs typeface="+mj-cs"/>
            </a:endParaRPr>
          </a:p>
        </p:txBody>
      </p:sp>
      <p:pic>
        <p:nvPicPr>
          <p:cNvPr id="78" name="Picture 78" descr="A picture containing text, clipart&#10;&#10;Description automatically generated"/>
          <p:cNvPicPr>
            <a:picLocks noChangeAspect="1"/>
          </p:cNvPicPr>
          <p:nvPr/>
        </p:nvPicPr>
        <p:blipFill>
          <a:blip r:embed="rId1"/>
          <a:stretch>
            <a:fillRect/>
          </a:stretch>
        </p:blipFill>
        <p:spPr>
          <a:xfrm>
            <a:off x="866920" y="965200"/>
            <a:ext cx="5998596" cy="3989067"/>
          </a:xfrm>
          <a:prstGeom prst="rect">
            <a:avLst/>
          </a:prstGeom>
        </p:spPr>
      </p:pic>
      <p:sp>
        <p:nvSpPr>
          <p:cNvPr id="77" name="TextBox 76"/>
          <p:cNvSpPr txBox="1"/>
          <p:nvPr/>
        </p:nvSpPr>
        <p:spPr>
          <a:xfrm>
            <a:off x="7534655" y="965199"/>
            <a:ext cx="4008101" cy="4020458"/>
          </a:xfrm>
          <a:prstGeom prst="rect">
            <a:avLst/>
          </a:prstGeom>
        </p:spPr>
        <p:txBody>
          <a:bodyPr rot="0" spcFirstLastPara="0" vertOverflow="overflow" horzOverflow="overflow" vert="horz" lIns="91440" tIns="45720" rIns="91440" bIns="45720" numCol="1" spcCol="0" rtlCol="0" fromWordArt="0" anchor="ctr" anchorCtr="0" forceAA="0" compatLnSpc="1">
            <a:normAutofit/>
          </a:bodyPr>
          <a:lstStyle/>
          <a:p>
            <a:pPr indent="-228600">
              <a:lnSpc>
                <a:spcPct val="90000"/>
              </a:lnSpc>
              <a:spcAft>
                <a:spcPts val="600"/>
              </a:spcAft>
              <a:buFont typeface="Arial" panose="020B0604020202020204" pitchFamily="34" charset="0"/>
              <a:buChar char="•"/>
            </a:pPr>
            <a:r>
              <a:rPr lang="en-US" sz="2000" dirty="0"/>
              <a:t>Cross culture is relating to different cultures and understanding how they're different and similar. Cross culture is important because it allows us to be less bias and avoid miscommunication and misinterpretations that can impacts people. I have experienced being bias and making assumptions, and I have found that I was wrong and learned by interacting with cultures.  </a:t>
            </a:r>
            <a:endParaRPr lang="en-US" sz="2000" dirty="0"/>
          </a:p>
        </p:txBody>
      </p:sp>
      <p:sp>
        <p:nvSpPr>
          <p:cNvPr id="5" name="Slide Number Placeholder 4"/>
          <p:cNvSpPr>
            <a:spLocks noGrp="1"/>
          </p:cNvSpPr>
          <p:nvPr>
            <p:ph type="sldNum" sz="quarter" idx="27"/>
          </p:nvPr>
        </p:nvSpPr>
        <p:spPr>
          <a:xfrm>
            <a:off x="10198279" y="5532120"/>
            <a:ext cx="1344477" cy="365125"/>
          </a:xfrm>
        </p:spPr>
        <p:txBody>
          <a:bodyPr vert="horz" lIns="91440" tIns="45720" rIns="91440" bIns="45720" rtlCol="0" anchor="ctr">
            <a:normAutofit/>
          </a:bodyPr>
          <a:lstStyle/>
          <a:p>
            <a:pPr>
              <a:spcAft>
                <a:spcPts val="600"/>
              </a:spcAft>
            </a:pPr>
            <a:fld id="{294A09A9-5501-47C1-A89A-A340965A2BE2}" type="slidenum">
              <a:rPr lang="en-US">
                <a:solidFill>
                  <a:srgbClr val="FFFFFF">
                    <a:alpha val="80000"/>
                  </a:srgbClr>
                </a:solidFill>
              </a:rPr>
            </a:fld>
            <a:endParaRPr lang="en-US">
              <a:solidFill>
                <a:srgbClr val="FFFFFF">
                  <a:alpha val="80000"/>
                </a:srgbClr>
              </a:solidFill>
            </a:endParaRPr>
          </a:p>
        </p:txBody>
      </p:sp>
    </p:spTree>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TM45331398</Template>
  <TotalTime>0</TotalTime>
  <Words>5631</Words>
  <Application>WPS Presentation</Application>
  <PresentationFormat>Widescreen</PresentationFormat>
  <Paragraphs>69</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Tenorite</vt:lpstr>
      <vt:lpstr>Segoe Print</vt:lpstr>
      <vt:lpstr>Calibri</vt:lpstr>
      <vt:lpstr>Microsoft YaHei</vt:lpstr>
      <vt:lpstr>Arial Unicode MS</vt:lpstr>
      <vt:lpstr>Office Theme</vt:lpstr>
      <vt:lpstr>My Cross Cultural Experience</vt:lpstr>
      <vt:lpstr>Origin</vt:lpstr>
      <vt:lpstr>My Experience</vt:lpstr>
      <vt:lpstr>My Travel Experience</vt:lpstr>
      <vt:lpstr>Norms And Values</vt:lpstr>
      <vt:lpstr>African Culture</vt:lpstr>
      <vt:lpstr>The N-Word</vt:lpstr>
      <vt:lpstr>Socialization</vt:lpstr>
      <vt:lpstr>      Cross Cultural  </vt:lpstr>
      <vt:lpstr>Cross Culture In New York</vt:lpstr>
      <vt:lpstr>Gender/Sexual Inequality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
  <cp:lastModifiedBy>oalap</cp:lastModifiedBy>
  <cp:revision>672</cp:revision>
  <dcterms:created xsi:type="dcterms:W3CDTF">2022-10-31T12:35:00Z</dcterms:created>
  <dcterms:modified xsi:type="dcterms:W3CDTF">2022-12-17T17:48:49Z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ICV">
    <vt:lpwstr>C4D5413D4A5246238EBE7DC9176E7124</vt:lpwstr>
  </property>
  <property fmtid="{D5CDD505-2E9C-101B-9397-08002B2CF9AE}" pid="4" name="KSOProductBuildVer">
    <vt:lpwstr>1033-11.2.0.11440</vt:lpwstr>
  </property>
</Properties>
</file>