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66" r:id="rId4"/>
    <p:sldId id="257" r:id="rId5"/>
    <p:sldId id="258" r:id="rId6"/>
    <p:sldId id="259" r:id="rId7"/>
    <p:sldId id="260" r:id="rId8"/>
    <p:sldId id="261" r:id="rId9"/>
    <p:sldId id="262" r:id="rId10"/>
    <p:sldId id="263" r:id="rId11"/>
    <p:sldId id="264"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dirty="0"/>
              <a:t>Click to edit Master title style</a:t>
            </a:r>
            <a:endParaRPr lang="en-US" dirty="0"/>
          </a:p>
        </p:txBody>
      </p:sp>
      <p:sp>
        <p:nvSpPr>
          <p:cNvPr id="3" name="Subtitle 2"/>
          <p:cNvSpPr>
            <a:spLocks noGrp="1"/>
          </p:cNvSpPr>
          <p:nvPr>
            <p:ph type="subTitle" idx="1" hasCustomPrompt="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dirty="0"/>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dirty="0"/>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dirty="0"/>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dirty="0"/>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dirty="0"/>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dirty="0"/>
              <a:t>Click to edit Master title style</a:t>
            </a:r>
            <a:endParaRPr lang="en-US" dirty="0"/>
          </a:p>
        </p:txBody>
      </p:sp>
      <p:sp>
        <p:nvSpPr>
          <p:cNvPr id="3" name="Text Placeholder 2"/>
          <p:cNvSpPr>
            <a:spLocks noGrp="1"/>
          </p:cNvSpPr>
          <p:nvPr>
            <p:ph type="body" idx="1" hasCustomPrompt="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4" name="Content Placeholder 3"/>
          <p:cNvSpPr>
            <a:spLocks noGrp="1"/>
          </p:cNvSpPr>
          <p:nvPr>
            <p:ph sz="half" idx="2"/>
          </p:nvPr>
        </p:nvSpPr>
        <p:spPr>
          <a:xfrm>
            <a:off x="5125305" y="1488985"/>
            <a:ext cx="6264350" cy="1696853"/>
          </a:xfrm>
        </p:spPr>
        <p:txBody>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Text Placeholder 4"/>
          <p:cNvSpPr>
            <a:spLocks noGrp="1"/>
          </p:cNvSpPr>
          <p:nvPr>
            <p:ph type="body" sz="quarter" idx="3" hasCustomPrompt="1"/>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6" name="Content Placeholder 5"/>
          <p:cNvSpPr>
            <a:spLocks noGrp="1"/>
          </p:cNvSpPr>
          <p:nvPr>
            <p:ph sz="quarter" idx="4"/>
          </p:nvPr>
        </p:nvSpPr>
        <p:spPr>
          <a:xfrm>
            <a:off x="5118447" y="4351687"/>
            <a:ext cx="6265588" cy="1704060"/>
          </a:xfrm>
        </p:spPr>
        <p:txBody>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dirty="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dirty="0"/>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dirty="0"/>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a:p>
            <a:pPr lvl="5"/>
            <a:r>
              <a:rPr lang="en-US" dirty="0"/>
              <a:t>6</a:t>
            </a:r>
            <a:endParaRPr lang="en-US" dirty="0"/>
          </a:p>
          <a:p>
            <a:pPr lvl="6"/>
            <a:r>
              <a:rPr lang="en-US" dirty="0"/>
              <a:t>7</a:t>
            </a:r>
            <a:endParaRPr lang="en-US" dirty="0"/>
          </a:p>
          <a:p>
            <a:pPr lvl="7"/>
            <a:r>
              <a:rPr lang="en-US" dirty="0"/>
              <a:t>8</a:t>
            </a:r>
            <a:endParaRPr lang="en-US" dirty="0"/>
          </a:p>
          <a:p>
            <a:pPr lvl="8"/>
            <a:r>
              <a:rPr lang="en-US" dirty="0"/>
              <a:t>9</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5"/>
          <p:cNvSpPr>
            <a:spLocks noGrp="1" noRot="1" noChangeAspect="1" noMove="1" noResize="1" noEditPoints="1" noAdjustHandles="1" noChangeArrowheads="1" noChangeShapeType="1" noTextEdit="1"/>
          </p:cNvSpPr>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7" name="Freeform 6"/>
          <p:cNvSpPr>
            <a:spLocks noGrp="1" noRot="1" noChangeAspect="1" noMove="1" noResize="1" noEditPoints="1" noAdjustHandles="1" noChangeArrowheads="1" noChangeShapeType="1" noTextEdit="1"/>
          </p:cNvSpPr>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9" name="Freeform 7"/>
          <p:cNvSpPr>
            <a:spLocks noGrp="1" noRot="1" noChangeAspect="1" noMove="1" noResize="1" noEditPoints="1" noAdjustHandles="1" noChangeArrowheads="1" noChangeShapeType="1" noTextEdit="1"/>
          </p:cNvSpPr>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1" name="Freeform 8"/>
          <p:cNvSpPr>
            <a:spLocks noGrp="1" noRot="1" noChangeAspect="1" noMove="1" noResize="1" noEditPoints="1" noAdjustHandles="1" noChangeArrowheads="1" noChangeShapeType="1" noTextEdit="1"/>
          </p:cNvSpPr>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3" name="Freeform 9"/>
          <p:cNvSpPr>
            <a:spLocks noGrp="1" noRot="1" noChangeAspect="1" noMove="1" noResize="1" noEditPoints="1" noAdjustHandles="1" noChangeArrowheads="1" noChangeShapeType="1" noTextEdit="1"/>
          </p:cNvSpPr>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5" name="Freeform 10"/>
          <p:cNvSpPr>
            <a:spLocks noGrp="1" noRot="1" noChangeAspect="1" noMove="1" noResize="1" noEditPoints="1" noAdjustHandles="1" noChangeArrowheads="1" noChangeShapeType="1" noTextEdit="1"/>
          </p:cNvSpPr>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7" name="Freeform 12"/>
          <p:cNvSpPr>
            <a:spLocks noGrp="1" noRot="1" noChangeAspect="1" noMove="1" noResize="1" noEditPoints="1" noAdjustHandles="1" noChangeArrowheads="1" noChangeShapeType="1" noTextEdit="1"/>
          </p:cNvSpPr>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9" name="Freeform 14"/>
          <p:cNvSpPr>
            <a:spLocks noGrp="1" noRot="1" noChangeAspect="1" noMove="1" noResize="1" noEditPoints="1" noAdjustHandles="1" noChangeArrowheads="1" noChangeShapeType="1" noTextEdit="1"/>
          </p:cNvSpPr>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1" name="Freeform 16"/>
          <p:cNvSpPr>
            <a:spLocks noGrp="1" noRot="1" noChangeAspect="1" noMove="1" noResize="1" noEditPoints="1" noAdjustHandles="1" noChangeArrowheads="1" noChangeShapeType="1" noTextEdit="1"/>
          </p:cNvSpPr>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3" name="Freeform 11"/>
          <p:cNvSpPr>
            <a:spLocks noGrp="1" noRot="1" noChangeAspect="1" noMove="1" noResize="1" noEditPoints="1" noAdjustHandles="1" noChangeArrowheads="1" noChangeShapeType="1" noTextEdit="1"/>
          </p:cNvSpPr>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5" name="Freeform 21"/>
          <p:cNvSpPr>
            <a:spLocks noGrp="1" noRot="1" noChangeAspect="1" noMove="1" noResize="1" noEditPoints="1" noAdjustHandles="1" noChangeArrowheads="1" noChangeShapeType="1" noTextEdit="1"/>
          </p:cNvSpPr>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 name="Title 1"/>
          <p:cNvSpPr>
            <a:spLocks noGrp="1"/>
          </p:cNvSpPr>
          <p:nvPr>
            <p:ph type="ctrTitle"/>
          </p:nvPr>
        </p:nvSpPr>
        <p:spPr>
          <a:xfrm>
            <a:off x="8825306" y="1477651"/>
            <a:ext cx="2929372" cy="2468207"/>
          </a:xfrm>
        </p:spPr>
        <p:txBody>
          <a:bodyPr>
            <a:normAutofit/>
          </a:bodyPr>
          <a:lstStyle/>
          <a:p>
            <a:pPr algn="l"/>
            <a:r>
              <a:rPr lang="en-US" sz="4000" b="1" dirty="0">
                <a:solidFill>
                  <a:schemeClr val="tx2"/>
                </a:solidFill>
                <a:cs typeface="Calibri Light" panose="020F0302020204030204"/>
              </a:rPr>
              <a:t>My Cross Cultural Experience</a:t>
            </a:r>
            <a:br>
              <a:rPr lang="en-US" sz="4000" b="1" dirty="0">
                <a:solidFill>
                  <a:schemeClr val="tx2"/>
                </a:solidFill>
                <a:cs typeface="Calibri Light" panose="020F0302020204030204"/>
              </a:rPr>
            </a:br>
            <a:r>
              <a:rPr lang="en-US" sz="4000" b="1" dirty="0">
                <a:solidFill>
                  <a:schemeClr val="tx2"/>
                </a:solidFill>
                <a:cs typeface="Calibri Light" panose="020F0302020204030204"/>
              </a:rPr>
              <a:t>Mid Term</a:t>
            </a:r>
            <a:endParaRPr lang="en-US" sz="4000" b="1" dirty="0">
              <a:solidFill>
                <a:schemeClr val="tx2"/>
              </a:solidFill>
              <a:cs typeface="Calibri Light" panose="020F0302020204030204"/>
            </a:endParaRPr>
          </a:p>
        </p:txBody>
      </p:sp>
      <p:sp>
        <p:nvSpPr>
          <p:cNvPr id="3" name="Subtitle 2"/>
          <p:cNvSpPr>
            <a:spLocks noGrp="1"/>
          </p:cNvSpPr>
          <p:nvPr>
            <p:ph type="subTitle" idx="1"/>
          </p:nvPr>
        </p:nvSpPr>
        <p:spPr>
          <a:xfrm>
            <a:off x="8839725" y="4073959"/>
            <a:ext cx="2951163" cy="1306389"/>
          </a:xfrm>
        </p:spPr>
        <p:txBody>
          <a:bodyPr vert="horz" lIns="91440" tIns="0" rIns="91440" bIns="45720" rtlCol="0">
            <a:normAutofit/>
          </a:bodyPr>
          <a:lstStyle/>
          <a:p>
            <a:pPr algn="l"/>
            <a:r>
              <a:rPr lang="en-US" sz="1600">
                <a:solidFill>
                  <a:schemeClr val="tx2"/>
                </a:solidFill>
              </a:rPr>
              <a:t>By Travis O. Holland</a:t>
            </a:r>
            <a:endParaRPr lang="en-US" sz="1600">
              <a:solidFill>
                <a:schemeClr val="tx2"/>
              </a:solidFill>
            </a:endParaRPr>
          </a:p>
        </p:txBody>
      </p:sp>
      <p:sp>
        <p:nvSpPr>
          <p:cNvPr id="67" name="Freeform 22"/>
          <p:cNvSpPr>
            <a:spLocks noGrp="1" noRot="1" noChangeAspect="1" noMove="1" noResize="1" noEditPoints="1" noAdjustHandles="1" noChangeArrowheads="1" noChangeShapeType="1" noTextEdit="1"/>
          </p:cNvSpPr>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9" name="Freeform 23"/>
          <p:cNvSpPr>
            <a:spLocks noGrp="1" noRot="1" noChangeAspect="1" noMove="1" noResize="1" noEditPoints="1" noAdjustHandles="1" noChangeArrowheads="1" noChangeShapeType="1" noTextEdit="1"/>
          </p:cNvSpPr>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71" name="Freeform: Shape 70"/>
          <p:cNvSpPr>
            <a:spLocks noGrp="1" noRot="1" noChangeAspect="1" noMove="1" noResize="1" noEditPoints="1" noAdjustHandles="1" noChangeArrowheads="1" noChangeShapeType="1" noTextEdit="1"/>
          </p:cNvSpPr>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Picture 6" descr="Holding hands"/>
          <p:cNvPicPr>
            <a:picLocks noChangeAspect="1"/>
          </p:cNvPicPr>
          <p:nvPr/>
        </p:nvPicPr>
        <p:blipFill rotWithShape="1">
          <a:blip r:embed="rId1"/>
          <a:srcRect l="2057" r="973" b="-2"/>
          <a:stretch>
            <a:fillRect/>
          </a:stretch>
        </p:blipFill>
        <p:spPr>
          <a:xfrm>
            <a:off x="932740" y="46140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8"/>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10"/>
          <p:cNvGrpSpPr>
            <a:grpSpLocks noGrp="1" noRot="1" noChangeAspect="1" noMove="1" noResize="1" noUngrp="1"/>
          </p:cNvGrpSpPr>
          <p:nvPr/>
        </p:nvGrpSpPr>
        <p:grpSpPr>
          <a:xfrm>
            <a:off x="-329674" y="-59376"/>
            <a:ext cx="12515851" cy="6923798"/>
            <a:chOff x="-329674" y="-51881"/>
            <a:chExt cx="12515851" cy="6923798"/>
          </a:xfrm>
        </p:grpSpPr>
        <p:sp>
          <p:nvSpPr>
            <p:cNvPr id="12" name="Freeform 5"/>
            <p:cNvSpPr/>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3" name="Freeform 6"/>
            <p:cNvSpPr/>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4" name="Freeform 7"/>
            <p:cNvSpPr/>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5" name="Freeform 8"/>
            <p:cNvSpPr/>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6" name="Freeform 9"/>
            <p:cNvSpPr/>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7" name="Freeform 10"/>
            <p:cNvSpPr/>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8" name="Freeform 11"/>
            <p:cNvSpPr/>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9" name="Freeform 12"/>
            <p:cNvSpPr/>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0" name="Freeform 13"/>
            <p:cNvSpPr/>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1" name="Freeform 14"/>
            <p:cNvSpPr/>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2" name="Freeform 15"/>
            <p:cNvSpPr/>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3" name="Freeform 16"/>
            <p:cNvSpPr/>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4" name="Freeform 17"/>
            <p:cNvSpPr/>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5" name="Freeform 18"/>
            <p:cNvSpPr/>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6" name="Freeform 19"/>
            <p:cNvSpPr/>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7" name="Freeform 20"/>
            <p:cNvSpPr/>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Freeform 21"/>
            <p:cNvSpPr/>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9" name="Freeform 22"/>
            <p:cNvSpPr/>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0" name="Freeform 23"/>
            <p:cNvSpPr/>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grpSp>
      <p:sp>
        <p:nvSpPr>
          <p:cNvPr id="2" name="Title 1"/>
          <p:cNvSpPr>
            <a:spLocks noGrp="1"/>
          </p:cNvSpPr>
          <p:nvPr>
            <p:ph type="ctrTitle"/>
          </p:nvPr>
        </p:nvSpPr>
        <p:spPr>
          <a:xfrm>
            <a:off x="7550663" y="-1514897"/>
            <a:ext cx="3849624" cy="2312521"/>
          </a:xfrm>
        </p:spPr>
        <p:txBody>
          <a:bodyPr>
            <a:normAutofit/>
          </a:bodyPr>
          <a:lstStyle/>
          <a:p>
            <a:pPr algn="l"/>
            <a:r>
              <a:rPr lang="en-US" sz="4000">
                <a:solidFill>
                  <a:schemeClr val="tx2"/>
                </a:solidFill>
                <a:cs typeface="Calibri Light" panose="020F0302020204030204"/>
              </a:rPr>
              <a:t>Language</a:t>
            </a:r>
            <a:endParaRPr lang="en-US" sz="4000">
              <a:solidFill>
                <a:schemeClr val="tx2"/>
              </a:solidFill>
            </a:endParaRPr>
          </a:p>
        </p:txBody>
      </p:sp>
      <p:sp>
        <p:nvSpPr>
          <p:cNvPr id="3" name="Subtitle 2"/>
          <p:cNvSpPr>
            <a:spLocks noGrp="1"/>
          </p:cNvSpPr>
          <p:nvPr>
            <p:ph type="subTitle" idx="1"/>
          </p:nvPr>
        </p:nvSpPr>
        <p:spPr>
          <a:xfrm>
            <a:off x="7356933" y="961011"/>
            <a:ext cx="3849625" cy="1027982"/>
          </a:xfrm>
        </p:spPr>
        <p:txBody>
          <a:bodyPr vert="horz" lIns="91440" tIns="0" rIns="91440" bIns="45720" rtlCol="0" anchor="t">
            <a:noAutofit/>
          </a:bodyPr>
          <a:lstStyle/>
          <a:p>
            <a:pPr algn="l">
              <a:lnSpc>
                <a:spcPct val="90000"/>
              </a:lnSpc>
            </a:pPr>
            <a:r>
              <a:rPr lang="en-US" sz="2800" dirty="0">
                <a:solidFill>
                  <a:schemeClr val="tx2"/>
                </a:solidFill>
              </a:rPr>
              <a:t>The language that Jamaican people use to speak to each other is called patois.  Patois is called Jamaican Creole by linguists that is an English-based creole language with West African influences. Patois is spoken among the majority of Jamaicans because it is a native language.</a:t>
            </a:r>
            <a:endParaRPr lang="en-US" sz="2800" dirty="0">
              <a:solidFill>
                <a:schemeClr val="tx2"/>
              </a:solidFill>
            </a:endParaRPr>
          </a:p>
        </p:txBody>
      </p:sp>
      <p:sp>
        <p:nvSpPr>
          <p:cNvPr id="47" name="Rectangle 31"/>
          <p:cNvSpPr>
            <a:spLocks noGrp="1" noRot="1" noChangeAspect="1" noMove="1" noResize="1" noEditPoints="1" noAdjustHandles="1" noChangeArrowheads="1" noChangeShapeType="1" noTextEdit="1"/>
          </p:cNvSpPr>
          <p:nvPr/>
        </p:nvSpPr>
        <p:spPr>
          <a:xfrm>
            <a:off x="807720" y="795527"/>
            <a:ext cx="5970638" cy="5248847"/>
          </a:xfrm>
          <a:prstGeom prst="rect">
            <a:avLst/>
          </a:prstGeom>
          <a:solidFill>
            <a:schemeClr val="bg1"/>
          </a:solidFill>
          <a:ln w="19050">
            <a:solidFill>
              <a:srgbClr val="7BC56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able&#10;&#10;Description automatically generated"/>
          <p:cNvPicPr>
            <a:picLocks noChangeAspect="1"/>
          </p:cNvPicPr>
          <p:nvPr/>
        </p:nvPicPr>
        <p:blipFill rotWithShape="1">
          <a:blip r:embed="rId1"/>
          <a:srcRect l="9736" r="11796"/>
          <a:stretch>
            <a:fillRect/>
          </a:stretch>
        </p:blipFill>
        <p:spPr>
          <a:xfrm>
            <a:off x="972115" y="960214"/>
            <a:ext cx="5641848" cy="4919472"/>
          </a:xfrm>
          <a:prstGeom prst="rect">
            <a:avLst/>
          </a:prstGeom>
          <a:ln w="12700">
            <a:noFill/>
          </a:ln>
        </p:spPr>
      </p:pic>
      <p:sp>
        <p:nvSpPr>
          <p:cNvPr id="48" name="Isosceles Triangle 39"/>
          <p:cNvSpPr>
            <a:spLocks noGrp="1" noRot="1" noChangeAspect="1" noMove="1" noResize="1" noEditPoints="1" noAdjustHandles="1" noChangeArrowheads="1" noChangeShapeType="1" noTextEdit="1"/>
          </p:cNvSpPr>
          <p:nvPr/>
        </p:nvSpPr>
        <p:spPr>
          <a:xfrm rot="5400000">
            <a:off x="6750273" y="3291386"/>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Light" panose="020F0302020204030204"/>
              </a:rPr>
              <a:t>References</a:t>
            </a:r>
            <a:endParaRPr lang="en-US" dirty="0"/>
          </a:p>
        </p:txBody>
      </p:sp>
      <p:sp>
        <p:nvSpPr>
          <p:cNvPr id="3" name="Content Placeholder 2"/>
          <p:cNvSpPr>
            <a:spLocks noGrp="1"/>
          </p:cNvSpPr>
          <p:nvPr>
            <p:ph idx="1"/>
          </p:nvPr>
        </p:nvSpPr>
        <p:spPr>
          <a:xfrm>
            <a:off x="5021991" y="-93852"/>
            <a:ext cx="6281873" cy="6782267"/>
          </a:xfrm>
        </p:spPr>
        <p:txBody>
          <a:bodyPr/>
          <a:lstStyle/>
          <a:p>
            <a:pPr marL="0" indent="0">
              <a:buNone/>
            </a:pPr>
            <a:r>
              <a:rPr lang="en-US" dirty="0"/>
              <a:t>Slide 2- </a:t>
            </a:r>
            <a:r>
              <a:rPr lang="en-US" dirty="0">
                <a:ea typeface="+mn-lt"/>
                <a:cs typeface="+mn-lt"/>
              </a:rPr>
              <a:t>John H. Stone, Ph.D., Director</a:t>
            </a:r>
            <a:br>
              <a:rPr lang="en-US" dirty="0">
                <a:ea typeface="+mn-lt"/>
                <a:cs typeface="+mn-lt"/>
              </a:rPr>
            </a:br>
            <a:r>
              <a:rPr lang="en-US" dirty="0">
                <a:ea typeface="+mn-lt"/>
                <a:cs typeface="+mn-lt"/>
              </a:rPr>
              <a:t>Center for International Rehabilitation Research Information &amp; Exchange (CIRRIE)</a:t>
            </a:r>
            <a:endParaRPr lang="en-US" dirty="0"/>
          </a:p>
          <a:p>
            <a:pPr marL="0" indent="0">
              <a:buNone/>
            </a:pPr>
            <a:r>
              <a:rPr lang="en-US" dirty="0">
                <a:ea typeface="+mn-lt"/>
                <a:cs typeface="+mn-lt"/>
              </a:rPr>
              <a:t>Slide 3-  </a:t>
            </a:r>
            <a:r>
              <a:rPr lang="en-US" b="1" dirty="0">
                <a:latin typeface="Arial" panose="020B0604020202020204"/>
                <a:ea typeface="+mn-lt"/>
                <a:cs typeface="Arial" panose="020B0604020202020204"/>
              </a:rPr>
              <a:t>The international guide to Jamaican restaurants and Caribbean restaurants @eatjamaica.com page 1</a:t>
            </a:r>
            <a:endParaRPr lang="en-US" b="1" dirty="0">
              <a:latin typeface="Arial" panose="020B0604020202020204"/>
              <a:ea typeface="+mn-lt"/>
              <a:cs typeface="Arial" panose="020B0604020202020204"/>
            </a:endParaRPr>
          </a:p>
          <a:p>
            <a:pPr marL="0" indent="0">
              <a:buNone/>
            </a:pPr>
            <a:r>
              <a:rPr lang="en-US" dirty="0">
                <a:ea typeface="+mn-lt"/>
                <a:cs typeface="+mn-lt"/>
              </a:rPr>
              <a:t>Slide 4- By the Nations Online Project on the website NationsProject.com</a:t>
            </a:r>
            <a:endParaRPr lang="en-US" dirty="0">
              <a:ea typeface="+mn-lt"/>
              <a:cs typeface="+mn-lt"/>
            </a:endParaRPr>
          </a:p>
          <a:p>
            <a:pPr marL="0" indent="0">
              <a:buNone/>
            </a:pPr>
            <a:r>
              <a:rPr lang="en-US" dirty="0">
                <a:ea typeface="+mn-lt"/>
                <a:cs typeface="+mn-lt"/>
              </a:rPr>
              <a:t>Slide 5- Wikipedia, the free encyclopedia  </a:t>
            </a:r>
            <a:endParaRPr lang="en-US" dirty="0">
              <a:ea typeface="+mn-lt"/>
              <a:cs typeface="+mn-lt"/>
            </a:endParaRPr>
          </a:p>
          <a:p>
            <a:pPr marL="0" indent="0">
              <a:buNone/>
            </a:pPr>
            <a:r>
              <a:rPr lang="en-US" dirty="0">
                <a:ea typeface="+mn-lt"/>
                <a:cs typeface="+mn-lt"/>
              </a:rPr>
              <a:t>Slide 6- (Travel Time) is from Google Flights</a:t>
            </a:r>
            <a:endParaRPr lang="en-US" dirty="0">
              <a:ea typeface="+mn-lt"/>
              <a:cs typeface="+mn-lt"/>
            </a:endParaRPr>
          </a:p>
          <a:p>
            <a:pPr marL="0" indent="0">
              <a:buNone/>
            </a:pPr>
            <a:r>
              <a:rPr lang="en-US" dirty="0">
                <a:ea typeface="+mn-lt"/>
                <a:cs typeface="+mn-lt"/>
              </a:rPr>
              <a:t>Slide 10- Wikipedia, the free encyclopedia  </a:t>
            </a:r>
            <a:endParaRPr lang="en-US" dirty="0">
              <a:ea typeface="+mn-lt"/>
              <a:cs typeface="+mn-lt"/>
            </a:endParaRPr>
          </a:p>
          <a:p>
            <a:pPr marL="0" indent="0">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Group 63"/>
          <p:cNvGrpSpPr>
            <a:grpSpLocks noGrp="1" noRot="1" noChangeAspect="1" noMove="1" noResize="1" noUngrp="1"/>
          </p:cNvGrpSpPr>
          <p:nvPr/>
        </p:nvGrpSpPr>
        <p:grpSpPr>
          <a:xfrm>
            <a:off x="-329674" y="-59376"/>
            <a:ext cx="12515851" cy="6923798"/>
            <a:chOff x="-329674" y="-51881"/>
            <a:chExt cx="12515851" cy="6923798"/>
          </a:xfrm>
        </p:grpSpPr>
        <p:sp>
          <p:nvSpPr>
            <p:cNvPr id="65"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66"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67"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68"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69"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0"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1"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2"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3"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74"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75"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76"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77"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0"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1"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3"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62" name="Group 84"/>
          <p:cNvGrpSpPr>
            <a:grpSpLocks noGrp="1" noRot="1" noChangeAspect="1" noMove="1" noResize="1" noUngrp="1"/>
          </p:cNvGrpSpPr>
          <p:nvPr/>
        </p:nvGrpSpPr>
        <p:grpSpPr>
          <a:xfrm>
            <a:off x="1669293" y="1186483"/>
            <a:ext cx="8848345" cy="4477933"/>
            <a:chOff x="1669293" y="1186483"/>
            <a:chExt cx="8848345" cy="4477933"/>
          </a:xfrm>
        </p:grpSpPr>
        <p:sp>
          <p:nvSpPr>
            <p:cNvPr id="86" name="Rectangle 85"/>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Isosceles Triangle 86"/>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63" name="Rectangle 89"/>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5"/>
          <p:cNvSpPr>
            <a:spLocks noGrp="1" noRot="1" noChangeAspect="1" noMove="1" noResize="1" noEditPoints="1" noAdjustHandles="1" noChangeArrowheads="1" noChangeShapeType="1" noTextEdit="1"/>
          </p:cNvSpPr>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89" name="Freeform 6"/>
          <p:cNvSpPr>
            <a:spLocks noGrp="1" noRot="1" noChangeAspect="1" noMove="1" noResize="1" noEditPoints="1" noAdjustHandles="1" noChangeArrowheads="1" noChangeShapeType="1" noTextEdit="1"/>
          </p:cNvSpPr>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1" name="Freeform 7"/>
          <p:cNvSpPr>
            <a:spLocks noGrp="1" noRot="1" noChangeAspect="1" noMove="1" noResize="1" noEditPoints="1" noAdjustHandles="1" noChangeArrowheads="1" noChangeShapeType="1" noTextEdit="1"/>
          </p:cNvSpPr>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3" name="Freeform 8"/>
          <p:cNvSpPr>
            <a:spLocks noGrp="1" noRot="1" noChangeAspect="1" noMove="1" noResize="1" noEditPoints="1" noAdjustHandles="1" noChangeArrowheads="1" noChangeShapeType="1" noTextEdit="1"/>
          </p:cNvSpPr>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5" name="Freeform 9"/>
          <p:cNvSpPr>
            <a:spLocks noGrp="1" noRot="1" noChangeAspect="1" noMove="1" noResize="1" noEditPoints="1" noAdjustHandles="1" noChangeArrowheads="1" noChangeShapeType="1" noTextEdit="1"/>
          </p:cNvSpPr>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7" name="Freeform 10"/>
          <p:cNvSpPr>
            <a:spLocks noGrp="1" noRot="1" noChangeAspect="1" noMove="1" noResize="1" noEditPoints="1" noAdjustHandles="1" noChangeArrowheads="1" noChangeShapeType="1" noTextEdit="1"/>
          </p:cNvSpPr>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9" name="Freeform 12"/>
          <p:cNvSpPr>
            <a:spLocks noGrp="1" noRot="1" noChangeAspect="1" noMove="1" noResize="1" noEditPoints="1" noAdjustHandles="1" noChangeArrowheads="1" noChangeShapeType="1" noTextEdit="1"/>
          </p:cNvSpPr>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01" name="Freeform 14"/>
          <p:cNvSpPr>
            <a:spLocks noGrp="1" noRot="1" noChangeAspect="1" noMove="1" noResize="1" noEditPoints="1" noAdjustHandles="1" noChangeArrowheads="1" noChangeShapeType="1" noTextEdit="1"/>
          </p:cNvSpPr>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03" name="Freeform 16"/>
          <p:cNvSpPr>
            <a:spLocks noGrp="1" noRot="1" noChangeAspect="1" noMove="1" noResize="1" noEditPoints="1" noAdjustHandles="1" noChangeArrowheads="1" noChangeShapeType="1" noTextEdit="1"/>
          </p:cNvSpPr>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05" name="Freeform 11"/>
          <p:cNvSpPr>
            <a:spLocks noGrp="1" noRot="1" noChangeAspect="1" noMove="1" noResize="1" noEditPoints="1" noAdjustHandles="1" noChangeArrowheads="1" noChangeShapeType="1" noTextEdit="1"/>
          </p:cNvSpPr>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07" name="Freeform 21"/>
          <p:cNvSpPr>
            <a:spLocks noGrp="1" noRot="1" noChangeAspect="1" noMove="1" noResize="1" noEditPoints="1" noAdjustHandles="1" noChangeArrowheads="1" noChangeShapeType="1" noTextEdit="1"/>
          </p:cNvSpPr>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 name="Title 1"/>
          <p:cNvSpPr>
            <a:spLocks noGrp="1"/>
          </p:cNvSpPr>
          <p:nvPr>
            <p:ph type="title"/>
          </p:nvPr>
        </p:nvSpPr>
        <p:spPr>
          <a:xfrm>
            <a:off x="8876967" y="1077278"/>
            <a:ext cx="2916457" cy="5593697"/>
          </a:xfrm>
        </p:spPr>
        <p:txBody>
          <a:bodyPr vert="horz" lIns="228600" tIns="228600" rIns="228600" bIns="0" rtlCol="0" anchor="b">
            <a:noAutofit/>
          </a:bodyPr>
          <a:lstStyle/>
          <a:p>
            <a:pPr algn="l">
              <a:lnSpc>
                <a:spcPct val="80000"/>
              </a:lnSpc>
            </a:pPr>
            <a:br>
              <a:rPr lang="en-US" sz="2400" dirty="0">
                <a:solidFill>
                  <a:schemeClr val="tx2"/>
                </a:solidFill>
              </a:rPr>
            </a:br>
            <a:br>
              <a:rPr lang="en-US" sz="2400" dirty="0"/>
            </a:br>
            <a:r>
              <a:rPr lang="en-US" sz="3200" dirty="0">
                <a:solidFill>
                  <a:schemeClr val="tx2"/>
                </a:solidFill>
              </a:rPr>
              <a:t>TO START, THE PEOPLE OF JAMAICA: The people of Jamaica are usually friendly and free from anxiety. They are unique from other people from the cultural diversity that surrounds the island with people who are apart of different nationalities</a:t>
            </a:r>
            <a:endParaRPr lang="en-US" sz="3200">
              <a:solidFill>
                <a:schemeClr val="tx2"/>
              </a:solidFill>
              <a:cs typeface="Calibri Light" panose="020F0302020204030204"/>
            </a:endParaRPr>
          </a:p>
        </p:txBody>
      </p:sp>
      <p:sp>
        <p:nvSpPr>
          <p:cNvPr id="109" name="Freeform 22"/>
          <p:cNvSpPr>
            <a:spLocks noGrp="1" noRot="1" noChangeAspect="1" noMove="1" noResize="1" noEditPoints="1" noAdjustHandles="1" noChangeArrowheads="1" noChangeShapeType="1" noTextEdit="1"/>
          </p:cNvSpPr>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11" name="Freeform 23"/>
          <p:cNvSpPr>
            <a:spLocks noGrp="1" noRot="1" noChangeAspect="1" noMove="1" noResize="1" noEditPoints="1" noAdjustHandles="1" noChangeArrowheads="1" noChangeShapeType="1" noTextEdit="1"/>
          </p:cNvSpPr>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22" name="Freeform: Shape 117"/>
          <p:cNvSpPr>
            <a:spLocks noGrp="1" noRot="1" noChangeAspect="1" noMove="1" noResize="1" noEditPoints="1" noAdjustHandles="1" noChangeArrowheads="1" noChangeShapeType="1" noTextEdit="1"/>
          </p:cNvSpPr>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4" descr="Festive decorations"/>
          <p:cNvPicPr>
            <a:picLocks noChangeAspect="1"/>
          </p:cNvPicPr>
          <p:nvPr/>
        </p:nvPicPr>
        <p:blipFill rotWithShape="1">
          <a:blip r:embed="rId1"/>
          <a:srcRect l="3395" r="1" b="1"/>
          <a:stretch>
            <a:fillRect/>
          </a:stretch>
        </p:blipFill>
        <p:spPr>
          <a:xfrm>
            <a:off x="932740" y="46140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a:grpSpLocks noGrp="1" noRot="1" noChangeAspect="1" noMove="1" noResize="1" noUngrp="1"/>
          </p:cNvGrpSpPr>
          <p:nvPr/>
        </p:nvGrpSpPr>
        <p:grpSpPr>
          <a:xfrm>
            <a:off x="-329674" y="-59376"/>
            <a:ext cx="12515851" cy="6923798"/>
            <a:chOff x="-329674" y="-51881"/>
            <a:chExt cx="12515851" cy="6923798"/>
          </a:xfrm>
        </p:grpSpPr>
        <p:sp>
          <p:nvSpPr>
            <p:cNvPr id="20" name="Freeform 5"/>
            <p:cNvSpPr/>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1" name="Freeform 6"/>
            <p:cNvSpPr/>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2" name="Freeform 7"/>
            <p:cNvSpPr/>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3" name="Freeform 8"/>
            <p:cNvSpPr/>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4" name="Freeform 9"/>
            <p:cNvSpPr/>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5" name="Freeform 10"/>
            <p:cNvSpPr/>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6" name="Freeform 11"/>
            <p:cNvSpPr/>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7" name="Freeform 12"/>
            <p:cNvSpPr/>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Freeform 13"/>
            <p:cNvSpPr/>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9" name="Freeform 14"/>
            <p:cNvSpPr/>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0" name="Freeform 15"/>
            <p:cNvSpPr/>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1" name="Freeform 16"/>
            <p:cNvSpPr/>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2" name="Freeform 17"/>
            <p:cNvSpPr/>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3" name="Freeform 18"/>
            <p:cNvSpPr/>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4" name="Freeform 19"/>
            <p:cNvSpPr/>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5" name="Freeform 20"/>
            <p:cNvSpPr/>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6" name="Freeform 21"/>
            <p:cNvSpPr/>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7" name="Freeform 22"/>
            <p:cNvSpPr/>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8" name="Freeform 23"/>
            <p:cNvSpPr/>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grpSp>
      <p:grpSp>
        <p:nvGrpSpPr>
          <p:cNvPr id="40" name="Group 39"/>
          <p:cNvGrpSpPr>
            <a:grpSpLocks noGrp="1" noRot="1" noChangeAspect="1" noMove="1" noResize="1" noUngrp="1"/>
          </p:cNvGrpSpPr>
          <p:nvPr/>
        </p:nvGrpSpPr>
        <p:grpSpPr>
          <a:xfrm>
            <a:off x="807084" y="1186483"/>
            <a:ext cx="3822597" cy="4477933"/>
            <a:chOff x="807084" y="1186483"/>
            <a:chExt cx="3822597" cy="4477933"/>
          </a:xfrm>
        </p:grpSpPr>
        <p:sp>
          <p:nvSpPr>
            <p:cNvPr id="41" name="Rectangle 40"/>
            <p:cNvSpPr/>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39"/>
            <p:cNvSpPr/>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895415" y="3173300"/>
            <a:ext cx="3654569" cy="2042725"/>
          </a:xfrm>
        </p:spPr>
        <p:txBody>
          <a:bodyPr>
            <a:normAutofit fontScale="90000"/>
          </a:bodyPr>
          <a:lstStyle/>
          <a:p>
            <a:r>
              <a:rPr lang="en-US" sz="2700" dirty="0">
                <a:cs typeface="Calibri Light" panose="020F0302020204030204"/>
              </a:rPr>
              <a:t> Meals that are made on the island are considered to be delicious and healthy. The Jamaican Cuisine is a healthy dish because of  unprocessed food, smaller portions of meat, high content of fish, beans, vegetables, and a mix of African, European, Indian, and Chinese cuisines.</a:t>
            </a:r>
            <a:br>
              <a:rPr lang="en-US" sz="2000" dirty="0">
                <a:cs typeface="Calibri Light" panose="020F0302020204030204"/>
              </a:rPr>
            </a:br>
            <a:endParaRPr lang="en-US" sz="1800">
              <a:cs typeface="Calibri Light" panose="020F0302020204030204"/>
            </a:endParaRPr>
          </a:p>
        </p:txBody>
      </p:sp>
      <p:sp>
        <p:nvSpPr>
          <p:cNvPr id="3" name="Subtitle 2"/>
          <p:cNvSpPr>
            <a:spLocks noGrp="1"/>
          </p:cNvSpPr>
          <p:nvPr>
            <p:ph type="subTitle" idx="1"/>
          </p:nvPr>
        </p:nvSpPr>
        <p:spPr>
          <a:xfrm>
            <a:off x="805010" y="1309712"/>
            <a:ext cx="3654568" cy="1026125"/>
          </a:xfrm>
        </p:spPr>
        <p:txBody>
          <a:bodyPr vert="horz" lIns="91440" tIns="0" rIns="91440" bIns="45720" rtlCol="0" anchor="t">
            <a:normAutofit/>
          </a:bodyPr>
          <a:lstStyle/>
          <a:p>
            <a:r>
              <a:rPr lang="en-US" sz="2400" dirty="0"/>
              <a:t>The Food of Jamaica</a:t>
            </a:r>
            <a:endParaRPr lang="en-US" sz="2400" dirty="0"/>
          </a:p>
        </p:txBody>
      </p:sp>
      <p:pic>
        <p:nvPicPr>
          <p:cNvPr id="4" name="Picture 4"/>
          <p:cNvPicPr>
            <a:picLocks noChangeAspect="1"/>
          </p:cNvPicPr>
          <p:nvPr/>
        </p:nvPicPr>
        <p:blipFill rotWithShape="1">
          <a:blip r:embed="rId1"/>
          <a:srcRect l="21873" r="12475" b="-2"/>
          <a:stretch>
            <a:fillRect/>
          </a:stretch>
        </p:blipFill>
        <p:spPr>
          <a:xfrm>
            <a:off x="5446972" y="227"/>
            <a:ext cx="6745028" cy="6858000"/>
          </a:xfrm>
          <a:prstGeom prst="rect">
            <a:avLst/>
          </a:prstGeom>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8"/>
          <p:cNvSpPr>
            <a:spLocks noGrp="1" noRot="1" noChangeAspect="1" noMove="1" noResize="1" noEditPoints="1" noAdjustHandles="1" noChangeArrowheads="1" noChangeShapeType="1" noTextEdit="1"/>
          </p:cNvSpPr>
          <p:nvPr/>
        </p:nvSpPr>
        <p:spPr>
          <a:xfrm>
            <a:off x="-1" y="-1"/>
            <a:ext cx="12193061" cy="68692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0"/>
          <p:cNvGrpSpPr>
            <a:grpSpLocks noGrp="1" noRot="1" noChangeAspect="1" noMove="1" noResize="1" noUngrp="1"/>
          </p:cNvGrpSpPr>
          <p:nvPr/>
        </p:nvGrpSpPr>
        <p:grpSpPr>
          <a:xfrm>
            <a:off x="-329674" y="-59376"/>
            <a:ext cx="12515851" cy="6923798"/>
            <a:chOff x="-329674" y="-51881"/>
            <a:chExt cx="12515851" cy="6923798"/>
          </a:xfrm>
        </p:grpSpPr>
        <p:sp>
          <p:nvSpPr>
            <p:cNvPr id="12"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4"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2"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6"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8"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4"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20"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5"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22"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46"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24"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7"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26"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8"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28"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9"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30"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ln>
            <a:extLst>
              <a:ext uri="{909E8E84-426E-40DD-AFC4-6F175D3DCCD1}">
                <a14:hiddenFill xmlns:a14="http://schemas.microsoft.com/office/drawing/2010/main">
                  <a:solidFill>
                    <a:srgbClr val="FFFFFF"/>
                  </a:solidFill>
                </a14:hiddenFill>
              </a:ext>
            </a:extLst>
          </p:spPr>
        </p:sp>
      </p:grpSp>
      <p:sp>
        <p:nvSpPr>
          <p:cNvPr id="2" name="Title 1"/>
          <p:cNvSpPr>
            <a:spLocks noGrp="1"/>
          </p:cNvSpPr>
          <p:nvPr>
            <p:ph type="ctrTitle"/>
          </p:nvPr>
        </p:nvSpPr>
        <p:spPr>
          <a:xfrm>
            <a:off x="1378425" y="4851085"/>
            <a:ext cx="9435152" cy="789673"/>
          </a:xfrm>
        </p:spPr>
        <p:txBody>
          <a:bodyPr anchor="ctr">
            <a:normAutofit/>
          </a:bodyPr>
          <a:lstStyle/>
          <a:p>
            <a:r>
              <a:rPr lang="en-US" sz="3200" dirty="0">
                <a:solidFill>
                  <a:schemeClr val="bg1"/>
                </a:solidFill>
                <a:cs typeface="Calibri Light" panose="020F0302020204030204"/>
              </a:rPr>
              <a:t>Maps</a:t>
            </a:r>
            <a:endParaRPr lang="en-US" sz="3200" dirty="0">
              <a:solidFill>
                <a:schemeClr val="bg1"/>
              </a:solidFill>
            </a:endParaRPr>
          </a:p>
        </p:txBody>
      </p:sp>
      <p:sp>
        <p:nvSpPr>
          <p:cNvPr id="50" name="Freeform: Shape 31"/>
          <p:cNvSpPr>
            <a:spLocks noGrp="1" noRot="1" noChangeAspect="1" noMove="1" noResize="1" noEditPoints="1" noAdjustHandles="1" noChangeArrowheads="1" noChangeShapeType="1" noTextEdit="1"/>
          </p:cNvSpPr>
          <p:nvPr/>
        </p:nvSpPr>
        <p:spPr>
          <a:xfrm>
            <a:off x="0" y="0"/>
            <a:ext cx="12192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 name="Subtitle 2"/>
          <p:cNvSpPr>
            <a:spLocks noGrp="1"/>
          </p:cNvSpPr>
          <p:nvPr>
            <p:ph type="subTitle" idx="1"/>
          </p:nvPr>
        </p:nvSpPr>
        <p:spPr>
          <a:xfrm>
            <a:off x="1759237" y="5577633"/>
            <a:ext cx="8673427" cy="1361133"/>
          </a:xfrm>
        </p:spPr>
        <p:txBody>
          <a:bodyPr vert="horz" lIns="91440" tIns="0" rIns="91440" bIns="45720" rtlCol="0" anchor="t">
            <a:noAutofit/>
          </a:bodyPr>
          <a:lstStyle/>
          <a:p>
            <a:pPr>
              <a:lnSpc>
                <a:spcPct val="90000"/>
              </a:lnSpc>
            </a:pPr>
            <a:r>
              <a:rPr lang="en-US" dirty="0">
                <a:solidFill>
                  <a:schemeClr val="bg1"/>
                </a:solidFill>
              </a:rPr>
              <a:t>Since Jamaica is an island nation in the Caribbean Sea that is southeast of Cuba and southwest of the island of Hispaniola, containing the Dominican Republic and Haiti, </a:t>
            </a:r>
            <a:r>
              <a:rPr lang="en-US" dirty="0">
                <a:solidFill>
                  <a:schemeClr val="bg1"/>
                </a:solidFill>
                <a:ea typeface="+mn-lt"/>
                <a:cs typeface="+mn-lt"/>
              </a:rPr>
              <a:t>the map of Jamaica shows parish boundaries, the national capital Kingston, parish capitals, major cities, main roads, and major airports. The island has a population of 2.7 million in 2019. The largest city and capital is Kingston.</a:t>
            </a:r>
            <a:endParaRPr lang="en-US" dirty="0">
              <a:solidFill>
                <a:schemeClr val="bg1"/>
              </a:solidFill>
            </a:endParaRPr>
          </a:p>
        </p:txBody>
      </p:sp>
      <p:pic>
        <p:nvPicPr>
          <p:cNvPr id="4" name="Picture 4" descr="Map&#10;&#10;Description automatically generated"/>
          <p:cNvPicPr>
            <a:picLocks noChangeAspect="1"/>
          </p:cNvPicPr>
          <p:nvPr/>
        </p:nvPicPr>
        <p:blipFill>
          <a:blip r:embed="rId1"/>
          <a:stretch>
            <a:fillRect/>
          </a:stretch>
        </p:blipFill>
        <p:spPr>
          <a:xfrm>
            <a:off x="3349930" y="626940"/>
            <a:ext cx="5501134" cy="38645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a:grpSpLocks noGrp="1" noRot="1" noChangeAspect="1" noMove="1" noResize="1" noUngrp="1"/>
          </p:cNvGrpSpPr>
          <p:nvPr/>
        </p:nvGrpSpPr>
        <p:grpSpPr>
          <a:xfrm>
            <a:off x="-329674" y="-59376"/>
            <a:ext cx="12515851" cy="6923798"/>
            <a:chOff x="-329674" y="-51881"/>
            <a:chExt cx="12515851" cy="6923798"/>
          </a:xfrm>
        </p:grpSpPr>
        <p:sp>
          <p:nvSpPr>
            <p:cNvPr id="42" name="Freeform 5"/>
            <p:cNvSpPr/>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3" name="Freeform 6"/>
            <p:cNvSpPr/>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4" name="Freeform 7"/>
            <p:cNvSpPr/>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5" name="Freeform 8"/>
            <p:cNvSpPr/>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6" name="Freeform 9"/>
            <p:cNvSpPr/>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7" name="Freeform 10"/>
            <p:cNvSpPr/>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8" name="Freeform 11"/>
            <p:cNvSpPr/>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9" name="Freeform 12"/>
            <p:cNvSpPr/>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0" name="Freeform 13"/>
            <p:cNvSpPr/>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1" name="Freeform 14"/>
            <p:cNvSpPr/>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2" name="Freeform 15"/>
            <p:cNvSpPr/>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3" name="Freeform 16"/>
            <p:cNvSpPr/>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4" name="Freeform 17"/>
            <p:cNvSpPr/>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5" name="Freeform 18"/>
            <p:cNvSpPr/>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6" name="Freeform 19"/>
            <p:cNvSpPr/>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7" name="Freeform 20"/>
            <p:cNvSpPr/>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8" name="Freeform 21"/>
            <p:cNvSpPr/>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9" name="Freeform 22"/>
            <p:cNvSpPr/>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0" name="Freeform 23"/>
            <p:cNvSpPr/>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grpSp>
      <p:pic>
        <p:nvPicPr>
          <p:cNvPr id="4" name="Picture 4" descr="A statue of a person playing a guitar&#10;&#10;Description automatically generated"/>
          <p:cNvPicPr>
            <a:picLocks noChangeAspect="1"/>
          </p:cNvPicPr>
          <p:nvPr/>
        </p:nvPicPr>
        <p:blipFill rotWithShape="1">
          <a:blip r:embed="rId1"/>
          <a:srcRect t="5948" r="2" b="7910"/>
          <a:stretch>
            <a:fillRect/>
          </a:stretch>
        </p:blipFill>
        <p:spPr>
          <a:xfrm>
            <a:off x="20" y="227"/>
            <a:ext cx="4637303" cy="6858000"/>
          </a:xfrm>
          <a:prstGeom prst="rect">
            <a:avLst/>
          </a:prstGeom>
          <a:ln w="9525">
            <a:noFill/>
          </a:ln>
        </p:spPr>
      </p:pic>
      <p:grpSp>
        <p:nvGrpSpPr>
          <p:cNvPr id="62" name="Group 61"/>
          <p:cNvGrpSpPr>
            <a:grpSpLocks noGrp="1" noRot="1" noChangeAspect="1" noMove="1" noResize="1" noUngrp="1"/>
          </p:cNvGrpSpPr>
          <p:nvPr/>
        </p:nvGrpSpPr>
        <p:grpSpPr>
          <a:xfrm>
            <a:off x="5455064" y="1186483"/>
            <a:ext cx="5941686" cy="4477933"/>
            <a:chOff x="807084" y="1186483"/>
            <a:chExt cx="5941686" cy="4477933"/>
          </a:xfrm>
        </p:grpSpPr>
        <p:sp>
          <p:nvSpPr>
            <p:cNvPr id="63" name="Rectangle 62"/>
            <p:cNvSpPr/>
            <p:nvPr/>
          </p:nvSpPr>
          <p:spPr>
            <a:xfrm>
              <a:off x="807780" y="1186483"/>
              <a:ext cx="5940295"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39"/>
            <p:cNvSpPr/>
            <p:nvPr/>
          </p:nvSpPr>
          <p:spPr>
            <a:xfrm rot="10800000">
              <a:off x="3574311"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07084" y="1991156"/>
              <a:ext cx="5941686"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5543394" y="964792"/>
            <a:ext cx="5769989" cy="857577"/>
          </a:xfrm>
        </p:spPr>
        <p:txBody>
          <a:bodyPr>
            <a:normAutofit/>
          </a:bodyPr>
          <a:lstStyle/>
          <a:p>
            <a:r>
              <a:rPr lang="en-US" sz="3200" dirty="0">
                <a:cs typeface="Calibri Light" panose="020F0302020204030204"/>
              </a:rPr>
              <a:t>Musical Preferences of Jamaica</a:t>
            </a:r>
            <a:endParaRPr lang="en-US" sz="3200" dirty="0">
              <a:cs typeface="Calibri Light" panose="020F0302020204030204"/>
            </a:endParaRPr>
          </a:p>
        </p:txBody>
      </p:sp>
      <p:sp>
        <p:nvSpPr>
          <p:cNvPr id="3" name="Subtitle 2"/>
          <p:cNvSpPr>
            <a:spLocks noGrp="1"/>
          </p:cNvSpPr>
          <p:nvPr>
            <p:ph type="subTitle" idx="1"/>
          </p:nvPr>
        </p:nvSpPr>
        <p:spPr>
          <a:xfrm>
            <a:off x="5543396" y="2149791"/>
            <a:ext cx="5769988" cy="1077198"/>
          </a:xfrm>
        </p:spPr>
        <p:txBody>
          <a:bodyPr vert="horz" lIns="91440" tIns="0" rIns="91440" bIns="45720" rtlCol="0" anchor="t">
            <a:noAutofit/>
          </a:bodyPr>
          <a:lstStyle/>
          <a:p>
            <a:pPr>
              <a:lnSpc>
                <a:spcPct val="90000"/>
              </a:lnSpc>
            </a:pPr>
            <a:r>
              <a:rPr lang="en-US" sz="2400" dirty="0"/>
              <a:t>The music of Jamaica contains Jamaican folk music, mento, ska, rocksteady, reggae, dub music, dancehall, reggae fusion and other related styles. Performing artists that influenced the genre to become something greater is Bob Marley, Damian Marley, Beenie Man and Peter Tosh</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Rot="1" noChangeAspect="1" noMove="1" noResize="1" noUngrp="1"/>
          </p:cNvGrpSpPr>
          <p:nvPr/>
        </p:nvGrpSpPr>
        <p:grpSpPr>
          <a:xfrm>
            <a:off x="-329674" y="-59376"/>
            <a:ext cx="12515851" cy="6923798"/>
            <a:chOff x="-329674" y="-51881"/>
            <a:chExt cx="12515851" cy="6923798"/>
          </a:xfrm>
        </p:grpSpPr>
        <p:sp>
          <p:nvSpPr>
            <p:cNvPr id="12" name="Freeform 5"/>
            <p:cNvSpPr/>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3" name="Freeform 6"/>
            <p:cNvSpPr/>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4" name="Freeform 7"/>
            <p:cNvSpPr/>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5" name="Freeform 8"/>
            <p:cNvSpPr/>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6" name="Freeform 9"/>
            <p:cNvSpPr/>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7" name="Freeform 10"/>
            <p:cNvSpPr/>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8" name="Freeform 11"/>
            <p:cNvSpPr/>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9" name="Freeform 12"/>
            <p:cNvSpPr/>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0" name="Freeform 13"/>
            <p:cNvSpPr/>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1" name="Freeform 14"/>
            <p:cNvSpPr/>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2" name="Freeform 15"/>
            <p:cNvSpPr/>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3" name="Freeform 16"/>
            <p:cNvSpPr/>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4" name="Freeform 17"/>
            <p:cNvSpPr/>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5" name="Freeform 18"/>
            <p:cNvSpPr/>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6" name="Freeform 19"/>
            <p:cNvSpPr/>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7" name="Freeform 20"/>
            <p:cNvSpPr/>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Freeform 21"/>
            <p:cNvSpPr/>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9" name="Freeform 22"/>
            <p:cNvSpPr/>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0" name="Freeform 23"/>
            <p:cNvSpPr/>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grpSp>
      <p:sp>
        <p:nvSpPr>
          <p:cNvPr id="2" name="Title 1"/>
          <p:cNvSpPr>
            <a:spLocks noGrp="1"/>
          </p:cNvSpPr>
          <p:nvPr>
            <p:ph type="ctrTitle"/>
          </p:nvPr>
        </p:nvSpPr>
        <p:spPr>
          <a:xfrm>
            <a:off x="2047793" y="4614902"/>
            <a:ext cx="8081960" cy="943954"/>
          </a:xfrm>
        </p:spPr>
        <p:txBody>
          <a:bodyPr>
            <a:normAutofit/>
          </a:bodyPr>
          <a:lstStyle/>
          <a:p>
            <a:r>
              <a:rPr lang="en-US" sz="4000">
                <a:solidFill>
                  <a:schemeClr val="tx2"/>
                </a:solidFill>
                <a:cs typeface="Calibri Light" panose="020F0302020204030204"/>
              </a:rPr>
              <a:t>Traveling outside of the U.S.</a:t>
            </a:r>
            <a:endParaRPr lang="en-US" sz="4000">
              <a:solidFill>
                <a:schemeClr val="tx2"/>
              </a:solidFill>
            </a:endParaRPr>
          </a:p>
        </p:txBody>
      </p:sp>
      <p:sp>
        <p:nvSpPr>
          <p:cNvPr id="3" name="Subtitle 2"/>
          <p:cNvSpPr>
            <a:spLocks noGrp="1"/>
          </p:cNvSpPr>
          <p:nvPr>
            <p:ph type="subTitle" idx="1"/>
          </p:nvPr>
        </p:nvSpPr>
        <p:spPr>
          <a:xfrm>
            <a:off x="2267352" y="5623433"/>
            <a:ext cx="8081960" cy="522636"/>
          </a:xfrm>
        </p:spPr>
        <p:txBody>
          <a:bodyPr vert="horz" lIns="91440" tIns="0" rIns="91440" bIns="45720" rtlCol="0" anchor="t">
            <a:noAutofit/>
          </a:bodyPr>
          <a:lstStyle/>
          <a:p>
            <a:pPr>
              <a:lnSpc>
                <a:spcPct val="90000"/>
              </a:lnSpc>
            </a:pPr>
            <a:r>
              <a:rPr lang="en-US" sz="2000" dirty="0">
                <a:solidFill>
                  <a:schemeClr val="tx2"/>
                </a:solidFill>
              </a:rPr>
              <a:t>Traveling to Jamaica from New York is 3 hours and 56 minutes. Despite the long flight time, I think it is worth the wait. Looking at the changes outside of the plane is aesthetically pleasing to those who are interested in seeing the island when they land.</a:t>
            </a:r>
            <a:endParaRPr lang="en-US" sz="2000" dirty="0">
              <a:solidFill>
                <a:schemeClr val="tx2"/>
              </a:solidFill>
            </a:endParaRPr>
          </a:p>
        </p:txBody>
      </p:sp>
      <p:sp>
        <p:nvSpPr>
          <p:cNvPr id="32" name="Isosceles Triangle 39"/>
          <p:cNvSpPr>
            <a:spLocks noGrp="1" noRot="1" noChangeAspect="1" noMove="1" noResize="1" noEditPoints="1" noAdjustHandles="1" noChangeArrowheads="1" noChangeShapeType="1" noTextEdit="1"/>
          </p:cNvSpPr>
          <p:nvPr/>
        </p:nvSpPr>
        <p:spPr>
          <a:xfrm rot="10800000">
            <a:off x="5892384" y="4386808"/>
            <a:ext cx="407233" cy="351063"/>
          </a:xfrm>
          <a:prstGeom prst="triangle">
            <a:avLst/>
          </a:prstGeom>
          <a:solidFill>
            <a:srgbClr val="54C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a:spLocks noGrp="1" noRot="1" noChangeAspect="1" noMove="1" noResize="1" noEditPoints="1" noAdjustHandles="1" noChangeArrowheads="1" noChangeShapeType="1" noTextEdit="1"/>
          </p:cNvSpPr>
          <p:nvPr/>
        </p:nvSpPr>
        <p:spPr>
          <a:xfrm>
            <a:off x="3052847" y="954593"/>
            <a:ext cx="6086306" cy="3432215"/>
          </a:xfrm>
          <a:prstGeom prst="rect">
            <a:avLst/>
          </a:prstGeom>
          <a:solidFill>
            <a:schemeClr val="bg1"/>
          </a:solidFill>
          <a:ln w="19050">
            <a:solidFill>
              <a:srgbClr val="54CAD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reat Barrier Reef in Australia"/>
          <p:cNvPicPr>
            <a:picLocks noChangeAspect="1"/>
          </p:cNvPicPr>
          <p:nvPr/>
        </p:nvPicPr>
        <p:blipFill>
          <a:blip r:embed="rId1"/>
          <a:stretch>
            <a:fillRect/>
          </a:stretch>
        </p:blipFill>
        <p:spPr>
          <a:xfrm>
            <a:off x="3765311" y="1120792"/>
            <a:ext cx="4661377" cy="3099816"/>
          </a:xfrm>
          <a:prstGeom prst="rect">
            <a:avLst/>
          </a:prstGeom>
          <a:ln w="1270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a:grpSpLocks noGrp="1" noRot="1" noChangeAspect="1" noMove="1" noResize="1" noUngrp="1"/>
          </p:cNvGrpSpPr>
          <p:nvPr/>
        </p:nvGrpSpPr>
        <p:grpSpPr>
          <a:xfrm>
            <a:off x="-329674" y="-59376"/>
            <a:ext cx="12515851" cy="6923798"/>
            <a:chOff x="-329674" y="-51881"/>
            <a:chExt cx="12515851" cy="6923798"/>
          </a:xfrm>
        </p:grpSpPr>
        <p:sp>
          <p:nvSpPr>
            <p:cNvPr id="41" name="Freeform 5"/>
            <p:cNvSpPr/>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2" name="Freeform 6"/>
            <p:cNvSpPr/>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3" name="Freeform 7"/>
            <p:cNvSpPr/>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4" name="Freeform 8"/>
            <p:cNvSpPr/>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5" name="Freeform 9"/>
            <p:cNvSpPr/>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6" name="Freeform 10"/>
            <p:cNvSpPr/>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7" name="Freeform 11"/>
            <p:cNvSpPr/>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8" name="Freeform 12"/>
            <p:cNvSpPr/>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49" name="Freeform 13"/>
            <p:cNvSpPr/>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0" name="Freeform 14"/>
            <p:cNvSpPr/>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1" name="Freeform 15"/>
            <p:cNvSpPr/>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2" name="Freeform 16"/>
            <p:cNvSpPr/>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3" name="Freeform 17"/>
            <p:cNvSpPr/>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4" name="Freeform 18"/>
            <p:cNvSpPr/>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5" name="Freeform 19"/>
            <p:cNvSpPr/>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6" name="Freeform 20"/>
            <p:cNvSpPr/>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7" name="Freeform 21"/>
            <p:cNvSpPr/>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8" name="Freeform 22"/>
            <p:cNvSpPr/>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9" name="Freeform 23"/>
            <p:cNvSpPr/>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grpSp>
      <p:sp>
        <p:nvSpPr>
          <p:cNvPr id="2" name="Title 1"/>
          <p:cNvSpPr>
            <a:spLocks noGrp="1"/>
          </p:cNvSpPr>
          <p:nvPr>
            <p:ph type="ctrTitle"/>
          </p:nvPr>
        </p:nvSpPr>
        <p:spPr>
          <a:xfrm>
            <a:off x="-4761" y="4555271"/>
            <a:ext cx="11831251" cy="2312521"/>
          </a:xfrm>
        </p:spPr>
        <p:txBody>
          <a:bodyPr>
            <a:normAutofit fontScale="90000"/>
          </a:bodyPr>
          <a:lstStyle/>
          <a:p>
            <a:pPr algn="l"/>
            <a:br>
              <a:rPr lang="en-US" sz="4000" dirty="0">
                <a:solidFill>
                  <a:schemeClr val="tx2"/>
                </a:solidFill>
                <a:cs typeface="Calibri Light" panose="020F0302020204030204"/>
              </a:rPr>
            </a:br>
            <a:r>
              <a:rPr lang="en-US" sz="4000" dirty="0">
                <a:solidFill>
                  <a:schemeClr val="tx2"/>
                </a:solidFill>
                <a:cs typeface="Calibri Light" panose="020F0302020204030204"/>
              </a:rPr>
              <a:t>                                                                                    </a:t>
            </a:r>
            <a:r>
              <a:rPr lang="en-US" sz="4400" b="1" dirty="0">
                <a:solidFill>
                  <a:schemeClr val="tx2"/>
                </a:solidFill>
                <a:cs typeface="Calibri Light" panose="020F0302020204030204"/>
              </a:rPr>
              <a:t>My country of origin </a:t>
            </a:r>
            <a:br>
              <a:rPr lang="en-US" sz="4400" b="1" dirty="0">
                <a:cs typeface="Calibri Light" panose="020F0302020204030204"/>
              </a:rPr>
            </a:br>
            <a:br>
              <a:rPr lang="en-US" sz="4400" b="1" dirty="0">
                <a:cs typeface="Calibri Light" panose="020F0302020204030204"/>
              </a:rPr>
            </a:br>
            <a:br>
              <a:rPr lang="en-US" sz="4000" dirty="0">
                <a:cs typeface="Calibri Light" panose="020F0302020204030204"/>
              </a:rPr>
            </a:br>
            <a:br>
              <a:rPr lang="en-US" sz="4000" dirty="0">
                <a:cs typeface="Calibri Light" panose="020F0302020204030204"/>
              </a:rPr>
            </a:br>
            <a:br>
              <a:rPr lang="en-US" sz="4000" dirty="0">
                <a:cs typeface="Calibri Light" panose="020F0302020204030204"/>
              </a:rPr>
            </a:br>
            <a:br>
              <a:rPr lang="en-US" sz="4000" dirty="0">
                <a:cs typeface="Calibri Light" panose="020F0302020204030204"/>
              </a:rPr>
            </a:br>
            <a:br>
              <a:rPr lang="en-US" sz="4000" dirty="0">
                <a:cs typeface="Calibri Light" panose="020F0302020204030204"/>
              </a:rPr>
            </a:br>
            <a:br>
              <a:rPr lang="en-US" sz="4000" dirty="0">
                <a:cs typeface="Calibri Light" panose="020F0302020204030204"/>
              </a:rPr>
            </a:br>
            <a:br>
              <a:rPr lang="en-US" sz="4000" dirty="0">
                <a:cs typeface="Calibri Light" panose="020F0302020204030204"/>
              </a:rPr>
            </a:br>
            <a:br>
              <a:rPr lang="en-US" sz="4000" dirty="0">
                <a:cs typeface="Calibri Light" panose="020F0302020204030204"/>
              </a:rPr>
            </a:br>
            <a:br>
              <a:rPr lang="en-US" sz="4000" dirty="0">
                <a:cs typeface="Calibri Light" panose="020F0302020204030204"/>
              </a:rPr>
            </a:br>
            <a:r>
              <a:rPr lang="en-US" sz="3600" b="1" dirty="0">
                <a:solidFill>
                  <a:schemeClr val="tx2"/>
                </a:solidFill>
                <a:cs typeface="Calibri Light" panose="020F0302020204030204"/>
              </a:rPr>
              <a:t>Example of this would be a Scottish Jamaican</a:t>
            </a:r>
            <a:br>
              <a:rPr lang="en-US" sz="3600" b="1" dirty="0">
                <a:solidFill>
                  <a:schemeClr val="tx2"/>
                </a:solidFill>
                <a:cs typeface="Calibri Light" panose="020F0302020204030204"/>
              </a:rPr>
            </a:br>
            <a:endParaRPr lang="en-US" sz="4000">
              <a:solidFill>
                <a:schemeClr val="tx2"/>
              </a:solidFill>
              <a:cs typeface="Calibri Light" panose="020F0302020204030204"/>
            </a:endParaRPr>
          </a:p>
        </p:txBody>
      </p:sp>
      <p:sp>
        <p:nvSpPr>
          <p:cNvPr id="3" name="Subtitle 2"/>
          <p:cNvSpPr>
            <a:spLocks noGrp="1"/>
          </p:cNvSpPr>
          <p:nvPr>
            <p:ph type="subTitle" idx="1"/>
          </p:nvPr>
        </p:nvSpPr>
        <p:spPr>
          <a:xfrm>
            <a:off x="7486085" y="521891"/>
            <a:ext cx="4120845" cy="6206998"/>
          </a:xfrm>
        </p:spPr>
        <p:txBody>
          <a:bodyPr vert="horz" lIns="91440" tIns="0" rIns="91440" bIns="45720" rtlCol="0" anchor="t">
            <a:noAutofit/>
          </a:bodyPr>
          <a:lstStyle/>
          <a:p>
            <a:pPr algn="l"/>
            <a:r>
              <a:rPr lang="en-US" sz="3600" dirty="0">
                <a:solidFill>
                  <a:schemeClr val="tx2"/>
                </a:solidFill>
              </a:rPr>
              <a:t>                               </a:t>
            </a:r>
            <a:endParaRPr lang="en-US">
              <a:solidFill>
                <a:schemeClr val="tx2"/>
              </a:solidFill>
            </a:endParaRPr>
          </a:p>
          <a:p>
            <a:pPr algn="l"/>
            <a:r>
              <a:rPr lang="en-US" sz="3600" dirty="0">
                <a:solidFill>
                  <a:schemeClr val="tx2"/>
                </a:solidFill>
              </a:rPr>
              <a:t>I am not from Jamaica. My mother gave birth to me in the United States, in New York. But my mother is from Jamaica which is why I am half Jamaican</a:t>
            </a:r>
            <a:endParaRPr lang="en-US" dirty="0">
              <a:solidFill>
                <a:schemeClr val="tx2"/>
              </a:solidFill>
            </a:endParaRPr>
          </a:p>
        </p:txBody>
      </p:sp>
      <p:sp>
        <p:nvSpPr>
          <p:cNvPr id="61" name="Rectangle 60"/>
          <p:cNvSpPr>
            <a:spLocks noGrp="1" noRot="1" noChangeAspect="1" noMove="1" noResize="1" noEditPoints="1" noAdjustHandles="1" noChangeArrowheads="1" noChangeShapeType="1" noTextEdit="1"/>
          </p:cNvSpPr>
          <p:nvPr/>
        </p:nvSpPr>
        <p:spPr>
          <a:xfrm>
            <a:off x="807720" y="795527"/>
            <a:ext cx="5970638" cy="5248847"/>
          </a:xfrm>
          <a:prstGeom prst="rect">
            <a:avLst/>
          </a:prstGeom>
          <a:solidFill>
            <a:schemeClr val="bg1"/>
          </a:solidFill>
          <a:ln w="19050">
            <a:solidFill>
              <a:srgbClr val="0358B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in front of a blue wall&#10;&#10;Description automatically generated"/>
          <p:cNvPicPr>
            <a:picLocks noChangeAspect="1"/>
          </p:cNvPicPr>
          <p:nvPr/>
        </p:nvPicPr>
        <p:blipFill rotWithShape="1">
          <a:blip r:embed="rId1"/>
          <a:srcRect r="3" b="12806"/>
          <a:stretch>
            <a:fillRect/>
          </a:stretch>
        </p:blipFill>
        <p:spPr>
          <a:xfrm>
            <a:off x="972115" y="960214"/>
            <a:ext cx="5641848" cy="4919472"/>
          </a:xfrm>
          <a:prstGeom prst="rect">
            <a:avLst/>
          </a:prstGeom>
          <a:ln w="12700">
            <a:noFill/>
          </a:ln>
        </p:spPr>
      </p:pic>
      <p:sp>
        <p:nvSpPr>
          <p:cNvPr id="63" name="Isosceles Triangle 39"/>
          <p:cNvSpPr>
            <a:spLocks noGrp="1" noRot="1" noChangeAspect="1" noMove="1" noResize="1" noEditPoints="1" noAdjustHandles="1" noChangeArrowheads="1" noChangeShapeType="1" noTextEdit="1"/>
          </p:cNvSpPr>
          <p:nvPr/>
        </p:nvSpPr>
        <p:spPr>
          <a:xfrm rot="5400000">
            <a:off x="6750273" y="3291386"/>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
          <p:cNvSpPr>
            <a:spLocks noGrp="1" noRot="1" noChangeAspect="1" noMove="1" noResize="1" noEditPoints="1" noAdjustHandles="1" noChangeArrowheads="1" noChangeShapeType="1" noTextEdit="1"/>
          </p:cNvSpPr>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3" name="Freeform 6"/>
          <p:cNvSpPr>
            <a:spLocks noGrp="1" noRot="1" noChangeAspect="1" noMove="1" noResize="1" noEditPoints="1" noAdjustHandles="1" noChangeArrowheads="1" noChangeShapeType="1" noTextEdit="1"/>
          </p:cNvSpPr>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5" name="Freeform 7"/>
          <p:cNvSpPr>
            <a:spLocks noGrp="1" noRot="1" noChangeAspect="1" noMove="1" noResize="1" noEditPoints="1" noAdjustHandles="1" noChangeArrowheads="1" noChangeShapeType="1" noTextEdit="1"/>
          </p:cNvSpPr>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7" name="Freeform 8"/>
          <p:cNvSpPr>
            <a:spLocks noGrp="1" noRot="1" noChangeAspect="1" noMove="1" noResize="1" noEditPoints="1" noAdjustHandles="1" noChangeArrowheads="1" noChangeShapeType="1" noTextEdit="1"/>
          </p:cNvSpPr>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9" name="Freeform 9"/>
          <p:cNvSpPr>
            <a:spLocks noGrp="1" noRot="1" noChangeAspect="1" noMove="1" noResize="1" noEditPoints="1" noAdjustHandles="1" noChangeArrowheads="1" noChangeShapeType="1" noTextEdit="1"/>
          </p:cNvSpPr>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1" name="Freeform 10"/>
          <p:cNvSpPr>
            <a:spLocks noGrp="1" noRot="1" noChangeAspect="1" noMove="1" noResize="1" noEditPoints="1" noAdjustHandles="1" noChangeArrowheads="1" noChangeShapeType="1" noTextEdit="1"/>
          </p:cNvSpPr>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3" name="Freeform 12"/>
          <p:cNvSpPr>
            <a:spLocks noGrp="1" noRot="1" noChangeAspect="1" noMove="1" noResize="1" noEditPoints="1" noAdjustHandles="1" noChangeArrowheads="1" noChangeShapeType="1" noTextEdit="1"/>
          </p:cNvSpPr>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5" name="Freeform 14"/>
          <p:cNvSpPr>
            <a:spLocks noGrp="1" noRot="1" noChangeAspect="1" noMove="1" noResize="1" noEditPoints="1" noAdjustHandles="1" noChangeArrowheads="1" noChangeShapeType="1" noTextEdit="1"/>
          </p:cNvSpPr>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7" name="Freeform 16"/>
          <p:cNvSpPr>
            <a:spLocks noGrp="1" noRot="1" noChangeAspect="1" noMove="1" noResize="1" noEditPoints="1" noAdjustHandles="1" noChangeArrowheads="1" noChangeShapeType="1" noTextEdit="1"/>
          </p:cNvSpPr>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9" name="Freeform 11"/>
          <p:cNvSpPr>
            <a:spLocks noGrp="1" noRot="1" noChangeAspect="1" noMove="1" noResize="1" noEditPoints="1" noAdjustHandles="1" noChangeArrowheads="1" noChangeShapeType="1" noTextEdit="1"/>
          </p:cNvSpPr>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1" name="Freeform 21"/>
          <p:cNvSpPr>
            <a:spLocks noGrp="1" noRot="1" noChangeAspect="1" noMove="1" noResize="1" noEditPoints="1" noAdjustHandles="1" noChangeArrowheads="1" noChangeShapeType="1" noTextEdit="1"/>
          </p:cNvSpPr>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 name="Title 1"/>
          <p:cNvSpPr>
            <a:spLocks noGrp="1"/>
          </p:cNvSpPr>
          <p:nvPr>
            <p:ph type="ctrTitle"/>
          </p:nvPr>
        </p:nvSpPr>
        <p:spPr>
          <a:xfrm>
            <a:off x="8618662" y="-1299129"/>
            <a:ext cx="2929372" cy="2468207"/>
          </a:xfrm>
        </p:spPr>
        <p:txBody>
          <a:bodyPr>
            <a:normAutofit/>
          </a:bodyPr>
          <a:lstStyle/>
          <a:p>
            <a:pPr algn="l"/>
            <a:r>
              <a:rPr lang="en-US" sz="4000">
                <a:solidFill>
                  <a:schemeClr val="tx2"/>
                </a:solidFill>
                <a:cs typeface="Calibri Light" panose="020F0302020204030204"/>
              </a:rPr>
              <a:t>Religious Beliefs</a:t>
            </a:r>
            <a:endParaRPr lang="en-US" sz="4000">
              <a:solidFill>
                <a:schemeClr val="tx2"/>
              </a:solidFill>
            </a:endParaRPr>
          </a:p>
        </p:txBody>
      </p:sp>
      <p:sp>
        <p:nvSpPr>
          <p:cNvPr id="3" name="Subtitle 2"/>
          <p:cNvSpPr>
            <a:spLocks noGrp="1"/>
          </p:cNvSpPr>
          <p:nvPr>
            <p:ph type="subTitle" idx="1"/>
          </p:nvPr>
        </p:nvSpPr>
        <p:spPr>
          <a:xfrm>
            <a:off x="8852640" y="1426332"/>
            <a:ext cx="2951163" cy="1306389"/>
          </a:xfrm>
        </p:spPr>
        <p:txBody>
          <a:bodyPr vert="horz" lIns="91440" tIns="0" rIns="91440" bIns="45720" rtlCol="0" anchor="t">
            <a:noAutofit/>
          </a:bodyPr>
          <a:lstStyle/>
          <a:p>
            <a:pPr algn="l">
              <a:lnSpc>
                <a:spcPct val="90000"/>
              </a:lnSpc>
            </a:pPr>
            <a:r>
              <a:rPr lang="en-US" sz="2000" dirty="0">
                <a:solidFill>
                  <a:schemeClr val="tx2"/>
                </a:solidFill>
              </a:rPr>
              <a:t>My family is entirely Christian. Both of my parental guardians go to church to praise Jesus. They read the scriptures and pray to show faith in the God they believe in. I am entirely agnostic about Jesus since I think there is a higher power, a god that shaped the world it is today but how would the human race have any comprehension of that happening?</a:t>
            </a:r>
            <a:endParaRPr lang="en-US" sz="2000" dirty="0">
              <a:solidFill>
                <a:schemeClr val="tx2"/>
              </a:solidFill>
            </a:endParaRPr>
          </a:p>
        </p:txBody>
      </p:sp>
      <p:sp>
        <p:nvSpPr>
          <p:cNvPr id="33" name="Freeform 22"/>
          <p:cNvSpPr>
            <a:spLocks noGrp="1" noRot="1" noChangeAspect="1" noMove="1" noResize="1" noEditPoints="1" noAdjustHandles="1" noChangeArrowheads="1" noChangeShapeType="1" noTextEdit="1"/>
          </p:cNvSpPr>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5" name="Freeform 23"/>
          <p:cNvSpPr>
            <a:spLocks noGrp="1" noRot="1" noChangeAspect="1" noMove="1" noResize="1" noEditPoints="1" noAdjustHandles="1" noChangeArrowheads="1" noChangeShapeType="1" noTextEdit="1"/>
          </p:cNvSpPr>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7" name="Freeform: Shape 36"/>
          <p:cNvSpPr>
            <a:spLocks noGrp="1" noRot="1" noChangeAspect="1" noMove="1" noResize="1" noEditPoints="1" noAdjustHandles="1" noChangeArrowheads="1" noChangeShapeType="1" noTextEdit="1"/>
          </p:cNvSpPr>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4" descr="A picture containing text, indoor&#10;&#10;Description automatically generated"/>
          <p:cNvPicPr>
            <a:picLocks noChangeAspect="1"/>
          </p:cNvPicPr>
          <p:nvPr/>
        </p:nvPicPr>
        <p:blipFill rotWithShape="1">
          <a:blip r:embed="rId1"/>
          <a:srcRect t="12424" r="1" b="18740"/>
          <a:stretch>
            <a:fillRect/>
          </a:stretch>
        </p:blipFill>
        <p:spPr>
          <a:xfrm>
            <a:off x="932740" y="46140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
          <p:cNvSpPr>
            <a:spLocks noGrp="1" noRot="1" noChangeAspect="1" noMove="1" noResize="1" noEditPoints="1" noAdjustHandles="1" noChangeArrowheads="1" noChangeShapeType="1" noTextEdit="1"/>
          </p:cNvSpPr>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3" name="Freeform 6"/>
          <p:cNvSpPr>
            <a:spLocks noGrp="1" noRot="1" noChangeAspect="1" noMove="1" noResize="1" noEditPoints="1" noAdjustHandles="1" noChangeArrowheads="1" noChangeShapeType="1" noTextEdit="1"/>
          </p:cNvSpPr>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5" name="Freeform 7"/>
          <p:cNvSpPr>
            <a:spLocks noGrp="1" noRot="1" noChangeAspect="1" noMove="1" noResize="1" noEditPoints="1" noAdjustHandles="1" noChangeArrowheads="1" noChangeShapeType="1" noTextEdit="1"/>
          </p:cNvSpPr>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7" name="Freeform 8"/>
          <p:cNvSpPr>
            <a:spLocks noGrp="1" noRot="1" noChangeAspect="1" noMove="1" noResize="1" noEditPoints="1" noAdjustHandles="1" noChangeArrowheads="1" noChangeShapeType="1" noTextEdit="1"/>
          </p:cNvSpPr>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9" name="Freeform 9"/>
          <p:cNvSpPr>
            <a:spLocks noGrp="1" noRot="1" noChangeAspect="1" noMove="1" noResize="1" noEditPoints="1" noAdjustHandles="1" noChangeArrowheads="1" noChangeShapeType="1" noTextEdit="1"/>
          </p:cNvSpPr>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1" name="Freeform 10"/>
          <p:cNvSpPr>
            <a:spLocks noGrp="1" noRot="1" noChangeAspect="1" noMove="1" noResize="1" noEditPoints="1" noAdjustHandles="1" noChangeArrowheads="1" noChangeShapeType="1" noTextEdit="1"/>
          </p:cNvSpPr>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3" name="Freeform 12"/>
          <p:cNvSpPr>
            <a:spLocks noGrp="1" noRot="1" noChangeAspect="1" noMove="1" noResize="1" noEditPoints="1" noAdjustHandles="1" noChangeArrowheads="1" noChangeShapeType="1" noTextEdit="1"/>
          </p:cNvSpPr>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5" name="Freeform 14"/>
          <p:cNvSpPr>
            <a:spLocks noGrp="1" noRot="1" noChangeAspect="1" noMove="1" noResize="1" noEditPoints="1" noAdjustHandles="1" noChangeArrowheads="1" noChangeShapeType="1" noTextEdit="1"/>
          </p:cNvSpPr>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7" name="Freeform 16"/>
          <p:cNvSpPr>
            <a:spLocks noGrp="1" noRot="1" noChangeAspect="1" noMove="1" noResize="1" noEditPoints="1" noAdjustHandles="1" noChangeArrowheads="1" noChangeShapeType="1" noTextEdit="1"/>
          </p:cNvSpPr>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9" name="Freeform 11"/>
          <p:cNvSpPr>
            <a:spLocks noGrp="1" noRot="1" noChangeAspect="1" noMove="1" noResize="1" noEditPoints="1" noAdjustHandles="1" noChangeArrowheads="1" noChangeShapeType="1" noTextEdit="1"/>
          </p:cNvSpPr>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1" name="Freeform 21"/>
          <p:cNvSpPr>
            <a:spLocks noGrp="1" noRot="1" noChangeAspect="1" noMove="1" noResize="1" noEditPoints="1" noAdjustHandles="1" noChangeArrowheads="1" noChangeShapeType="1" noTextEdit="1"/>
          </p:cNvSpPr>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 name="Title 1"/>
          <p:cNvSpPr>
            <a:spLocks noGrp="1"/>
          </p:cNvSpPr>
          <p:nvPr>
            <p:ph type="ctrTitle"/>
          </p:nvPr>
        </p:nvSpPr>
        <p:spPr>
          <a:xfrm>
            <a:off x="8696153" y="-1557434"/>
            <a:ext cx="2929372" cy="2468207"/>
          </a:xfrm>
        </p:spPr>
        <p:txBody>
          <a:bodyPr>
            <a:normAutofit/>
          </a:bodyPr>
          <a:lstStyle/>
          <a:p>
            <a:pPr algn="l"/>
            <a:r>
              <a:rPr lang="en-US" sz="3400">
                <a:solidFill>
                  <a:schemeClr val="tx2"/>
                </a:solidFill>
                <a:cs typeface="Calibri Light" panose="020F0302020204030204"/>
              </a:rPr>
              <a:t>Neighborhoods around me</a:t>
            </a:r>
            <a:endParaRPr lang="en-US" sz="3400">
              <a:solidFill>
                <a:schemeClr val="tx2"/>
              </a:solidFill>
            </a:endParaRPr>
          </a:p>
        </p:txBody>
      </p:sp>
      <p:sp>
        <p:nvSpPr>
          <p:cNvPr id="3" name="Subtitle 2"/>
          <p:cNvSpPr>
            <a:spLocks noGrp="1"/>
          </p:cNvSpPr>
          <p:nvPr>
            <p:ph type="subTitle" idx="1"/>
          </p:nvPr>
        </p:nvSpPr>
        <p:spPr>
          <a:xfrm>
            <a:off x="8981793" y="987213"/>
            <a:ext cx="2951163" cy="1306389"/>
          </a:xfrm>
        </p:spPr>
        <p:txBody>
          <a:bodyPr vert="horz" lIns="91440" tIns="0" rIns="91440" bIns="45720" rtlCol="0" anchor="t">
            <a:noAutofit/>
          </a:bodyPr>
          <a:lstStyle/>
          <a:p>
            <a:pPr algn="l">
              <a:lnSpc>
                <a:spcPct val="90000"/>
              </a:lnSpc>
            </a:pPr>
            <a:r>
              <a:rPr lang="en-US" sz="2800" dirty="0">
                <a:solidFill>
                  <a:schemeClr val="tx2"/>
                </a:solidFill>
              </a:rPr>
              <a:t>When it comes to the neighborhoods around me, most of them are Caribbean. My neighbors that are the closest to me organize parties and celebrations that are apart of Jamaican heritage and culture.</a:t>
            </a:r>
            <a:endParaRPr lang="en-US" sz="2800" dirty="0">
              <a:solidFill>
                <a:schemeClr val="tx2"/>
              </a:solidFill>
            </a:endParaRPr>
          </a:p>
        </p:txBody>
      </p:sp>
      <p:sp>
        <p:nvSpPr>
          <p:cNvPr id="33" name="Freeform 22"/>
          <p:cNvSpPr>
            <a:spLocks noGrp="1" noRot="1" noChangeAspect="1" noMove="1" noResize="1" noEditPoints="1" noAdjustHandles="1" noChangeArrowheads="1" noChangeShapeType="1" noTextEdit="1"/>
          </p:cNvSpPr>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5" name="Freeform 23"/>
          <p:cNvSpPr>
            <a:spLocks noGrp="1" noRot="1" noChangeAspect="1" noMove="1" noResize="1" noEditPoints="1" noAdjustHandles="1" noChangeArrowheads="1" noChangeShapeType="1" noTextEdit="1"/>
          </p:cNvSpPr>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37" name="Freeform: Shape 36"/>
          <p:cNvSpPr>
            <a:spLocks noGrp="1" noRot="1" noChangeAspect="1" noMove="1" noResize="1" noEditPoints="1" noAdjustHandles="1" noChangeArrowheads="1" noChangeShapeType="1" noTextEdit="1"/>
          </p:cNvSpPr>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4" descr="Diagram, engineering drawing&#10;&#10;Description automatically generated"/>
          <p:cNvPicPr>
            <a:picLocks noChangeAspect="1"/>
          </p:cNvPicPr>
          <p:nvPr/>
        </p:nvPicPr>
        <p:blipFill rotWithShape="1">
          <a:blip r:embed="rId1"/>
          <a:srcRect l="2996" r="10568" b="1"/>
          <a:stretch>
            <a:fillRect/>
          </a:stretch>
        </p:blipFill>
        <p:spPr>
          <a:xfrm>
            <a:off x="932740" y="46140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3240</Words>
  <Application>WPS Presentation</Application>
  <PresentationFormat>Widescreen</PresentationFormat>
  <Paragraphs>49</Paragraphs>
  <Slides>11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11</vt:i4>
      </vt:variant>
    </vt:vector>
  </HeadingPairs>
  <TitlesOfParts>
    <vt:vector size="21" baseType="lpstr">
      <vt:lpstr>Arial</vt:lpstr>
      <vt:lpstr>SimSun</vt:lpstr>
      <vt:lpstr>Wingdings</vt:lpstr>
      <vt:lpstr>Calibri Light</vt:lpstr>
      <vt:lpstr>Rockwell</vt:lpstr>
      <vt:lpstr>Arial</vt:lpstr>
      <vt:lpstr>Microsoft YaHei</vt:lpstr>
      <vt:lpstr>Arial Unicode MS</vt:lpstr>
      <vt:lpstr>Calibri</vt:lpstr>
      <vt:lpstr>Atlas</vt:lpstr>
      <vt:lpstr>My Cross Cultural Experience Mid Term</vt:lpstr>
      <vt:lpstr>  TO START, THE PEOPLE OF JAMAICA: The people of Jamaica are usually friendly and free from anxiety. They are unique from other people from the cultural diversity that surrounds the island with people who are apart of different nationalities</vt:lpstr>
      <vt:lpstr> Meals that are made on the island are considered to be delicious and healthy. The Jamaican Cuisine is a healthy dish because of  unprocessed food, smaller portions of meat, high content of fish, beans, vegetables, and a mix of African, European, Indian, and Chinese cuisines. </vt:lpstr>
      <vt:lpstr>Maps</vt:lpstr>
      <vt:lpstr>Musical Preferences of Jamaica</vt:lpstr>
      <vt:lpstr>Traveling outside of the U.S.</vt:lpstr>
      <vt:lpstr>                                                                                     My country of origin            Example of this would be a Scottish Jamaican </vt:lpstr>
      <vt:lpstr>Religious Beliefs</vt:lpstr>
      <vt:lpstr>Neighborhoods around me</vt:lpstr>
      <vt:lpstr>Language</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oalap</cp:lastModifiedBy>
  <cp:revision>598</cp:revision>
  <dcterms:created xsi:type="dcterms:W3CDTF">2022-10-29T15:52:00Z</dcterms:created>
  <dcterms:modified xsi:type="dcterms:W3CDTF">2022-12-17T18:48:27Z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03B70EE0D6B44848B9FAC48F569277B9</vt:lpwstr>
  </property>
  <property fmtid="{D5CDD505-2E9C-101B-9397-08002B2CF9AE}" pid="3" name="KSOProductBuildVer">
    <vt:lpwstr>1033-11.2.0.11440</vt:lpwstr>
  </property>
</Properties>
</file>