
<file path=[Content_Types].xml><?xml version="1.0" encoding="utf-8"?>
<Types xmlns="http://schemas.openxmlformats.org/package/2006/content-types">
  <Default Extension="jpeg" ContentType="image/jpeg"/>
  <Default Extension="JPG" ContentType="image/.jpg"/>
  <Default Extension="png" ContentType="image/png"/>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68" r:id="rId6"/>
    <p:sldId id="270" r:id="rId7"/>
    <p:sldId id="269" r:id="rId8"/>
    <p:sldId id="261" r:id="rId9"/>
    <p:sldId id="263" r:id="rId10"/>
    <p:sldId id="271" r:id="rId11"/>
    <p:sldId id="265" r:id="rId12"/>
    <p:sldId id="264" r:id="rId13"/>
    <p:sldId id="262"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41" autoAdjust="0"/>
  </p:normalViewPr>
  <p:slideViewPr>
    <p:cSldViewPr snapToGrid="0">
      <p:cViewPr varScale="1">
        <p:scale>
          <a:sx n="47" d="100"/>
          <a:sy n="47" d="100"/>
        </p:scale>
        <p:origin x="1061" y="2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46BCF84-9E03-4EB7-927E-ABC9BC59F00C}" type="doc">
      <dgm:prSet loTypeId="urn:microsoft.com/office/officeart/2005/8/layout/hierarchy3" loCatId="hierarchy" qsTypeId="urn:microsoft.com/office/officeart/2005/8/quickstyle/simple5" qsCatId="simple" csTypeId="urn:microsoft.com/office/officeart/2005/8/colors/colorful1" csCatId="colorful"/>
      <dgm:spPr/>
      <dgm:t>
        <a:bodyPr/>
        <a:lstStyle/>
        <a:p>
          <a:endParaRPr lang="en-US"/>
        </a:p>
      </dgm:t>
    </dgm:pt>
    <dgm:pt modelId="{9481AD1C-45BC-44AD-A2A1-BE01440E43C6}">
      <dgm:prSet/>
      <dgm:spPr/>
      <dgm:t>
        <a:bodyPr/>
        <a:lstStyle/>
        <a:p>
          <a:r>
            <a:rPr lang="en-US"/>
            <a:t>The official language of Pakistan is Urdu but the most common language is Punjabi at 48%.However both are basically the same language someone who speaks Punjabi can mostly understand an Urdu speaking person.</a:t>
          </a:r>
        </a:p>
      </dgm:t>
    </dgm:pt>
    <dgm:pt modelId="{F01BC318-E9E4-45E0-BE1D-20794D94F83E}" cxnId="{3AFE75F8-8995-4AD9-980B-3B94427D853E}" type="parTrans">
      <dgm:prSet/>
      <dgm:spPr/>
      <dgm:t>
        <a:bodyPr/>
        <a:lstStyle/>
        <a:p>
          <a:endParaRPr lang="en-US"/>
        </a:p>
      </dgm:t>
    </dgm:pt>
    <dgm:pt modelId="{495F1748-2E81-4B4A-BED3-8086EA64A4CA}" cxnId="{3AFE75F8-8995-4AD9-980B-3B94427D853E}" type="sibTrans">
      <dgm:prSet/>
      <dgm:spPr/>
      <dgm:t>
        <a:bodyPr/>
        <a:lstStyle/>
        <a:p>
          <a:endParaRPr lang="en-US"/>
        </a:p>
      </dgm:t>
    </dgm:pt>
    <dgm:pt modelId="{602CA201-C7E5-43E9-A66B-6B537B13FAE5}">
      <dgm:prSet/>
      <dgm:spPr/>
      <dgm:t>
        <a:bodyPr/>
        <a:lstStyle/>
        <a:p>
          <a:r>
            <a:rPr lang="en-US" dirty="0"/>
            <a:t>My grandparents considered Urdu to be a more formal language while the Punjabi was an informal and more spoken by the common man.</a:t>
          </a:r>
        </a:p>
      </dgm:t>
    </dgm:pt>
    <dgm:pt modelId="{6B545323-25F0-4847-A0A4-BA9043F11D15}" cxnId="{56F6CF13-B249-453D-A815-DCF489E8E3E1}" type="parTrans">
      <dgm:prSet/>
      <dgm:spPr/>
      <dgm:t>
        <a:bodyPr/>
        <a:lstStyle/>
        <a:p>
          <a:endParaRPr lang="en-US"/>
        </a:p>
      </dgm:t>
    </dgm:pt>
    <dgm:pt modelId="{3BA685BB-4716-4286-9BCA-99A89C05403C}" cxnId="{56F6CF13-B249-453D-A815-DCF489E8E3E1}" type="sibTrans">
      <dgm:prSet/>
      <dgm:spPr/>
      <dgm:t>
        <a:bodyPr/>
        <a:lstStyle/>
        <a:p>
          <a:endParaRPr lang="en-US"/>
        </a:p>
      </dgm:t>
    </dgm:pt>
    <dgm:pt modelId="{EC3CFA7A-37BE-45A6-8188-8FBD82658007}" type="pres">
      <dgm:prSet presAssocID="{546BCF84-9E03-4EB7-927E-ABC9BC59F00C}" presName="diagram" presStyleCnt="0">
        <dgm:presLayoutVars>
          <dgm:chPref val="1"/>
          <dgm:dir/>
          <dgm:animOne val="branch"/>
          <dgm:animLvl val="lvl"/>
          <dgm:resizeHandles/>
        </dgm:presLayoutVars>
      </dgm:prSet>
      <dgm:spPr/>
    </dgm:pt>
    <dgm:pt modelId="{D0E53EBD-CC64-43E4-BBB5-032706A8C832}" type="pres">
      <dgm:prSet presAssocID="{9481AD1C-45BC-44AD-A2A1-BE01440E43C6}" presName="root" presStyleCnt="0"/>
      <dgm:spPr/>
    </dgm:pt>
    <dgm:pt modelId="{042BAF80-A324-4C65-8533-F59180734418}" type="pres">
      <dgm:prSet presAssocID="{9481AD1C-45BC-44AD-A2A1-BE01440E43C6}" presName="rootComposite" presStyleCnt="0"/>
      <dgm:spPr/>
    </dgm:pt>
    <dgm:pt modelId="{B8C2B6E9-6647-4AAE-A66D-1B30A2BA450F}" type="pres">
      <dgm:prSet presAssocID="{9481AD1C-45BC-44AD-A2A1-BE01440E43C6}" presName="rootText" presStyleLbl="node1" presStyleIdx="0" presStyleCnt="2"/>
      <dgm:spPr/>
    </dgm:pt>
    <dgm:pt modelId="{B6F33BD3-1A94-42DF-ABCB-6DF7930A6BCF}" type="pres">
      <dgm:prSet presAssocID="{9481AD1C-45BC-44AD-A2A1-BE01440E43C6}" presName="rootConnector" presStyleLbl="node1" presStyleIdx="0" presStyleCnt="2"/>
      <dgm:spPr/>
    </dgm:pt>
    <dgm:pt modelId="{2B90CAF8-DABE-4941-94EC-A6B7892EFF24}" type="pres">
      <dgm:prSet presAssocID="{9481AD1C-45BC-44AD-A2A1-BE01440E43C6}" presName="childShape" presStyleCnt="0"/>
      <dgm:spPr/>
    </dgm:pt>
    <dgm:pt modelId="{E505B7AA-0AC6-45B7-B2A2-656DA8BE0ACE}" type="pres">
      <dgm:prSet presAssocID="{602CA201-C7E5-43E9-A66B-6B537B13FAE5}" presName="root" presStyleCnt="0"/>
      <dgm:spPr/>
    </dgm:pt>
    <dgm:pt modelId="{E7730E31-69D4-4F0C-879C-66B5A1A6810E}" type="pres">
      <dgm:prSet presAssocID="{602CA201-C7E5-43E9-A66B-6B537B13FAE5}" presName="rootComposite" presStyleCnt="0"/>
      <dgm:spPr/>
    </dgm:pt>
    <dgm:pt modelId="{1ED289A4-EFEE-4F97-8DC2-19DF6CEC328B}" type="pres">
      <dgm:prSet presAssocID="{602CA201-C7E5-43E9-A66B-6B537B13FAE5}" presName="rootText" presStyleLbl="node1" presStyleIdx="1" presStyleCnt="2"/>
      <dgm:spPr/>
    </dgm:pt>
    <dgm:pt modelId="{6B623FFB-AAF5-406E-A381-90382B56DB7B}" type="pres">
      <dgm:prSet presAssocID="{602CA201-C7E5-43E9-A66B-6B537B13FAE5}" presName="rootConnector" presStyleLbl="node1" presStyleIdx="1" presStyleCnt="2"/>
      <dgm:spPr/>
    </dgm:pt>
    <dgm:pt modelId="{C39924CC-CFA8-4970-8124-F7743431F42D}" type="pres">
      <dgm:prSet presAssocID="{602CA201-C7E5-43E9-A66B-6B537B13FAE5}" presName="childShape" presStyleCnt="0"/>
      <dgm:spPr/>
    </dgm:pt>
  </dgm:ptLst>
  <dgm:cxnLst>
    <dgm:cxn modelId="{56F6CF13-B249-453D-A815-DCF489E8E3E1}" srcId="{546BCF84-9E03-4EB7-927E-ABC9BC59F00C}" destId="{602CA201-C7E5-43E9-A66B-6B537B13FAE5}" srcOrd="1" destOrd="0" parTransId="{6B545323-25F0-4847-A0A4-BA9043F11D15}" sibTransId="{3BA685BB-4716-4286-9BCA-99A89C05403C}"/>
    <dgm:cxn modelId="{364BEE3B-46F8-4AB6-A69F-75E01B1B22F3}" type="presOf" srcId="{9481AD1C-45BC-44AD-A2A1-BE01440E43C6}" destId="{B8C2B6E9-6647-4AAE-A66D-1B30A2BA450F}" srcOrd="0" destOrd="0" presId="urn:microsoft.com/office/officeart/2005/8/layout/hierarchy3"/>
    <dgm:cxn modelId="{4F267778-5440-474B-80EF-66418648AFB0}" type="presOf" srcId="{9481AD1C-45BC-44AD-A2A1-BE01440E43C6}" destId="{B6F33BD3-1A94-42DF-ABCB-6DF7930A6BCF}" srcOrd="1" destOrd="0" presId="urn:microsoft.com/office/officeart/2005/8/layout/hierarchy3"/>
    <dgm:cxn modelId="{A0A4DC89-CA0B-436F-8238-468610B1CD2C}" type="presOf" srcId="{546BCF84-9E03-4EB7-927E-ABC9BC59F00C}" destId="{EC3CFA7A-37BE-45A6-8188-8FBD82658007}" srcOrd="0" destOrd="0" presId="urn:microsoft.com/office/officeart/2005/8/layout/hierarchy3"/>
    <dgm:cxn modelId="{26669DB5-B95B-41E3-A43D-38DAE7C842ED}" type="presOf" srcId="{602CA201-C7E5-43E9-A66B-6B537B13FAE5}" destId="{1ED289A4-EFEE-4F97-8DC2-19DF6CEC328B}" srcOrd="0" destOrd="0" presId="urn:microsoft.com/office/officeart/2005/8/layout/hierarchy3"/>
    <dgm:cxn modelId="{E89BE1F1-2968-4556-BC2F-4A66318339D2}" type="presOf" srcId="{602CA201-C7E5-43E9-A66B-6B537B13FAE5}" destId="{6B623FFB-AAF5-406E-A381-90382B56DB7B}" srcOrd="1" destOrd="0" presId="urn:microsoft.com/office/officeart/2005/8/layout/hierarchy3"/>
    <dgm:cxn modelId="{3AFE75F8-8995-4AD9-980B-3B94427D853E}" srcId="{546BCF84-9E03-4EB7-927E-ABC9BC59F00C}" destId="{9481AD1C-45BC-44AD-A2A1-BE01440E43C6}" srcOrd="0" destOrd="0" parTransId="{F01BC318-E9E4-45E0-BE1D-20794D94F83E}" sibTransId="{495F1748-2E81-4B4A-BED3-8086EA64A4CA}"/>
    <dgm:cxn modelId="{ACFF5293-F956-4436-8AAA-50D2D3784CC0}" type="presParOf" srcId="{EC3CFA7A-37BE-45A6-8188-8FBD82658007}" destId="{D0E53EBD-CC64-43E4-BBB5-032706A8C832}" srcOrd="0" destOrd="0" presId="urn:microsoft.com/office/officeart/2005/8/layout/hierarchy3"/>
    <dgm:cxn modelId="{240919B0-B0DB-4D0A-9CC5-D19109F81866}" type="presParOf" srcId="{D0E53EBD-CC64-43E4-BBB5-032706A8C832}" destId="{042BAF80-A324-4C65-8533-F59180734418}" srcOrd="0" destOrd="0" presId="urn:microsoft.com/office/officeart/2005/8/layout/hierarchy3"/>
    <dgm:cxn modelId="{E6703C66-5657-45EB-B2F2-44F1A6859BC6}" type="presParOf" srcId="{042BAF80-A324-4C65-8533-F59180734418}" destId="{B8C2B6E9-6647-4AAE-A66D-1B30A2BA450F}" srcOrd="0" destOrd="0" presId="urn:microsoft.com/office/officeart/2005/8/layout/hierarchy3"/>
    <dgm:cxn modelId="{2F43AC3A-515D-438E-8991-1D91EF3FAD7F}" type="presParOf" srcId="{042BAF80-A324-4C65-8533-F59180734418}" destId="{B6F33BD3-1A94-42DF-ABCB-6DF7930A6BCF}" srcOrd="1" destOrd="0" presId="urn:microsoft.com/office/officeart/2005/8/layout/hierarchy3"/>
    <dgm:cxn modelId="{C0CF5CEB-BABB-45EF-AE03-8C0C8D8482ED}" type="presParOf" srcId="{D0E53EBD-CC64-43E4-BBB5-032706A8C832}" destId="{2B90CAF8-DABE-4941-94EC-A6B7892EFF24}" srcOrd="1" destOrd="0" presId="urn:microsoft.com/office/officeart/2005/8/layout/hierarchy3"/>
    <dgm:cxn modelId="{06775B62-0ABD-4469-A36E-310A5349F08F}" type="presParOf" srcId="{EC3CFA7A-37BE-45A6-8188-8FBD82658007}" destId="{E505B7AA-0AC6-45B7-B2A2-656DA8BE0ACE}" srcOrd="1" destOrd="0" presId="urn:microsoft.com/office/officeart/2005/8/layout/hierarchy3"/>
    <dgm:cxn modelId="{0E93A103-7AF0-4EAA-864F-237C35AFB847}" type="presParOf" srcId="{E505B7AA-0AC6-45B7-B2A2-656DA8BE0ACE}" destId="{E7730E31-69D4-4F0C-879C-66B5A1A6810E}" srcOrd="0" destOrd="0" presId="urn:microsoft.com/office/officeart/2005/8/layout/hierarchy3"/>
    <dgm:cxn modelId="{7A224333-0920-46CF-9337-51891A2597BE}" type="presParOf" srcId="{E7730E31-69D4-4F0C-879C-66B5A1A6810E}" destId="{1ED289A4-EFEE-4F97-8DC2-19DF6CEC328B}" srcOrd="0" destOrd="0" presId="urn:microsoft.com/office/officeart/2005/8/layout/hierarchy3"/>
    <dgm:cxn modelId="{2737C503-9856-48A3-9D44-F40A7B122F42}" type="presParOf" srcId="{E7730E31-69D4-4F0C-879C-66B5A1A6810E}" destId="{6B623FFB-AAF5-406E-A381-90382B56DB7B}" srcOrd="1" destOrd="0" presId="urn:microsoft.com/office/officeart/2005/8/layout/hierarchy3"/>
    <dgm:cxn modelId="{6C7A5519-8F5D-4CC2-A033-C3CC1270B84B}" type="presParOf" srcId="{E505B7AA-0AC6-45B7-B2A2-656DA8BE0ACE}" destId="{C39924CC-CFA8-4970-8124-F7743431F42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2B6E9-6647-4AAE-A66D-1B30A2BA450F}">
      <dsp:nvSpPr>
        <dsp:cNvPr id="0" name=""/>
        <dsp:cNvSpPr/>
      </dsp:nvSpPr>
      <dsp:spPr>
        <a:xfrm>
          <a:off x="1283" y="1007554"/>
          <a:ext cx="4672458" cy="233622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The official language of Pakistan is Urdu but the most common language is Punjabi at 48%.However both are basically the same language someone who speaks Punjabi can mostly understand an Urdu speaking person.</a:t>
          </a:r>
        </a:p>
      </dsp:txBody>
      <dsp:txXfrm>
        <a:off x="69709" y="1075980"/>
        <a:ext cx="4535606" cy="2199377"/>
      </dsp:txXfrm>
    </dsp:sp>
    <dsp:sp modelId="{1ED289A4-EFEE-4F97-8DC2-19DF6CEC328B}">
      <dsp:nvSpPr>
        <dsp:cNvPr id="0" name=""/>
        <dsp:cNvSpPr/>
      </dsp:nvSpPr>
      <dsp:spPr>
        <a:xfrm>
          <a:off x="5841857" y="1007554"/>
          <a:ext cx="4672458" cy="233622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My grandparents considered Urdu to be a more formal language while the Punjabi was an informal and more spoken by the common man.</a:t>
          </a:r>
        </a:p>
      </dsp:txBody>
      <dsp:txXfrm>
        <a:off x="5910283" y="1075980"/>
        <a:ext cx="4535606" cy="21993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130C4-2C87-4950-AEF5-E0D7FAC0DE5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DD89C-BE8C-42CC-B672-EEC1DDDB532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FDD89C-BE8C-42CC-B672-EEC1DDDB5323}"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22B907E-9BEF-4979-BA11-27F1B9D8E3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5A5F6-BF49-4755-A5E6-1EEEBFA3CBC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22B907E-9BEF-4979-BA11-27F1B9D8E3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5A5F6-BF49-4755-A5E6-1EEEBFA3CBC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22B907E-9BEF-4979-BA11-27F1B9D8E3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5A5F6-BF49-4755-A5E6-1EEEBFA3CBC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22B907E-9BEF-4979-BA11-27F1B9D8E3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5A5F6-BF49-4755-A5E6-1EEEBFA3CBC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22B907E-9BEF-4979-BA11-27F1B9D8E3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05A5F6-BF49-4755-A5E6-1EEEBFA3CBC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22B907E-9BEF-4979-BA11-27F1B9D8E3E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5A5F6-BF49-4755-A5E6-1EEEBFA3CBC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22B907E-9BEF-4979-BA11-27F1B9D8E3E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05A5F6-BF49-4755-A5E6-1EEEBFA3CBC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22B907E-9BEF-4979-BA11-27F1B9D8E3E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05A5F6-BF49-4755-A5E6-1EEEBFA3CBC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B907E-9BEF-4979-BA11-27F1B9D8E3E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05A5F6-BF49-4755-A5E6-1EEEBFA3CBC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22B907E-9BEF-4979-BA11-27F1B9D8E3E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5A5F6-BF49-4755-A5E6-1EEEBFA3CBC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22B907E-9BEF-4979-BA11-27F1B9D8E3E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05A5F6-BF49-4755-A5E6-1EEEBFA3CBC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B907E-9BEF-4979-BA11-27F1B9D8E3E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05A5F6-BF49-4755-A5E6-1EEEBFA3CBC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4a"/><Relationship Id="rId2" Type="http://schemas.openxmlformats.org/officeDocument/2006/relationships/audio" Target="../media/media1.m4a"/><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10.m4a"/><Relationship Id="rId2" Type="http://schemas.openxmlformats.org/officeDocument/2006/relationships/audio" Target="../media/media10.m4a"/><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11.m4a"/><Relationship Id="rId2" Type="http://schemas.openxmlformats.org/officeDocument/2006/relationships/audio" Target="../media/media11.m4a"/><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png"/><Relationship Id="rId7" Type="http://schemas.microsoft.com/office/2007/relationships/media" Target="../media/media12.m4a"/><Relationship Id="rId6" Type="http://schemas.openxmlformats.org/officeDocument/2006/relationships/audio" Target="../media/media12.m4a"/><Relationship Id="rId5" Type="http://schemas.openxmlformats.org/officeDocument/2006/relationships/hyperlink" Target="https://theculturetrip.com/asia/pakistan/articles/13-things-you-should-know-about-pakistani-culture/" TargetMode="External"/><Relationship Id="rId4" Type="http://schemas.openxmlformats.org/officeDocument/2006/relationships/hyperlink" Target="https://www.custom-qamis.com/en/blog/presentation-du-blog/traditional-dress-of-pakistan" TargetMode="External"/><Relationship Id="rId3" Type="http://schemas.openxmlformats.org/officeDocument/2006/relationships/hyperlink" Target="https://zamzam.com/blog/pillars-of-islam/" TargetMode="External"/><Relationship Id="rId2" Type="http://schemas.openxmlformats.org/officeDocument/2006/relationships/hyperlink" Target="https://culturalatlas.sbs.com.au/pakistani-culture/pakistani-culture-religion" TargetMode="External"/><Relationship Id="rId1" Type="http://schemas.openxmlformats.org/officeDocument/2006/relationships/hyperlink" Target="https://migrationology.com/pakistani-food/" TargetMode="Externa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2.m4a"/><Relationship Id="rId2" Type="http://schemas.openxmlformats.org/officeDocument/2006/relationships/audio" Target="../media/media2.m4a"/><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media" Target="../media/media3.m4a"/><Relationship Id="rId3" Type="http://schemas.openxmlformats.org/officeDocument/2006/relationships/audio" Target="../media/media3.m4a"/><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media" Target="../media/media4.m4a"/><Relationship Id="rId3" Type="http://schemas.openxmlformats.org/officeDocument/2006/relationships/audio" Target="../media/media4.m4a"/><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media" Target="../media/media5.m4a"/><Relationship Id="rId3" Type="http://schemas.openxmlformats.org/officeDocument/2006/relationships/audio" Target="../media/media5.m4a"/><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6.m4a"/><Relationship Id="rId2" Type="http://schemas.openxmlformats.org/officeDocument/2006/relationships/audio" Target="../media/media6.m4a"/><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media" Target="../media/media7.m4a"/><Relationship Id="rId3" Type="http://schemas.openxmlformats.org/officeDocument/2006/relationships/audio" Target="../media/media7.m4a"/><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media" Target="../media/media8.m4a"/><Relationship Id="rId3" Type="http://schemas.openxmlformats.org/officeDocument/2006/relationships/audio" Target="../media/media8.m4a"/><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9" Type="http://schemas.openxmlformats.org/officeDocument/2006/relationships/image" Target="../media/image2.png"/><Relationship Id="rId8" Type="http://schemas.microsoft.com/office/2007/relationships/media" Target="../media/media9.m4a"/><Relationship Id="rId7" Type="http://schemas.openxmlformats.org/officeDocument/2006/relationships/audio" Target="../media/media9.m4a"/><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0" Type="http://schemas.openxmlformats.org/officeDocument/2006/relationships/slideLayout" Target="../slideLayouts/slideLayout2.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Pakistan Flag Wallpapers HD 2018 ·① WallpaperTag"/>
          <p:cNvPicPr>
            <a:picLocks noChangeAspect="1" noChangeArrowheads="1"/>
          </p:cNvPicPr>
          <p:nvPr/>
        </p:nvPicPr>
        <p:blipFill rotWithShape="1">
          <a:blip r:embed="rId1">
            <a:extLst>
              <a:ext uri="{28A0092B-C50C-407E-A947-70E740481C1C}">
                <a14:useLocalDpi xmlns:a14="http://schemas.microsoft.com/office/drawing/2010/main" val="0"/>
              </a:ext>
            </a:extLst>
          </a:blip>
          <a:srcRect t="10000"/>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5"/>
          <p:cNvSpPr>
            <a:spLocks noGrp="1" noRot="1" noChangeAspect="1" noMove="1" noResize="1" noEditPoints="1" noAdjustHandles="1" noChangeArrowheads="1" noChangeShapeType="1" noTextEdit="1"/>
          </p:cNvSpPr>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panose="020B0604020202020204"/>
              <a:buNone/>
            </a:pPr>
            <a:endParaRPr lang="en-US" sz="1600" cap="all"/>
          </a:p>
        </p:txBody>
      </p:sp>
      <p:sp>
        <p:nvSpPr>
          <p:cNvPr id="2" name="Title 1"/>
          <p:cNvSpPr>
            <a:spLocks noGrp="1"/>
          </p:cNvSpPr>
          <p:nvPr>
            <p:ph type="ctrTitle"/>
          </p:nvPr>
        </p:nvSpPr>
        <p:spPr>
          <a:xfrm>
            <a:off x="8022021" y="3231931"/>
            <a:ext cx="3852041" cy="1834056"/>
          </a:xfrm>
        </p:spPr>
        <p:txBody>
          <a:bodyPr>
            <a:normAutofit/>
          </a:bodyPr>
          <a:lstStyle/>
          <a:p>
            <a:r>
              <a:rPr lang="en-US" sz="4000" dirty="0"/>
              <a:t>My Cross-Cultural Experience</a:t>
            </a:r>
            <a:endParaRPr lang="en-US" sz="4000" dirty="0"/>
          </a:p>
        </p:txBody>
      </p:sp>
      <p:sp>
        <p:nvSpPr>
          <p:cNvPr id="3" name="Subtitle 2"/>
          <p:cNvSpPr>
            <a:spLocks noGrp="1"/>
          </p:cNvSpPr>
          <p:nvPr>
            <p:ph type="subTitle" idx="1"/>
          </p:nvPr>
        </p:nvSpPr>
        <p:spPr>
          <a:xfrm>
            <a:off x="7782910" y="5242674"/>
            <a:ext cx="4330262" cy="1615314"/>
          </a:xfrm>
        </p:spPr>
        <p:txBody>
          <a:bodyPr>
            <a:normAutofit/>
          </a:bodyPr>
          <a:lstStyle/>
          <a:p>
            <a:r>
              <a:rPr lang="en-US" sz="2000" dirty="0"/>
              <a:t>Hamid Maqsood</a:t>
            </a:r>
            <a:endParaRPr lang="en-US" sz="2000" dirty="0"/>
          </a:p>
          <a:p>
            <a:r>
              <a:rPr lang="en-US" sz="2000" dirty="0"/>
              <a:t>CLDV100</a:t>
            </a:r>
            <a:endParaRPr lang="en-US" sz="2000" dirty="0"/>
          </a:p>
          <a:p>
            <a:r>
              <a:rPr lang="en-US" sz="2000" dirty="0" err="1"/>
              <a:t>Prof.Alapo</a:t>
            </a:r>
            <a:endParaRPr lang="en-US" sz="2000" dirty="0"/>
          </a:p>
          <a:p>
            <a:r>
              <a:rPr lang="en-US" sz="2000" dirty="0"/>
              <a:t>November 2022</a:t>
            </a:r>
            <a:endParaRPr lang="en-US" sz="2000" dirty="0"/>
          </a:p>
        </p:txBody>
      </p:sp>
      <p:cxnSp>
        <p:nvCxnSpPr>
          <p:cNvPr id="1035" name="Straight Connector 1034"/>
          <p:cNvCxnSpPr>
            <a:cxnSpLocks noGrp="1" noRot="1" noChangeAspect="1" noMove="1" noResize="1" noEditPoints="1" noAdjustHandles="1" noChangeArrowheads="1" noChangeShapeType="1"/>
          </p:cNvCxnSpPr>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62473" y="5719665"/>
            <a:ext cx="1698172" cy="206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Audio 46">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rcRect l="-261947" t="-125896" r="-261947" b="-125896"/>
          <a:stretch>
            <a:fillRect/>
          </a:stretch>
        </p:blipFill>
        <p:spPr>
          <a:xfrm>
            <a:off x="9813820" y="5438467"/>
            <a:ext cx="3040633" cy="1714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5575"/>
    </mc:Choice>
    <mc:Fallback>
      <p:transition spd="slow" advTm="755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9940" y="365124"/>
            <a:ext cx="6172200" cy="1828800"/>
          </a:xfrm>
        </p:spPr>
        <p:txBody>
          <a:bodyPr>
            <a:normAutofit/>
          </a:bodyPr>
          <a:lstStyle/>
          <a:p>
            <a:r>
              <a:rPr lang="en-US" dirty="0"/>
              <a:t>Culture Shock</a:t>
            </a:r>
            <a:endParaRPr lang="en-US" dirty="0"/>
          </a:p>
        </p:txBody>
      </p:sp>
      <p:pic>
        <p:nvPicPr>
          <p:cNvPr id="5122" name="Picture 2" descr="Pakistani Roots Half American Flag Pakistan Digital Art by Quynh Vo"/>
          <p:cNvPicPr>
            <a:picLocks noChangeAspect="1" noChangeArrowheads="1"/>
          </p:cNvPicPr>
          <p:nvPr/>
        </p:nvPicPr>
        <p:blipFill rotWithShape="1">
          <a:blip r:embed="rId1">
            <a:extLst>
              <a:ext uri="{28A0092B-C50C-407E-A947-70E740481C1C}">
                <a14:useLocalDpi xmlns:a14="http://schemas.microsoft.com/office/drawing/2010/main" val="0"/>
              </a:ext>
            </a:extLst>
          </a:blip>
          <a:srcRect l="7217" r="15464"/>
          <a:stretch>
            <a:fillRect/>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069940" y="2322576"/>
            <a:ext cx="6172200" cy="3858768"/>
          </a:xfrm>
        </p:spPr>
        <p:txBody>
          <a:bodyPr>
            <a:normAutofit/>
          </a:bodyPr>
          <a:lstStyle/>
          <a:p>
            <a:r>
              <a:rPr lang="en-US" sz="2400"/>
              <a:t>A cultural shock that occurred to me was that people from Pakistan were not as religious as I thought and were more Americanized than I was and I live in America.</a:t>
            </a:r>
            <a:endParaRPr lang="en-US" sz="2400"/>
          </a:p>
          <a:p>
            <a:r>
              <a:rPr lang="en-US" sz="2400" b="0" i="0">
                <a:effectLst/>
                <a:latin typeface="Arial" panose="020B0604020202020204" pitchFamily="34" charset="0"/>
              </a:rPr>
              <a:t>I went to a family gathering one time to meet </a:t>
            </a:r>
            <a:r>
              <a:rPr lang="en-US" sz="2400">
                <a:latin typeface="Arial" panose="020B0604020202020204" pitchFamily="34" charset="0"/>
              </a:rPr>
              <a:t>my family </a:t>
            </a:r>
            <a:r>
              <a:rPr lang="en-US" sz="2400" b="0" i="0">
                <a:effectLst/>
                <a:latin typeface="Arial" panose="020B0604020202020204" pitchFamily="34" charset="0"/>
              </a:rPr>
              <a:t>from Pakistan who came to visit in America, all my American relatives were wearing traditional clothes while the Pakistani </a:t>
            </a:r>
            <a:r>
              <a:rPr lang="en-US" sz="2400">
                <a:latin typeface="Arial" panose="020B0604020202020204" pitchFamily="34" charset="0"/>
              </a:rPr>
              <a:t>relatives </a:t>
            </a:r>
            <a:r>
              <a:rPr lang="en-US" sz="2400" b="0" i="0">
                <a:effectLst/>
                <a:latin typeface="Arial" panose="020B0604020202020204" pitchFamily="34" charset="0"/>
              </a:rPr>
              <a:t>were wearing jeans and t-shirts. </a:t>
            </a:r>
            <a:endParaRPr lang="en-US" sz="2400" b="0" i="0">
              <a:effectLst/>
              <a:latin typeface="Arial" panose="020B0604020202020204" pitchFamily="34"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52238" y="6218238"/>
            <a:ext cx="487362" cy="48736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4891"/>
    </mc:Choice>
    <mc:Fallback>
      <p:transition spd="slow" advTm="348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Grp="1" noRot="1" noChangeAspect="1" noMove="1" noResize="1" noUngrp="1"/>
          </p:cNvGrpSpPr>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p:cNvSpPr/>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p:cNvSpPr/>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p:cNvSpPr>
            <a:spLocks noGrp="1"/>
          </p:cNvSpPr>
          <p:nvPr>
            <p:ph type="title"/>
          </p:nvPr>
        </p:nvSpPr>
        <p:spPr>
          <a:xfrm>
            <a:off x="1268127" y="2023558"/>
            <a:ext cx="3521265" cy="2491292"/>
          </a:xfrm>
        </p:spPr>
        <p:txBody>
          <a:bodyPr anchor="t">
            <a:normAutofit/>
          </a:bodyPr>
          <a:lstStyle/>
          <a:p>
            <a:r>
              <a:rPr lang="en-US" sz="4000"/>
              <a:t>Connection to my final paper </a:t>
            </a:r>
            <a:endParaRPr lang="en-US" sz="4000"/>
          </a:p>
        </p:txBody>
      </p:sp>
      <p:sp>
        <p:nvSpPr>
          <p:cNvPr id="14" name="Freeform: Shape 13"/>
          <p:cNvSpPr>
            <a:spLocks noGrp="1" noRot="1" noChangeAspect="1" noMove="1" noResize="1" noEditPoints="1" noAdjustHandles="1" noChangeArrowheads="1" noChangeShapeType="1" noTextEdit="1"/>
          </p:cNvSpPr>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1">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9174" y="1311088"/>
            <a:ext cx="5650373" cy="4617764"/>
          </a:xfrm>
        </p:spPr>
        <p:txBody>
          <a:bodyPr>
            <a:normAutofit fontScale="85000" lnSpcReduction="20000"/>
          </a:bodyPr>
          <a:lstStyle/>
          <a:p>
            <a:r>
              <a:rPr lang="en-US" sz="2400" dirty="0">
                <a:solidFill>
                  <a:schemeClr val="tx1">
                    <a:alpha val="80000"/>
                  </a:schemeClr>
                </a:solidFill>
              </a:rPr>
              <a:t> Colonization and Westernization of Pakistan and the South Asia area and suppression of cultural beliefs and forced of people to act western and dress western will have issues with the Europeans so the cultural importance was lost and copying the colonizers was romanticized </a:t>
            </a:r>
            <a:endParaRPr lang="en-US" sz="2400" dirty="0">
              <a:solidFill>
                <a:schemeClr val="tx1">
                  <a:alpha val="80000"/>
                </a:schemeClr>
              </a:solidFill>
            </a:endParaRPr>
          </a:p>
          <a:p>
            <a:r>
              <a:rPr lang="en-US" sz="2400" dirty="0">
                <a:solidFill>
                  <a:schemeClr val="tx1">
                    <a:alpha val="80000"/>
                  </a:schemeClr>
                </a:solidFill>
              </a:rPr>
              <a:t>With every generation less and less people know about the original culture and eventually it becomes extinct. </a:t>
            </a:r>
            <a:endParaRPr lang="en-US" sz="2400" dirty="0">
              <a:solidFill>
                <a:schemeClr val="tx1">
                  <a:alpha val="80000"/>
                </a:schemeClr>
              </a:solidFill>
            </a:endParaRPr>
          </a:p>
          <a:p>
            <a:r>
              <a:rPr lang="en-US" sz="2400" dirty="0">
                <a:solidFill>
                  <a:schemeClr val="tx1">
                    <a:alpha val="80000"/>
                  </a:schemeClr>
                </a:solidFill>
              </a:rPr>
              <a:t>I know less Urdu and cultural practices than my parents because I grew up in America not Pakistan and then my children will know even less than me.</a:t>
            </a:r>
            <a:endParaRPr lang="en-US" sz="2400" dirty="0">
              <a:solidFill>
                <a:schemeClr val="tx1">
                  <a:alpha val="80000"/>
                </a:schemeClr>
              </a:solidFill>
            </a:endParaRPr>
          </a:p>
          <a:p>
            <a:r>
              <a:rPr lang="en-US" sz="2400" dirty="0">
                <a:solidFill>
                  <a:schemeClr val="tx1">
                    <a:alpha val="80000"/>
                  </a:schemeClr>
                </a:solidFill>
              </a:rPr>
              <a:t>An example is when a Islamic speaker I knew was talking to a student group in Pakistan in </a:t>
            </a:r>
            <a:r>
              <a:rPr lang="en-US" sz="2400" dirty="0" err="1">
                <a:solidFill>
                  <a:schemeClr val="tx1">
                    <a:alpha val="80000"/>
                  </a:schemeClr>
                </a:solidFill>
              </a:rPr>
              <a:t>urdu</a:t>
            </a:r>
            <a:r>
              <a:rPr lang="en-US" sz="2400" dirty="0">
                <a:solidFill>
                  <a:schemeClr val="tx1">
                    <a:alpha val="80000"/>
                  </a:schemeClr>
                </a:solidFill>
              </a:rPr>
              <a:t>, they asked him to include more English words in his speech because  when he spoke the </a:t>
            </a:r>
            <a:r>
              <a:rPr lang="en-US" sz="2400" dirty="0" err="1">
                <a:solidFill>
                  <a:schemeClr val="tx1">
                    <a:alpha val="80000"/>
                  </a:schemeClr>
                </a:solidFill>
              </a:rPr>
              <a:t>urdu</a:t>
            </a:r>
            <a:r>
              <a:rPr lang="en-US" sz="2400" dirty="0">
                <a:solidFill>
                  <a:schemeClr val="tx1">
                    <a:alpha val="80000"/>
                  </a:schemeClr>
                </a:solidFill>
              </a:rPr>
              <a:t> he was taught, and they were not understanding.</a:t>
            </a:r>
            <a:endParaRPr lang="en-US" sz="2400" dirty="0">
              <a:solidFill>
                <a:schemeClr val="tx1">
                  <a:alpha val="80000"/>
                </a:schemeClr>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52238" y="6218238"/>
            <a:ext cx="487362" cy="48736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85079"/>
    </mc:Choice>
    <mc:Fallback>
      <p:transition spd="slow" advTm="850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a:t>Reference Page</a:t>
            </a:r>
            <a:endParaRPr lang="en-US"/>
          </a:p>
        </p:txBody>
      </p:sp>
      <p:cxnSp>
        <p:nvCxnSpPr>
          <p:cNvPr id="12" name="Straight Connector 9"/>
          <p:cNvCxnSpPr>
            <a:cxnSpLocks noGrp="1" noRot="1" noChangeAspect="1" noMove="1" noResize="1" noEditPoints="1" noAdjustHandles="1" noChangeArrowheads="1" noChangeShapeType="1"/>
          </p:cNvCxnSpPr>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976031" y="963877"/>
            <a:ext cx="6377769" cy="4930246"/>
          </a:xfrm>
        </p:spPr>
        <p:txBody>
          <a:bodyPr anchor="ctr">
            <a:normAutofit/>
          </a:bodyPr>
          <a:lstStyle/>
          <a:p>
            <a:r>
              <a:rPr lang="en-US" sz="2400">
                <a:hlinkClick r:id="rId1"/>
              </a:rPr>
              <a:t>https://migrationology.com/pakistani-food/</a:t>
            </a:r>
            <a:endParaRPr lang="en-US" sz="2400"/>
          </a:p>
          <a:p>
            <a:r>
              <a:rPr lang="en-US" sz="2400">
                <a:hlinkClick r:id="rId2"/>
              </a:rPr>
              <a:t>https://culturalatlas.sbs.com.au/pakistani-culture/pakistani-culture-religion</a:t>
            </a:r>
            <a:endParaRPr lang="en-US" sz="2400"/>
          </a:p>
          <a:p>
            <a:r>
              <a:rPr lang="en-US" sz="2400">
                <a:hlinkClick r:id="rId3"/>
              </a:rPr>
              <a:t>https://zamzam.com/blog/pillars-of-islam/</a:t>
            </a:r>
            <a:r>
              <a:rPr lang="en-US" sz="2400"/>
              <a:t> </a:t>
            </a:r>
            <a:endParaRPr lang="en-US" sz="2400"/>
          </a:p>
          <a:p>
            <a:r>
              <a:rPr lang="en-US" sz="2400">
                <a:hlinkClick r:id="rId4"/>
              </a:rPr>
              <a:t>https://www.custom-qamis.com/en/blog/presentation-du-blog/traditional-dress-of-pakistan</a:t>
            </a:r>
            <a:endParaRPr lang="en-US" sz="2400"/>
          </a:p>
          <a:p>
            <a:r>
              <a:rPr lang="en-US" sz="2400">
                <a:hlinkClick r:id="rId5"/>
              </a:rPr>
              <a:t>https://theculturetrip.com/asia/pakistan/articles/13-things-you-should-know-about-pakistani-culture/</a:t>
            </a:r>
            <a:endParaRPr lang="en-US" sz="2400"/>
          </a:p>
          <a:p>
            <a:endParaRPr lang="en-US" sz="2400"/>
          </a:p>
          <a:p>
            <a:endParaRPr lang="en-US" sz="2400"/>
          </a:p>
        </p:txBody>
      </p:sp>
      <p:pic>
        <p:nvPicPr>
          <p:cNvPr id="14" name="Audio 13">
            <a:hlinkClick r:id="" action="ppaction://media"/>
          </p:cNvPr>
          <p:cNvPicPr>
            <a:picLocks noChangeAspect="1"/>
          </p:cNvPicPr>
          <p:nvPr>
            <a:audioFile r:link="rId6"/>
            <p:extLst>
              <p:ext uri="{DAA4B4D4-6D71-4841-9C94-3DE7FCFB9230}">
                <p14:media xmlns:p14="http://schemas.microsoft.com/office/powerpoint/2010/main" r:embed="rId7"/>
              </p:ext>
            </p:extLst>
          </p:nvPr>
        </p:nvPicPr>
        <p:blipFill>
          <a:blip r:embed="rId8"/>
          <a:srcRect l="-261947" t="-125896" r="-261947" b="-125896"/>
          <a:stretch>
            <a:fillRect/>
          </a:stretch>
        </p:blipFill>
        <p:spPr>
          <a:xfrm>
            <a:off x="9147683" y="5143500"/>
            <a:ext cx="3040633" cy="1714500"/>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12357"/>
    </mc:Choice>
    <mc:Fallback>
      <p:transition spd="slow" advTm="12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1030"/>
          <p:cNvSpPr>
            <a:spLocks noGrp="1" noRot="1" noChangeAspect="1" noMove="1" noResize="1" noEditPoints="1" noAdjustHandles="1" noChangeArrowheads="1" noChangeShapeType="1" noTextEdit="1"/>
          </p:cNvSpPr>
          <p:nvPr/>
        </p:nvSpPr>
        <p:spPr>
          <a:xfrm>
            <a:off x="327546" y="321732"/>
            <a:ext cx="7058307" cy="1964266"/>
          </a:xfrm>
          <a:prstGeom prst="rect">
            <a:avLst/>
          </a:prstGeom>
          <a:solidFill>
            <a:srgbClr val="693D4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Religious Beliefs/Ethics</a:t>
            </a:r>
            <a:endParaRPr lang="en-US">
              <a:solidFill>
                <a:srgbClr val="FFFFFF"/>
              </a:solidFill>
            </a:endParaRPr>
          </a:p>
        </p:txBody>
      </p:sp>
      <p:pic>
        <p:nvPicPr>
          <p:cNvPr id="1026" name="Picture 2" descr="five-pillars-of-islam"/>
          <p:cNvPicPr>
            <a:picLocks noChangeAspect="1" noChangeArrowheads="1"/>
          </p:cNvPicPr>
          <p:nvPr/>
        </p:nvPicPr>
        <p:blipFill rotWithShape="1">
          <a:blip r:embed="rId1">
            <a:extLst>
              <a:ext uri="{28A0092B-C50C-407E-A947-70E740481C1C}">
                <a14:useLocalDpi xmlns:a14="http://schemas.microsoft.com/office/drawing/2010/main" val="0"/>
              </a:ext>
            </a:extLst>
          </a:blip>
          <a:srcRect t="10027" r="1" b="1"/>
          <a:stretch>
            <a:fillRect/>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1050" name="Rectangle 1032"/>
          <p:cNvSpPr>
            <a:spLocks noGrp="1" noRot="1" noChangeAspect="1" noMove="1" noResize="1" noEditPoints="1" noAdjustHandles="1" noChangeArrowheads="1" noChangeShapeType="1" noTextEdit="1"/>
          </p:cNvSpPr>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r>
              <a:rPr lang="en-US" sz="1400" b="0" i="0" dirty="0">
                <a:solidFill>
                  <a:srgbClr val="FFFFFF"/>
                </a:solidFill>
                <a:effectLst/>
                <a:latin typeface="Open Sans" panose="020B0604020202020204" pitchFamily="34" charset="0"/>
              </a:rPr>
              <a:t>Pakistan is an Islamic Republic, meaning Islam is the official religion and laws are written to be consistent with its teachings. The state religion is central to daily life in Pakistan</a:t>
            </a:r>
            <a:r>
              <a:rPr lang="en-US" sz="1400" dirty="0">
                <a:solidFill>
                  <a:srgbClr val="FFFFFF"/>
                </a:solidFill>
                <a:latin typeface="Open Sans" panose="020B0604020202020204" pitchFamily="34" charset="0"/>
              </a:rPr>
              <a:t>.</a:t>
            </a:r>
            <a:endParaRPr lang="en-US" sz="1400" b="0" i="0" dirty="0">
              <a:solidFill>
                <a:srgbClr val="FFFFFF"/>
              </a:solidFill>
              <a:effectLst/>
              <a:latin typeface="Open Sans" panose="020B0604020202020204" pitchFamily="34" charset="0"/>
            </a:endParaRPr>
          </a:p>
          <a:p>
            <a:r>
              <a:rPr lang="en-US" sz="1400" b="0" i="0" dirty="0">
                <a:solidFill>
                  <a:srgbClr val="FFFFFF"/>
                </a:solidFill>
                <a:effectLst/>
                <a:latin typeface="Open Sans" panose="020B0604020202020204" pitchFamily="34" charset="0"/>
              </a:rPr>
              <a:t>In the last census, 96.4% of Pakistanis identified as Muslim. It</a:t>
            </a:r>
            <a:r>
              <a:rPr lang="en-US" sz="1400" b="0" i="0" dirty="0">
                <a:solidFill>
                  <a:srgbClr val="FFFFFF"/>
                </a:solidFill>
                <a:effectLst/>
                <a:latin typeface="Open Sans" panose="020B0604020202020204" pitchFamily="34" charset="0"/>
              </a:rPr>
              <a:t> is estimated that around 4% of Pakistanis belong to a non-Muslim religious minority. </a:t>
            </a:r>
            <a:endParaRPr lang="en-US" sz="1400" b="0" i="0" dirty="0">
              <a:solidFill>
                <a:srgbClr val="FFFFFF"/>
              </a:solidFill>
              <a:effectLst/>
              <a:latin typeface="Open Sans" panose="020B0604020202020204" pitchFamily="34" charset="0"/>
            </a:endParaRPr>
          </a:p>
          <a:p>
            <a:r>
              <a:rPr lang="en-US" sz="1400" b="0" i="0" dirty="0">
                <a:solidFill>
                  <a:srgbClr val="FFFFFF"/>
                </a:solidFill>
                <a:effectLst/>
                <a:latin typeface="Open Sans" panose="020B0604020202020204" pitchFamily="34" charset="0"/>
              </a:rPr>
              <a:t>Islam has 5 pillars as </a:t>
            </a:r>
            <a:r>
              <a:rPr lang="en-US" sz="1400" dirty="0">
                <a:solidFill>
                  <a:srgbClr val="FFFFFF"/>
                </a:solidFill>
                <a:latin typeface="Open Sans" panose="020B0604020202020204" pitchFamily="34" charset="0"/>
              </a:rPr>
              <a:t>the foundation of faith </a:t>
            </a:r>
            <a:endParaRPr lang="en-US" sz="1400" dirty="0">
              <a:solidFill>
                <a:srgbClr val="FFFFFF"/>
              </a:solidFill>
              <a:latin typeface="Open Sans" panose="020B0604020202020204" pitchFamily="34" charset="0"/>
            </a:endParaRPr>
          </a:p>
          <a:p>
            <a:r>
              <a:rPr lang="en-US" sz="1400" b="0" i="0" dirty="0">
                <a:solidFill>
                  <a:srgbClr val="FFFFFF"/>
                </a:solidFill>
                <a:effectLst/>
                <a:latin typeface="Cen751Rm"/>
              </a:rPr>
              <a:t>1. Faith (Shahada) (which includes </a:t>
            </a:r>
            <a:r>
              <a:rPr lang="en-US" sz="1400" dirty="0">
                <a:solidFill>
                  <a:srgbClr val="FFFFFF"/>
                </a:solidFill>
                <a:latin typeface="Cen751Rm"/>
              </a:rPr>
              <a:t>belief in Allah, the Angels, the Afterlife, the Message and the Messenger)</a:t>
            </a:r>
            <a:endParaRPr lang="en-US" sz="1400" b="0" i="0" dirty="0">
              <a:solidFill>
                <a:srgbClr val="FFFFFF"/>
              </a:solidFill>
              <a:effectLst/>
              <a:latin typeface="Cen751Rm"/>
            </a:endParaRPr>
          </a:p>
          <a:p>
            <a:r>
              <a:rPr lang="en-US" sz="1400" dirty="0">
                <a:solidFill>
                  <a:srgbClr val="FFFFFF"/>
                </a:solidFill>
                <a:latin typeface="Cen751Rm"/>
              </a:rPr>
              <a:t>2. Prayer (Salat)</a:t>
            </a:r>
            <a:endParaRPr lang="en-US" sz="1400" dirty="0">
              <a:solidFill>
                <a:srgbClr val="FFFFFF"/>
              </a:solidFill>
              <a:latin typeface="Cen751Rm"/>
            </a:endParaRPr>
          </a:p>
          <a:p>
            <a:r>
              <a:rPr lang="en-US" sz="1400" dirty="0">
                <a:solidFill>
                  <a:srgbClr val="FFFFFF"/>
                </a:solidFill>
                <a:latin typeface="Cen751Rm"/>
              </a:rPr>
              <a:t>3. Charity (Zakat)</a:t>
            </a:r>
            <a:endParaRPr lang="en-US" sz="1400" dirty="0">
              <a:solidFill>
                <a:srgbClr val="FFFFFF"/>
              </a:solidFill>
              <a:latin typeface="Cen751Rm"/>
            </a:endParaRPr>
          </a:p>
          <a:p>
            <a:r>
              <a:rPr lang="en-US" sz="1400" dirty="0">
                <a:solidFill>
                  <a:srgbClr val="FFFFFF"/>
                </a:solidFill>
                <a:latin typeface="Cen751Rm"/>
              </a:rPr>
              <a:t>4.Fasting (Sawm)</a:t>
            </a:r>
            <a:endParaRPr lang="en-US" sz="1400" dirty="0">
              <a:solidFill>
                <a:srgbClr val="FFFFFF"/>
              </a:solidFill>
              <a:latin typeface="Cen751Rm"/>
            </a:endParaRPr>
          </a:p>
          <a:p>
            <a:r>
              <a:rPr lang="en-US" sz="1400" dirty="0">
                <a:solidFill>
                  <a:srgbClr val="FFFFFF"/>
                </a:solidFill>
                <a:latin typeface="Cen751Rm"/>
              </a:rPr>
              <a:t>5. Pilgrimage (Hajj)</a:t>
            </a:r>
            <a:endParaRPr lang="en-US" sz="1400" dirty="0">
              <a:solidFill>
                <a:srgbClr val="FFFFFF"/>
              </a:solidFill>
              <a:latin typeface="Open Sans" panose="020B0604020202020204" pitchFamily="34" charset="0"/>
            </a:endParaRPr>
          </a:p>
        </p:txBody>
      </p:sp>
      <p:pic>
        <p:nvPicPr>
          <p:cNvPr id="15" name="Audio 14">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52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96995"/>
    </mc:Choice>
    <mc:Fallback>
      <p:transition spd="slow" advTm="196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641752"/>
            <a:ext cx="4391024" cy="1323439"/>
          </a:xfrm>
        </p:spPr>
        <p:txBody>
          <a:bodyPr anchor="t">
            <a:normAutofit/>
          </a:bodyPr>
          <a:lstStyle/>
          <a:p>
            <a:r>
              <a:rPr lang="en-US" sz="4000">
                <a:solidFill>
                  <a:schemeClr val="bg1"/>
                </a:solidFill>
              </a:rPr>
              <a:t>Religious Beliefs/Ethics Cont.</a:t>
            </a:r>
            <a:endParaRPr lang="en-US" sz="4000">
              <a:solidFill>
                <a:schemeClr val="bg1"/>
              </a:solidFill>
            </a:endParaRPr>
          </a:p>
        </p:txBody>
      </p:sp>
      <p:sp>
        <p:nvSpPr>
          <p:cNvPr id="3" name="Content Placeholder 2"/>
          <p:cNvSpPr>
            <a:spLocks noGrp="1"/>
          </p:cNvSpPr>
          <p:nvPr>
            <p:ph idx="1"/>
          </p:nvPr>
        </p:nvSpPr>
        <p:spPr>
          <a:xfrm>
            <a:off x="838200" y="3146400"/>
            <a:ext cx="4391024" cy="2454300"/>
          </a:xfrm>
        </p:spPr>
        <p:txBody>
          <a:bodyPr>
            <a:normAutofit/>
          </a:bodyPr>
          <a:lstStyle/>
          <a:p>
            <a:r>
              <a:rPr lang="en-US" sz="1300" b="0" i="0" dirty="0">
                <a:solidFill>
                  <a:schemeClr val="bg1">
                    <a:alpha val="80000"/>
                  </a:schemeClr>
                </a:solidFill>
                <a:effectLst/>
                <a:latin typeface="Open Sans" panose="020B0604020202020204" pitchFamily="34" charset="0"/>
              </a:rPr>
              <a:t>The Quran </a:t>
            </a:r>
            <a:r>
              <a:rPr lang="en-US" sz="1300" dirty="0">
                <a:solidFill>
                  <a:schemeClr val="bg1">
                    <a:alpha val="80000"/>
                  </a:schemeClr>
                </a:solidFill>
                <a:latin typeface="Open Sans" panose="020B0604020202020204" pitchFamily="34" charset="0"/>
              </a:rPr>
              <a:t>is the holy book of Islam and is considered its constitution and Prophet(</a:t>
            </a:r>
            <a:r>
              <a:rPr lang="en-US" sz="1300" dirty="0" err="1">
                <a:solidFill>
                  <a:schemeClr val="bg1">
                    <a:alpha val="80000"/>
                  </a:schemeClr>
                </a:solidFill>
                <a:latin typeface="Open Sans" panose="020B0604020202020204" pitchFamily="34" charset="0"/>
              </a:rPr>
              <a:t>sws</a:t>
            </a:r>
            <a:r>
              <a:rPr lang="en-US" sz="1300" dirty="0">
                <a:solidFill>
                  <a:schemeClr val="bg1">
                    <a:alpha val="80000"/>
                  </a:schemeClr>
                </a:solidFill>
                <a:latin typeface="Open Sans" panose="020B0604020202020204" pitchFamily="34" charset="0"/>
              </a:rPr>
              <a:t>) is the man to whom the final book was revealed. </a:t>
            </a:r>
            <a:endParaRPr lang="en-US" sz="1300" dirty="0">
              <a:solidFill>
                <a:schemeClr val="bg1">
                  <a:alpha val="80000"/>
                </a:schemeClr>
              </a:solidFill>
              <a:latin typeface="Open Sans" panose="020B0604020202020204" pitchFamily="34" charset="0"/>
            </a:endParaRPr>
          </a:p>
          <a:p>
            <a:r>
              <a:rPr lang="en-US" sz="1300" dirty="0">
                <a:solidFill>
                  <a:schemeClr val="bg1">
                    <a:alpha val="80000"/>
                  </a:schemeClr>
                </a:solidFill>
                <a:latin typeface="Open Sans" panose="020B0604020202020204" pitchFamily="34" charset="0"/>
              </a:rPr>
              <a:t>The Prophet(</a:t>
            </a:r>
            <a:r>
              <a:rPr lang="en-US" sz="1300" dirty="0" err="1">
                <a:solidFill>
                  <a:schemeClr val="bg1">
                    <a:alpha val="80000"/>
                  </a:schemeClr>
                </a:solidFill>
                <a:latin typeface="Open Sans" panose="020B0604020202020204" pitchFamily="34" charset="0"/>
              </a:rPr>
              <a:t>sws</a:t>
            </a:r>
            <a:r>
              <a:rPr lang="en-US" sz="1300" dirty="0">
                <a:solidFill>
                  <a:schemeClr val="bg1">
                    <a:alpha val="80000"/>
                  </a:schemeClr>
                </a:solidFill>
                <a:latin typeface="Open Sans" panose="020B0604020202020204" pitchFamily="34" charset="0"/>
              </a:rPr>
              <a:t>) like all the other prophets of the previous scriptures before him was human, so we respect and follow the prophet but do not worship him, only Allah.</a:t>
            </a:r>
            <a:endParaRPr lang="en-US" sz="1300" dirty="0">
              <a:solidFill>
                <a:schemeClr val="bg1">
                  <a:alpha val="80000"/>
                </a:schemeClr>
              </a:solidFill>
            </a:endParaRPr>
          </a:p>
          <a:p>
            <a:r>
              <a:rPr lang="en-US" sz="1300" dirty="0">
                <a:solidFill>
                  <a:schemeClr val="bg1">
                    <a:alpha val="80000"/>
                  </a:schemeClr>
                </a:solidFill>
              </a:rPr>
              <a:t> We learn about our faith through the Quran and the Hadith(narrations) of the Prophet, anything not mentioned in the Quran has been answered in the actions and behaviors of the Prophet </a:t>
            </a:r>
            <a:endParaRPr lang="en-US" sz="1300" dirty="0">
              <a:solidFill>
                <a:schemeClr val="bg1">
                  <a:alpha val="80000"/>
                </a:schemeClr>
              </a:solidFill>
            </a:endParaRPr>
          </a:p>
        </p:txBody>
      </p:sp>
      <p:grpSp>
        <p:nvGrpSpPr>
          <p:cNvPr id="3081" name="Group 3080"/>
          <p:cNvGrpSpPr>
            <a:grpSpLocks noGrp="1" noRot="1" noChangeAspect="1" noMove="1" noResize="1" noUngrp="1"/>
          </p:cNvGrpSpPr>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3082" name="Group 3081"/>
            <p:cNvGrpSpPr/>
            <p:nvPr/>
          </p:nvGrpSpPr>
          <p:grpSpPr>
            <a:xfrm>
              <a:off x="6096001" y="841376"/>
              <a:ext cx="5260975" cy="4707593"/>
              <a:chOff x="6096001" y="841376"/>
              <a:chExt cx="5260975" cy="4707593"/>
            </a:xfrm>
          </p:grpSpPr>
          <p:sp>
            <p:nvSpPr>
              <p:cNvPr id="3086" name="Freeform: Shape 3085"/>
              <p:cNvSpPr/>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7" name="Freeform: Shape 3086"/>
              <p:cNvSpPr/>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083" name="Group 3082"/>
            <p:cNvGrpSpPr/>
            <p:nvPr/>
          </p:nvGrpSpPr>
          <p:grpSpPr>
            <a:xfrm>
              <a:off x="6096000" y="4138312"/>
              <a:ext cx="5260975" cy="1410656"/>
              <a:chOff x="6096000" y="4138312"/>
              <a:chExt cx="5260975" cy="1410656"/>
            </a:xfrm>
          </p:grpSpPr>
          <p:sp>
            <p:nvSpPr>
              <p:cNvPr id="3084" name="Freeform: Shape 3083"/>
              <p:cNvSpPr/>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5" name="Freeform: Shape 3084"/>
              <p:cNvSpPr/>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1">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3074" name="Picture 2" descr="Does President Obama Practice The Muslim Shahada? [Op 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932" y="1803155"/>
            <a:ext cx="4369112" cy="2158703"/>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1552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6921"/>
    </mc:Choice>
    <mc:Fallback>
      <p:transition spd="slow" advTm="569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5026" y="534248"/>
            <a:ext cx="4888306" cy="1325563"/>
          </a:xfrm>
        </p:spPr>
        <p:txBody>
          <a:bodyPr>
            <a:normAutofit/>
          </a:bodyPr>
          <a:lstStyle/>
          <a:p>
            <a:r>
              <a:rPr lang="en-US" dirty="0"/>
              <a:t>Types of Foods</a:t>
            </a:r>
            <a:endParaRPr lang="en-US" dirty="0"/>
          </a:p>
        </p:txBody>
      </p:sp>
      <p:sp>
        <p:nvSpPr>
          <p:cNvPr id="10" name="Freeform: Shape 9"/>
          <p:cNvSpPr>
            <a:spLocks noGrp="1" noRot="1" noChangeAspect="1" noMove="1" noResize="1" noEditPoints="1" noAdjustHandles="1" noChangeArrowheads="1" noChangeShapeType="1" noTextEdit="1"/>
          </p:cNvSpPr>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p:cNvSpPr>
            <a:spLocks noGrp="1" noRot="1" noChangeAspect="1" noMove="1" noResize="1" noEditPoints="1" noAdjustHandles="1" noChangeArrowheads="1" noChangeShapeType="1" noTextEdit="1"/>
          </p:cNvSpPr>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Amazing Nihari in Lahore"/>
          <p:cNvPicPr>
            <a:picLocks noChangeAspect="1" noChangeArrowheads="1"/>
          </p:cNvPicPr>
          <p:nvPr/>
        </p:nvPicPr>
        <p:blipFill rotWithShape="1">
          <a:blip r:embed="rId1">
            <a:extLst>
              <a:ext uri="{28A0092B-C50C-407E-A947-70E740481C1C}">
                <a14:useLocalDpi xmlns:a14="http://schemas.microsoft.com/office/drawing/2010/main" val="0"/>
              </a:ext>
            </a:extLst>
          </a:blip>
          <a:srcRect l="5062" r="3602" b="-1"/>
          <a:stretch>
            <a:fillRect/>
          </a:stretch>
        </p:blipFill>
        <p:spPr bwMode="auto">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749142" y="2009941"/>
            <a:ext cx="4884189" cy="2438869"/>
          </a:xfrm>
        </p:spPr>
        <p:txBody>
          <a:bodyPr anchor="t">
            <a:normAutofit/>
          </a:bodyPr>
          <a:lstStyle/>
          <a:p>
            <a:r>
              <a:rPr lang="en-US" sz="1300"/>
              <a:t>Nihari</a:t>
            </a:r>
            <a:endParaRPr lang="en-US" sz="1300"/>
          </a:p>
          <a:p>
            <a:r>
              <a:rPr lang="en-US" sz="1300"/>
              <a:t> -It begins as a heap of dry spices frying in vegetable oil and animal fat with meat  ingredients following such as beef shank, and a very healthy portion of Desi Ghee (home-made local clarified butter). The slow-cooking stew is then stirred altogether.</a:t>
            </a:r>
            <a:endParaRPr lang="en-US" sz="1300"/>
          </a:p>
          <a:p>
            <a:r>
              <a:rPr lang="en-US" sz="1300" b="0" i="0">
                <a:effectLst/>
                <a:latin typeface="proximo-nova"/>
              </a:rPr>
              <a:t>Hawla Puri</a:t>
            </a:r>
            <a:endParaRPr lang="en-US" sz="1300" b="0" i="0">
              <a:effectLst/>
              <a:latin typeface="proximo-nova"/>
            </a:endParaRPr>
          </a:p>
          <a:p>
            <a:r>
              <a:rPr lang="en-US" sz="1300" b="0" i="0">
                <a:effectLst/>
                <a:latin typeface="proximo-nova"/>
              </a:rPr>
              <a:t>- </a:t>
            </a:r>
            <a:r>
              <a:rPr lang="en-US" sz="1300">
                <a:latin typeface="proximo-nova"/>
              </a:rPr>
              <a:t>P</a:t>
            </a:r>
            <a:r>
              <a:rPr lang="en-US" sz="1300" b="0" i="0">
                <a:effectLst/>
                <a:latin typeface="proximo-nova"/>
              </a:rPr>
              <a:t>uris are thinly rolled dough, forming endlessly ultra-crispy layers, the folding style of which causes it to puff up immediately when submerging in boiling oil or desi ghee</a:t>
            </a:r>
            <a:r>
              <a:rPr lang="en-US" sz="1300">
                <a:latin typeface="proximo-nova"/>
              </a:rPr>
              <a:t>. It is eaten with a </a:t>
            </a:r>
            <a:r>
              <a:rPr lang="en-US" sz="1300" b="0" i="0">
                <a:effectLst/>
                <a:latin typeface="proximo-nova"/>
              </a:rPr>
              <a:t> sweet pudding like dish made from </a:t>
            </a:r>
            <a:r>
              <a:rPr lang="en-US" sz="1300">
                <a:latin typeface="proximo-nova"/>
              </a:rPr>
              <a:t>semolina and a chickpea curry.</a:t>
            </a:r>
            <a:endParaRPr lang="en-US" sz="1300" b="0" i="0">
              <a:effectLst/>
              <a:latin typeface="proximo-nova"/>
            </a:endParaRPr>
          </a:p>
          <a:p>
            <a:endParaRPr lang="en-US" sz="1300"/>
          </a:p>
          <a:p>
            <a:endParaRPr lang="en-US" sz="1300"/>
          </a:p>
        </p:txBody>
      </p:sp>
      <p:pic>
        <p:nvPicPr>
          <p:cNvPr id="5" name="Picture 18" descr="Halwa Puri Breakfast Stock Photo - Download Image Now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t="23005" r="-2" b="5830"/>
          <a:stretch>
            <a:fillRect/>
          </a:stretch>
        </p:blipFill>
        <p:spPr bwMode="auto">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a:noFill/>
          <a:extLst>
            <a:ext uri="{909E8E84-426E-40DD-AFC4-6F175D3DCCD1}">
              <a14:hiddenFill xmlns:a14="http://schemas.microsoft.com/office/drawing/2010/main">
                <a:solidFill>
                  <a:srgbClr val="FFFFFF"/>
                </a:solidFill>
              </a14:hiddenFill>
            </a:ext>
          </a:extLst>
        </p:spPr>
      </p:pic>
      <p:pic>
        <p:nvPicPr>
          <p:cNvPr id="9" name="Audio 8">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1552238" y="6218238"/>
            <a:ext cx="487362" cy="48736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97428"/>
    </mc:Choice>
    <mc:Fallback>
      <p:transition spd="slow" advTm="974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1099" y="1396289"/>
            <a:ext cx="4249006" cy="1325563"/>
          </a:xfrm>
        </p:spPr>
        <p:txBody>
          <a:bodyPr>
            <a:normAutofit/>
          </a:bodyPr>
          <a:lstStyle/>
          <a:p>
            <a:r>
              <a:rPr lang="en-US" dirty="0"/>
              <a:t>Types of Foods Cont.</a:t>
            </a:r>
            <a:endParaRPr lang="en-US" dirty="0"/>
          </a:p>
        </p:txBody>
      </p:sp>
      <p:sp>
        <p:nvSpPr>
          <p:cNvPr id="3" name="Content Placeholder 2"/>
          <p:cNvSpPr>
            <a:spLocks noGrp="1"/>
          </p:cNvSpPr>
          <p:nvPr>
            <p:ph idx="1"/>
          </p:nvPr>
        </p:nvSpPr>
        <p:spPr>
          <a:xfrm>
            <a:off x="805544" y="2871982"/>
            <a:ext cx="4245428" cy="3181684"/>
          </a:xfrm>
        </p:spPr>
        <p:txBody>
          <a:bodyPr anchor="t">
            <a:normAutofit/>
          </a:bodyPr>
          <a:lstStyle/>
          <a:p>
            <a:r>
              <a:rPr lang="en-US" sz="1300" b="1" i="0" dirty="0">
                <a:effectLst/>
                <a:latin typeface="proximo-nova"/>
              </a:rPr>
              <a:t> Paya (or </a:t>
            </a:r>
            <a:r>
              <a:rPr lang="en-US" sz="1300" b="1" i="0" dirty="0" err="1">
                <a:effectLst/>
                <a:latin typeface="proximo-nova"/>
              </a:rPr>
              <a:t>Paaya</a:t>
            </a:r>
            <a:r>
              <a:rPr lang="en-US" sz="1300" b="1" i="0" dirty="0">
                <a:effectLst/>
                <a:latin typeface="proximo-nova"/>
              </a:rPr>
              <a:t>)</a:t>
            </a:r>
            <a:endParaRPr lang="en-US" sz="1300" b="1" i="0" dirty="0">
              <a:effectLst/>
              <a:latin typeface="proximo-nova"/>
            </a:endParaRPr>
          </a:p>
          <a:p>
            <a:r>
              <a:rPr lang="en-US" sz="1300" b="0" i="0" dirty="0">
                <a:effectLst/>
                <a:latin typeface="proximo-nova"/>
              </a:rPr>
              <a:t>It is a dish with ingredients including onions, red oil with curry spices, and bowls-full of bone-in goat legs and feet. It is stewing for hours causing the tendons and cartilage surrounding the joint to become juicy and easily chewable</a:t>
            </a:r>
            <a:r>
              <a:rPr lang="en-US" sz="1300" dirty="0">
                <a:latin typeface="proximo-nova"/>
              </a:rPr>
              <a:t> and submerged in</a:t>
            </a:r>
            <a:r>
              <a:rPr lang="en-US" sz="1300" b="0" i="0" dirty="0">
                <a:effectLst/>
                <a:latin typeface="proximo-nova"/>
              </a:rPr>
              <a:t> red curry </a:t>
            </a:r>
            <a:r>
              <a:rPr lang="en-US" sz="1300" dirty="0">
                <a:latin typeface="proximo-nova"/>
              </a:rPr>
              <a:t>and</a:t>
            </a:r>
            <a:r>
              <a:rPr lang="en-US" sz="1300" b="0" i="0" dirty="0">
                <a:effectLst/>
                <a:latin typeface="proximo-nova"/>
              </a:rPr>
              <a:t> is always eaten with a pile of fresh, hot roti bread. </a:t>
            </a:r>
            <a:endParaRPr lang="en-US" sz="1300" b="0" i="0" dirty="0">
              <a:effectLst/>
              <a:latin typeface="proximo-nova"/>
            </a:endParaRPr>
          </a:p>
          <a:p>
            <a:r>
              <a:rPr lang="en-US" sz="1300" dirty="0"/>
              <a:t>Haleem</a:t>
            </a:r>
            <a:endParaRPr lang="en-US" sz="1300" dirty="0"/>
          </a:p>
          <a:p>
            <a:r>
              <a:rPr lang="en-US" sz="1300" dirty="0"/>
              <a:t>-It is a</a:t>
            </a:r>
            <a:r>
              <a:rPr lang="en-US" sz="1300" dirty="0">
                <a:latin typeface="proximo-nova"/>
              </a:rPr>
              <a:t> dish made with a combination of barley, local wheat varieties, and </a:t>
            </a:r>
            <a:r>
              <a:rPr lang="en-US" sz="1300" i="1" dirty="0">
                <a:latin typeface="proximo-nova"/>
              </a:rPr>
              <a:t>chana</a:t>
            </a:r>
            <a:r>
              <a:rPr lang="en-US" sz="1300" dirty="0">
                <a:latin typeface="proximo-nova"/>
              </a:rPr>
              <a:t> (chickpeas).Onions (fried separately), mint leaves, both green and dry chilies, and then some masala spices go into the mother-pot, and a final garnish comes from generous squeezes of lemon juice at the end.</a:t>
            </a:r>
            <a:endParaRPr lang="en-US" sz="1300" dirty="0"/>
          </a:p>
          <a:p>
            <a:endParaRPr lang="en-US" sz="1300" b="0" i="0" dirty="0">
              <a:effectLst/>
              <a:latin typeface="proximo-nova"/>
            </a:endParaRPr>
          </a:p>
          <a:p>
            <a:endParaRPr lang="en-US" sz="1300" b="1" i="0" dirty="0">
              <a:effectLst/>
              <a:latin typeface="proximo-nova"/>
            </a:endParaRPr>
          </a:p>
          <a:p>
            <a:endParaRPr lang="en-US" sz="1300" dirty="0"/>
          </a:p>
        </p:txBody>
      </p:sp>
      <p:sp>
        <p:nvSpPr>
          <p:cNvPr id="2055" name="Freeform: Shape 2054"/>
          <p:cNvSpPr>
            <a:spLocks noGrp="1" noRot="1" noChangeAspect="1" noMove="1" noResize="1" noEditPoints="1" noAdjustHandles="1" noChangeArrowheads="1" noChangeShapeType="1" noTextEdit="1"/>
          </p:cNvSpPr>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Hyderabadi Paya Nahari |Cook with different method | taste yummmyyyyy..! - YouTube"/>
          <p:cNvPicPr>
            <a:picLocks noChangeAspect="1" noChangeArrowheads="1"/>
          </p:cNvPicPr>
          <p:nvPr/>
        </p:nvPicPr>
        <p:blipFill rotWithShape="1">
          <a:blip r:embed="rId1">
            <a:extLst>
              <a:ext uri="{28A0092B-C50C-407E-A947-70E740481C1C}">
                <a14:useLocalDpi xmlns:a14="http://schemas.microsoft.com/office/drawing/2010/main" val="0"/>
              </a:ext>
            </a:extLst>
          </a:blip>
          <a:srcRect t="4407" b="12410"/>
          <a:stretch>
            <a:fillRect/>
          </a:stretch>
        </p:blipFill>
        <p:spPr bwMode="auto">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
        <p:nvSpPr>
          <p:cNvPr id="2057" name="Freeform: Shape 2056"/>
          <p:cNvSpPr>
            <a:spLocks noGrp="1" noRot="1" noChangeAspect="1" noMove="1" noResize="1" noEditPoints="1" noAdjustHandles="1" noChangeArrowheads="1" noChangeShapeType="1" noTextEdit="1"/>
          </p:cNvSpPr>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16" descr="Haleem HD Wallpapers - Wallpaper Cave"/>
          <p:cNvPicPr>
            <a:picLocks noChangeAspect="1" noChangeArrowheads="1"/>
          </p:cNvPicPr>
          <p:nvPr/>
        </p:nvPicPr>
        <p:blipFill rotWithShape="1">
          <a:blip r:embed="rId2">
            <a:extLst>
              <a:ext uri="{28A0092B-C50C-407E-A947-70E740481C1C}">
                <a14:useLocalDpi xmlns:a14="http://schemas.microsoft.com/office/drawing/2010/main" val="0"/>
              </a:ext>
            </a:extLst>
          </a:blip>
          <a:srcRect r="4" b="479"/>
          <a:stretch>
            <a:fillRect/>
          </a:stretch>
        </p:blipFill>
        <p:spPr bwMode="auto">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1552238" y="6218238"/>
            <a:ext cx="487362" cy="48736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89844"/>
    </mc:Choice>
    <mc:Fallback>
      <p:transition spd="slow" advTm="898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a:normAutofit/>
          </a:bodyPr>
          <a:lstStyle/>
          <a:p>
            <a:r>
              <a:rPr lang="en-US" dirty="0"/>
              <a:t>Traditional Clothing</a:t>
            </a:r>
            <a:endParaRPr lang="en-US" dirty="0"/>
          </a:p>
        </p:txBody>
      </p:sp>
      <p:sp>
        <p:nvSpPr>
          <p:cNvPr id="3" name="Content Placeholder 2"/>
          <p:cNvSpPr>
            <a:spLocks noGrp="1"/>
          </p:cNvSpPr>
          <p:nvPr>
            <p:ph idx="1"/>
          </p:nvPr>
        </p:nvSpPr>
        <p:spPr>
          <a:xfrm>
            <a:off x="762000" y="2279018"/>
            <a:ext cx="5314543" cy="3375920"/>
          </a:xfrm>
        </p:spPr>
        <p:txBody>
          <a:bodyPr anchor="t">
            <a:normAutofit/>
          </a:bodyPr>
          <a:lstStyle/>
          <a:p>
            <a:pPr rtl="0">
              <a:spcBef>
                <a:spcPts val="0"/>
              </a:spcBef>
              <a:spcAft>
                <a:spcPts val="0"/>
              </a:spcAft>
            </a:pPr>
            <a:r>
              <a:rPr lang="en-US" sz="1500" i="0" u="none" strike="noStrike">
                <a:effectLst/>
                <a:latin typeface="Arial" panose="020B0604020202020204" pitchFamily="34" charset="0"/>
              </a:rPr>
              <a:t>The shalwar kameez or the salwar Kameez is one of the most popular traditional Pakistani outfit</a:t>
            </a:r>
            <a:r>
              <a:rPr lang="en-US" sz="1500">
                <a:latin typeface="Arial" panose="020B0604020202020204" pitchFamily="34" charset="0"/>
              </a:rPr>
              <a:t>, comprised </a:t>
            </a:r>
            <a:r>
              <a:rPr lang="en-US" sz="1500" i="0" u="none" strike="noStrike">
                <a:effectLst/>
                <a:latin typeface="Arial" panose="020B0604020202020204" pitchFamily="34" charset="0"/>
              </a:rPr>
              <a:t>of two pieces </a:t>
            </a:r>
            <a:endParaRPr lang="en-US" sz="1500" i="0" u="none" strike="noStrike">
              <a:effectLst/>
              <a:latin typeface="Arial" panose="020B0604020202020204" pitchFamily="34" charset="0"/>
            </a:endParaRPr>
          </a:p>
          <a:p>
            <a:pPr rtl="0">
              <a:spcBef>
                <a:spcPts val="0"/>
              </a:spcBef>
              <a:spcAft>
                <a:spcPts val="0"/>
              </a:spcAft>
            </a:pPr>
            <a:endParaRPr lang="en-US" sz="1500" i="0" u="none" strike="noStrike">
              <a:effectLst/>
              <a:latin typeface="Arial" panose="020B0604020202020204" pitchFamily="34" charset="0"/>
            </a:endParaRPr>
          </a:p>
          <a:p>
            <a:pPr rtl="0">
              <a:spcBef>
                <a:spcPts val="0"/>
              </a:spcBef>
              <a:spcAft>
                <a:spcPts val="0"/>
              </a:spcAft>
            </a:pPr>
            <a:r>
              <a:rPr lang="en-US" sz="1500" i="0" u="none" strike="noStrike">
                <a:effectLst/>
                <a:latin typeface="Arial" panose="020B0604020202020204" pitchFamily="34" charset="0"/>
              </a:rPr>
              <a:t>The kameez is a tunic that comes along to the knees, neck and shirt sleeves. It is decorated with buttons down the front and at the wrists. There are also two discreet pockets on the sides and one on the left side of the torso. </a:t>
            </a:r>
            <a:endParaRPr lang="en-US" sz="1500" i="0" u="none" strike="noStrike">
              <a:effectLst/>
              <a:latin typeface="Arial" panose="020B0604020202020204" pitchFamily="34" charset="0"/>
            </a:endParaRPr>
          </a:p>
          <a:p>
            <a:pPr marL="0" indent="0" rtl="0">
              <a:spcBef>
                <a:spcPts val="0"/>
              </a:spcBef>
              <a:spcAft>
                <a:spcPts val="0"/>
              </a:spcAft>
              <a:buNone/>
            </a:pPr>
            <a:endParaRPr lang="en-US" sz="1500" i="0" u="none" strike="noStrike">
              <a:effectLst/>
              <a:latin typeface="Arial" panose="020B0604020202020204" pitchFamily="34" charset="0"/>
            </a:endParaRPr>
          </a:p>
          <a:p>
            <a:pPr rtl="0">
              <a:spcBef>
                <a:spcPts val="0"/>
              </a:spcBef>
              <a:spcAft>
                <a:spcPts val="0"/>
              </a:spcAft>
            </a:pPr>
            <a:r>
              <a:rPr lang="en-US" sz="1500" i="0" u="none" strike="noStrike">
                <a:effectLst/>
                <a:latin typeface="Arial" panose="020B0604020202020204" pitchFamily="34" charset="0"/>
              </a:rPr>
              <a:t>The shalwar or salwar is a loose fit pants at the top and tight at the ankles. It has many folds at the waist which are hidden by the kameez. The shalwar may be as well worn off as tight. In the upper part of the trousers is located a Nala ( cotton cord ) or a rubber band, to bend and hold the pants.</a:t>
            </a:r>
            <a:endParaRPr lang="en-US" sz="1500" i="0">
              <a:effectLst/>
              <a:latin typeface="Open Sans" panose="020B0604020202020204" pitchFamily="34" charset="0"/>
            </a:endParaRPr>
          </a:p>
          <a:p>
            <a:endParaRPr lang="en-US" sz="1500"/>
          </a:p>
        </p:txBody>
      </p:sp>
      <p:sp>
        <p:nvSpPr>
          <p:cNvPr id="6151" name="Freeform: Shape 6150"/>
          <p:cNvSpPr>
            <a:spLocks noGrp="1" noRot="1" noChangeAspect="1" noMove="1" noResize="1" noEditPoints="1" noAdjustHandles="1" noChangeArrowheads="1" noChangeShapeType="1" noTextEdit="1"/>
          </p:cNvSpPr>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Eid Dresses for Men 2017 - Branded Kurta, Salwar Kameez Designs"/>
          <p:cNvPicPr>
            <a:picLocks noChangeAspect="1" noChangeArrowheads="1"/>
          </p:cNvPicPr>
          <p:nvPr/>
        </p:nvPicPr>
        <p:blipFill rotWithShape="1">
          <a:blip r:embed="rId1">
            <a:extLst>
              <a:ext uri="{28A0092B-C50C-407E-A947-70E740481C1C}">
                <a14:useLocalDpi xmlns:a14="http://schemas.microsoft.com/office/drawing/2010/main" val="0"/>
              </a:ext>
            </a:extLst>
          </a:blip>
          <a:srcRect r="-1" b="25440"/>
          <a:stretch>
            <a:fillRect/>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552238" y="6218238"/>
            <a:ext cx="487362" cy="48736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68374"/>
    </mc:Choice>
    <mc:Fallback>
      <p:transition spd="slow" advTm="683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A Hindu Girl’s First Iftar Party | Youth Ki Awaaz"/>
          <p:cNvPicPr>
            <a:picLocks noChangeAspect="1" noChangeArrowheads="1"/>
          </p:cNvPicPr>
          <p:nvPr/>
        </p:nvPicPr>
        <p:blipFill rotWithShape="1">
          <a:blip r:embed="rId1">
            <a:extLst>
              <a:ext uri="{28A0092B-C50C-407E-A947-70E740481C1C}">
                <a14:useLocalDpi xmlns:a14="http://schemas.microsoft.com/office/drawing/2010/main" val="0"/>
              </a:ext>
            </a:extLst>
          </a:blip>
          <a:srcRect t="15217" r="-2" b="13526"/>
          <a:stretch>
            <a:fillRect/>
          </a:stretch>
        </p:blipFill>
        <p:spPr bwMode="auto">
          <a:xfrm>
            <a:off x="6015107" y="-1"/>
            <a:ext cx="6176895" cy="293795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raditional Act Of Respect In Muslim Family On Eid Al-Fitr Stock Image - Image of forgiving ..."/>
          <p:cNvPicPr>
            <a:picLocks noChangeAspect="1" noChangeArrowheads="1"/>
          </p:cNvPicPr>
          <p:nvPr/>
        </p:nvPicPr>
        <p:blipFill rotWithShape="1">
          <a:blip r:embed="rId2">
            <a:extLst>
              <a:ext uri="{28A0092B-C50C-407E-A947-70E740481C1C}">
                <a14:useLocalDpi xmlns:a14="http://schemas.microsoft.com/office/drawing/2010/main" val="0"/>
              </a:ext>
            </a:extLst>
          </a:blip>
          <a:srcRect t="18218" r="1" b="8266"/>
          <a:stretch>
            <a:fillRect/>
          </a:stretch>
        </p:blipFill>
        <p:spPr bwMode="auto">
          <a:xfrm>
            <a:off x="4203638" y="2937953"/>
            <a:ext cx="7988360" cy="3920047"/>
          </a:xfrm>
          <a:prstGeom prst="rect">
            <a:avLst/>
          </a:prstGeom>
          <a:noFill/>
          <a:extLst>
            <a:ext uri="{909E8E84-426E-40DD-AFC4-6F175D3DCCD1}">
              <a14:hiddenFill xmlns:a14="http://schemas.microsoft.com/office/drawing/2010/main">
                <a:solidFill>
                  <a:srgbClr val="FFFFFF"/>
                </a:solidFill>
              </a14:hiddenFill>
            </a:ext>
          </a:extLst>
        </p:spPr>
      </p:pic>
      <p:sp>
        <p:nvSpPr>
          <p:cNvPr id="4105" name="Freeform: Shape 4104"/>
          <p:cNvSpPr>
            <a:spLocks noGrp="1" noRot="1" noChangeAspect="1" noMove="1" noResize="1" noEditPoints="1" noAdjustHandles="1" noChangeArrowheads="1" noChangeShapeType="1" noTextEdit="1"/>
          </p:cNvSpPr>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Freeform: Shape 4106"/>
          <p:cNvSpPr>
            <a:spLocks noGrp="1" noRot="1" noChangeAspect="1" noMove="1" noResize="1" noEditPoints="1" noAdjustHandles="1" noChangeArrowheads="1" noChangeShapeType="1" noTextEdit="1"/>
          </p:cNvSpPr>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4672" y="365125"/>
            <a:ext cx="5266155" cy="1325563"/>
          </a:xfrm>
        </p:spPr>
        <p:txBody>
          <a:bodyPr>
            <a:normAutofit/>
          </a:bodyPr>
          <a:lstStyle/>
          <a:p>
            <a:r>
              <a:rPr lang="en-US"/>
              <a:t>My Cultural Norms</a:t>
            </a:r>
            <a:endParaRPr lang="en-US"/>
          </a:p>
        </p:txBody>
      </p:sp>
      <p:sp>
        <p:nvSpPr>
          <p:cNvPr id="29" name="Content Placeholder 2"/>
          <p:cNvSpPr>
            <a:spLocks noGrp="1"/>
          </p:cNvSpPr>
          <p:nvPr>
            <p:ph idx="1"/>
          </p:nvPr>
        </p:nvSpPr>
        <p:spPr>
          <a:xfrm>
            <a:off x="804672" y="2022601"/>
            <a:ext cx="3941499" cy="4154361"/>
          </a:xfrm>
        </p:spPr>
        <p:txBody>
          <a:bodyPr>
            <a:normAutofit/>
          </a:bodyPr>
          <a:lstStyle/>
          <a:p>
            <a:r>
              <a:rPr lang="en-US" sz="1400" dirty="0"/>
              <a:t>Some of my cultural norms include praying 5 times a day and reading or learning about the Quran everyday</a:t>
            </a:r>
            <a:endParaRPr lang="en-US" sz="1400" dirty="0"/>
          </a:p>
          <a:p>
            <a:r>
              <a:rPr lang="en-US" sz="1400" dirty="0"/>
              <a:t>Another thing is that the first time you see someone after waking up you give Salam to them and in my family I hug my parents and lower my head to my grandparents to show them love and respect.</a:t>
            </a:r>
            <a:endParaRPr lang="en-US" sz="1400" dirty="0"/>
          </a:p>
          <a:p>
            <a:r>
              <a:rPr lang="en-US" sz="1400" dirty="0"/>
              <a:t>One funny norm for all Pakistani’s that I have met is that in Ramadan everyday for iftar, we all sit together with our families and  eat fruit chaat, fried foods called pakora, with a sweet milk drink called </a:t>
            </a:r>
            <a:r>
              <a:rPr lang="en-US" sz="1400" dirty="0" err="1"/>
              <a:t>rooh</a:t>
            </a:r>
            <a:r>
              <a:rPr lang="en-US" sz="1400" dirty="0"/>
              <a:t> </a:t>
            </a:r>
            <a:r>
              <a:rPr lang="en-US" sz="1400" dirty="0" err="1"/>
              <a:t>afsa</a:t>
            </a:r>
            <a:r>
              <a:rPr lang="en-US" sz="1400" dirty="0"/>
              <a:t> </a:t>
            </a:r>
            <a:endParaRPr lang="en-US" sz="1400" dirty="0"/>
          </a:p>
          <a:p>
            <a:r>
              <a:rPr lang="en-US" sz="1400" b="0" i="0" dirty="0">
                <a:effectLst/>
                <a:latin typeface="Arial" panose="020B0604020202020204" pitchFamily="34" charset="0"/>
              </a:rPr>
              <a:t>Somethings that our culture finds unacceptable is dating before marriage and not being monotheistic as these are two things that Islam warns against and had carried over to our practices</a:t>
            </a:r>
            <a:br>
              <a:rPr lang="en-US" sz="1400" dirty="0"/>
            </a:br>
            <a:endParaRPr lang="en-US" sz="1400" dirty="0"/>
          </a:p>
          <a:p>
            <a:endParaRPr lang="en-US" sz="1400" dirty="0"/>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1552238" y="6218238"/>
            <a:ext cx="487362" cy="48736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68882"/>
    </mc:Choice>
    <mc:Fallback>
      <p:transition spd="slow" advTm="688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6" name="Rectangle 7178"/>
          <p:cNvSpPr>
            <a:spLocks noGrp="1" noRot="1" noChangeAspect="1" noMove="1" noResize="1" noEditPoints="1" noAdjustHandles="1" noChangeArrowheads="1" noChangeShapeType="1" noTextEdit="1"/>
          </p:cNvSpPr>
          <p:nvPr/>
        </p:nvSpPr>
        <p:spPr>
          <a:xfrm>
            <a:off x="327546" y="321732"/>
            <a:ext cx="7058307" cy="1964266"/>
          </a:xfrm>
          <a:prstGeom prst="rect">
            <a:avLst/>
          </a:prstGeom>
          <a:solidFill>
            <a:srgbClr val="504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My Cultural Norms Cont.</a:t>
            </a:r>
            <a:endParaRPr lang="en-US">
              <a:solidFill>
                <a:srgbClr val="FFFFFF"/>
              </a:solidFill>
            </a:endParaRPr>
          </a:p>
        </p:txBody>
      </p:sp>
      <p:pic>
        <p:nvPicPr>
          <p:cNvPr id="7174" name="Picture 6" descr="World Cup 2019: India vs Pakistan clash pips historic final to emerge as most talked about match ..."/>
          <p:cNvPicPr>
            <a:picLocks noChangeAspect="1" noChangeArrowheads="1"/>
          </p:cNvPicPr>
          <p:nvPr/>
        </p:nvPicPr>
        <p:blipFill rotWithShape="1">
          <a:blip r:embed="rId1">
            <a:extLst>
              <a:ext uri="{28A0092B-C50C-407E-A947-70E740481C1C}">
                <a14:useLocalDpi xmlns:a14="http://schemas.microsoft.com/office/drawing/2010/main" val="0"/>
              </a:ext>
            </a:extLst>
          </a:blip>
          <a:srcRect l="28919" r="23617" b="-3"/>
          <a:stretch>
            <a:fillRect/>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hat is Chai Tea? - Firepot"/>
          <p:cNvPicPr>
            <a:picLocks noChangeAspect="1" noChangeArrowheads="1"/>
          </p:cNvPicPr>
          <p:nvPr/>
        </p:nvPicPr>
        <p:blipFill rotWithShape="1">
          <a:blip r:embed="rId2">
            <a:extLst>
              <a:ext uri="{28A0092B-C50C-407E-A947-70E740481C1C}">
                <a14:useLocalDpi xmlns:a14="http://schemas.microsoft.com/office/drawing/2010/main" val="0"/>
              </a:ext>
            </a:extLst>
          </a:blip>
          <a:srcRect l="3305" r="12320" b="4"/>
          <a:stretch>
            <a:fillRect/>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7177" name="Rectangle 7180"/>
          <p:cNvSpPr>
            <a:spLocks noGrp="1" noRot="1" noChangeAspect="1" noMove="1" noResize="1" noEditPoints="1" noAdjustHandles="1" noChangeArrowheads="1" noChangeShapeType="1" noTextEdit="1"/>
          </p:cNvSpPr>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7973" y="763523"/>
            <a:ext cx="3511296" cy="5330952"/>
          </a:xfrm>
        </p:spPr>
        <p:txBody>
          <a:bodyPr anchor="ctr">
            <a:normAutofit/>
          </a:bodyPr>
          <a:lstStyle/>
          <a:p>
            <a:r>
              <a:rPr lang="en-US" sz="1500" dirty="0">
                <a:solidFill>
                  <a:srgbClr val="FFFFFF"/>
                </a:solidFill>
              </a:rPr>
              <a:t>Two things that all Pakistani’s absolutely love is Chai and Cricket</a:t>
            </a:r>
            <a:endParaRPr lang="en-US" sz="1500" dirty="0">
              <a:solidFill>
                <a:srgbClr val="FFFFFF"/>
              </a:solidFill>
            </a:endParaRPr>
          </a:p>
          <a:p>
            <a:r>
              <a:rPr lang="en-US" sz="1500" b="0" i="0" dirty="0">
                <a:solidFill>
                  <a:srgbClr val="FFFFFF"/>
                </a:solidFill>
                <a:effectLst/>
                <a:latin typeface="Manrope"/>
              </a:rPr>
              <a:t>Chai tea, </a:t>
            </a:r>
            <a:r>
              <a:rPr lang="en-US" sz="1500" dirty="0">
                <a:solidFill>
                  <a:srgbClr val="FFFFFF"/>
                </a:solidFill>
                <a:latin typeface="Manrope"/>
              </a:rPr>
              <a:t>is </a:t>
            </a:r>
            <a:r>
              <a:rPr lang="en-US" sz="1500" b="0" i="0" dirty="0">
                <a:solidFill>
                  <a:srgbClr val="FFFFFF"/>
                </a:solidFill>
                <a:effectLst/>
                <a:latin typeface="Manrope"/>
              </a:rPr>
              <a:t>a spiced, sweet and unique blend originating in India and usually contains some mix of black tea with cardamom, cloves, ginger and cinnamon.</a:t>
            </a:r>
            <a:r>
              <a:rPr lang="en-US" sz="1500" b="0" i="0" dirty="0">
                <a:solidFill>
                  <a:srgbClr val="FFFFFF"/>
                </a:solidFill>
                <a:effectLst/>
                <a:latin typeface="ProximaNova-Regular"/>
              </a:rPr>
              <a:t> </a:t>
            </a:r>
            <a:endParaRPr lang="en-US" sz="1500" b="0" i="0" dirty="0">
              <a:solidFill>
                <a:srgbClr val="FFFFFF"/>
              </a:solidFill>
              <a:effectLst/>
              <a:latin typeface="ProximaNova-Regular"/>
            </a:endParaRPr>
          </a:p>
          <a:p>
            <a:r>
              <a:rPr lang="en-US" sz="1500" b="0" i="0" dirty="0">
                <a:solidFill>
                  <a:srgbClr val="FFFFFF"/>
                </a:solidFill>
                <a:effectLst/>
                <a:latin typeface="ProximaNova-Regular"/>
              </a:rPr>
              <a:t>Pakistan is the third-largest importer of tea, although some tea is grown locally too. Pakistanis make their tea strong and sweet in either milk or diluted milk depending on their preference.</a:t>
            </a:r>
            <a:endParaRPr lang="en-US" sz="1500" dirty="0">
              <a:solidFill>
                <a:srgbClr val="FFFFFF"/>
              </a:solidFill>
              <a:latin typeface="ProximaNova-Regular"/>
            </a:endParaRPr>
          </a:p>
          <a:p>
            <a:r>
              <a:rPr lang="en-US" sz="1500" b="0" i="0" dirty="0">
                <a:solidFill>
                  <a:srgbClr val="FFFFFF"/>
                </a:solidFill>
                <a:effectLst/>
                <a:latin typeface="ProximaNova-Regular"/>
              </a:rPr>
              <a:t>A sport that was introduced to Pakistan by the British, but now it's been made our own Pakistani's</a:t>
            </a:r>
            <a:r>
              <a:rPr lang="en-US" sz="1500" dirty="0">
                <a:solidFill>
                  <a:srgbClr val="FFFFFF"/>
                </a:solidFill>
                <a:latin typeface="ProximaNova-Regular"/>
              </a:rPr>
              <a:t> </a:t>
            </a:r>
            <a:r>
              <a:rPr lang="en-US" sz="1500" b="0" i="0" dirty="0">
                <a:solidFill>
                  <a:srgbClr val="FFFFFF"/>
                </a:solidFill>
                <a:effectLst/>
                <a:latin typeface="ProximaNova-Regular"/>
              </a:rPr>
              <a:t>take cricket games very seriously especially against our neighbor India where there is a hostility nationally and that passion transferring to game day.</a:t>
            </a:r>
            <a:endParaRPr lang="en-US" sz="1500" b="0" i="0" dirty="0">
              <a:solidFill>
                <a:srgbClr val="FFFFFF"/>
              </a:solidFill>
              <a:effectLst/>
              <a:latin typeface="ProximaNova-Regular"/>
            </a:endParaRPr>
          </a:p>
          <a:p>
            <a:r>
              <a:rPr lang="en-US" sz="1500" dirty="0">
                <a:solidFill>
                  <a:srgbClr val="FFFFFF"/>
                </a:solidFill>
                <a:latin typeface="ProximaNova-Regular"/>
              </a:rPr>
              <a:t>To where even I know when Pakistan vs. India matches happen all the way over in America. </a:t>
            </a:r>
            <a:endParaRPr lang="en-US" sz="1500" b="0" i="0" dirty="0">
              <a:solidFill>
                <a:srgbClr val="FFFFFF"/>
              </a:solidFill>
              <a:effectLst/>
              <a:latin typeface="ProximaNova-Regular"/>
            </a:endParaRP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1552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6460"/>
    </mc:Choice>
    <mc:Fallback>
      <p:transition spd="slow" advTm="76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1">
            <a:alphaModFix amt="35000"/>
          </a:blip>
          <a:srcRect t="11232" b="6351"/>
          <a:stretch>
            <a:fillRect/>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US">
                <a:solidFill>
                  <a:srgbClr val="FFFFFF"/>
                </a:solidFill>
              </a:rPr>
              <a:t>Language </a:t>
            </a:r>
            <a:endParaRPr lang="en-US">
              <a:solidFill>
                <a:srgbClr val="FFFFFF"/>
              </a:solidFill>
            </a:endParaRPr>
          </a:p>
        </p:txBody>
      </p:sp>
      <p:graphicFrame>
        <p:nvGraphicFramePr>
          <p:cNvPr id="5" name="Content Placeholder 2"/>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Audio 7">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11552238" y="6218238"/>
            <a:ext cx="487362" cy="48736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36856"/>
    </mc:Choice>
    <mc:Fallback>
      <p:transition spd="slow" advTm="36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6099</Words>
  <Application>WPS Presentation</Application>
  <PresentationFormat>Widescreen</PresentationFormat>
  <Paragraphs>92</Paragraphs>
  <Slides>12</Slides>
  <Notes>1</Notes>
  <HiddenSlides>0</HiddenSlides>
  <MMClips>12</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Arial</vt:lpstr>
      <vt:lpstr>SimSun</vt:lpstr>
      <vt:lpstr>Wingdings</vt:lpstr>
      <vt:lpstr>Arial</vt:lpstr>
      <vt:lpstr>Calibri</vt:lpstr>
      <vt:lpstr>Open Sans</vt:lpstr>
      <vt:lpstr>Segoe Print</vt:lpstr>
      <vt:lpstr>Cen751Rm</vt:lpstr>
      <vt:lpstr>proximo-nova</vt:lpstr>
      <vt:lpstr>Manrope</vt:lpstr>
      <vt:lpstr>ProximaNova-Regular</vt:lpstr>
      <vt:lpstr>Calibri Light</vt:lpstr>
      <vt:lpstr>Microsoft YaHei</vt:lpstr>
      <vt:lpstr>Arial Unicode MS</vt:lpstr>
      <vt:lpstr>Office Theme</vt:lpstr>
      <vt:lpstr>My Cross-Cultural Experience</vt:lpstr>
      <vt:lpstr>Religious Beliefs/Ethics</vt:lpstr>
      <vt:lpstr>Religious Beliefs/Ethics Cont.</vt:lpstr>
      <vt:lpstr>Types of Foods</vt:lpstr>
      <vt:lpstr>Types of Foods Cont.</vt:lpstr>
      <vt:lpstr>Traditional Clothing</vt:lpstr>
      <vt:lpstr>My Cultural Norms</vt:lpstr>
      <vt:lpstr>My Cultural Norms Cont.</vt:lpstr>
      <vt:lpstr>Language </vt:lpstr>
      <vt:lpstr>Culture Shock</vt:lpstr>
      <vt:lpstr>Connection to my final paper </vt:lpstr>
      <vt:lpstr>Reference Page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Midterm PowerPoint</dc:title>
  <dc:creator>hamid maqsood</dc:creator>
  <cp:lastModifiedBy>oalap</cp:lastModifiedBy>
  <cp:revision>3</cp:revision>
  <dcterms:created xsi:type="dcterms:W3CDTF">2022-10-27T14:44:00Z</dcterms:created>
  <dcterms:modified xsi:type="dcterms:W3CDTF">2022-12-17T18:51:17Z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7734FCF173BB4BAAB2D7A7F57737DCF6</vt:lpwstr>
  </property>
  <property fmtid="{D5CDD505-2E9C-101B-9397-08002B2CF9AE}" pid="3" name="KSOProductBuildVer">
    <vt:lpwstr>1033-11.2.0.11440</vt:lpwstr>
  </property>
</Properties>
</file>