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Lst>
  <p:sldSz cx="9144000" cy="5143500" type="screen16x9"/>
  <p:notesSz cx="6858000" cy="9144000"/>
  <p:embeddedFontLst>
    <p:embeddedFont>
      <p:font typeface="Oswald"/>
      <p:regular r:id="rId20"/>
    </p:embeddedFont>
    <p:embeddedFont>
      <p:font typeface="Source Code Pro" panose="020B0509030403020204"/>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0"/>
        <p:cNvGrpSpPr/>
        <p:nvPr/>
      </p:nvGrpSpPr>
      <p:grpSpPr>
        <a:xfrm>
          <a:off x="0" y="0"/>
          <a:ext cx="0" cy="0"/>
          <a:chOff x="0" y="0"/>
          <a:chExt cx="0" cy="0"/>
        </a:xfrm>
      </p:grpSpPr>
      <p:sp>
        <p:nvSpPr>
          <p:cNvPr id="121" name="Google Shape;121;g179b173f9e2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79b173f9e2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7"/>
        <p:cNvGrpSpPr/>
        <p:nvPr/>
      </p:nvGrpSpPr>
      <p:grpSpPr>
        <a:xfrm>
          <a:off x="0" y="0"/>
          <a:ext cx="0" cy="0"/>
          <a:chOff x="0" y="0"/>
          <a:chExt cx="0" cy="0"/>
        </a:xfrm>
      </p:grpSpPr>
      <p:sp>
        <p:nvSpPr>
          <p:cNvPr id="128" name="Google Shape;128;g179b173f9e2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79b173f9e2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g179b173f9e2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79b173f9e2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9"/>
        <p:cNvGrpSpPr/>
        <p:nvPr/>
      </p:nvGrpSpPr>
      <p:grpSpPr>
        <a:xfrm>
          <a:off x="0" y="0"/>
          <a:ext cx="0" cy="0"/>
          <a:chOff x="0" y="0"/>
          <a:chExt cx="0" cy="0"/>
        </a:xfrm>
      </p:grpSpPr>
      <p:sp>
        <p:nvSpPr>
          <p:cNvPr id="140" name="Google Shape;140;g179b173f9e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79b173f9e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4"/>
        <p:cNvGrpSpPr/>
        <p:nvPr/>
      </p:nvGrpSpPr>
      <p:grpSpPr>
        <a:xfrm>
          <a:off x="0" y="0"/>
          <a:ext cx="0" cy="0"/>
          <a:chOff x="0" y="0"/>
          <a:chExt cx="0" cy="0"/>
        </a:xfrm>
      </p:grpSpPr>
      <p:sp>
        <p:nvSpPr>
          <p:cNvPr id="65" name="Google Shape;65;g179b173f9e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79b173f9e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1"/>
        <p:cNvGrpSpPr/>
        <p:nvPr/>
      </p:nvGrpSpPr>
      <p:grpSpPr>
        <a:xfrm>
          <a:off x="0" y="0"/>
          <a:ext cx="0" cy="0"/>
          <a:chOff x="0" y="0"/>
          <a:chExt cx="0" cy="0"/>
        </a:xfrm>
      </p:grpSpPr>
      <p:sp>
        <p:nvSpPr>
          <p:cNvPr id="72" name="Google Shape;72;g179b173f9e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79b173f9e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78"/>
        <p:cNvGrpSpPr/>
        <p:nvPr/>
      </p:nvGrpSpPr>
      <p:grpSpPr>
        <a:xfrm>
          <a:off x="0" y="0"/>
          <a:ext cx="0" cy="0"/>
          <a:chOff x="0" y="0"/>
          <a:chExt cx="0" cy="0"/>
        </a:xfrm>
      </p:grpSpPr>
      <p:sp>
        <p:nvSpPr>
          <p:cNvPr id="79" name="Google Shape;79;g179b173f9e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79b173f9e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5"/>
        <p:cNvGrpSpPr/>
        <p:nvPr/>
      </p:nvGrpSpPr>
      <p:grpSpPr>
        <a:xfrm>
          <a:off x="0" y="0"/>
          <a:ext cx="0" cy="0"/>
          <a:chOff x="0" y="0"/>
          <a:chExt cx="0" cy="0"/>
        </a:xfrm>
      </p:grpSpPr>
      <p:sp>
        <p:nvSpPr>
          <p:cNvPr id="86" name="Google Shape;86;g179b173f9e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79b173f9e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2"/>
        <p:cNvGrpSpPr/>
        <p:nvPr/>
      </p:nvGrpSpPr>
      <p:grpSpPr>
        <a:xfrm>
          <a:off x="0" y="0"/>
          <a:ext cx="0" cy="0"/>
          <a:chOff x="0" y="0"/>
          <a:chExt cx="0" cy="0"/>
        </a:xfrm>
      </p:grpSpPr>
      <p:sp>
        <p:nvSpPr>
          <p:cNvPr id="93" name="Google Shape;93;g179b173f9e2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79b173f9e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9"/>
        <p:cNvGrpSpPr/>
        <p:nvPr/>
      </p:nvGrpSpPr>
      <p:grpSpPr>
        <a:xfrm>
          <a:off x="0" y="0"/>
          <a:ext cx="0" cy="0"/>
          <a:chOff x="0" y="0"/>
          <a:chExt cx="0" cy="0"/>
        </a:xfrm>
      </p:grpSpPr>
      <p:sp>
        <p:nvSpPr>
          <p:cNvPr id="100" name="Google Shape;100;g179b173f9e2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79b173f9e2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6"/>
        <p:cNvGrpSpPr/>
        <p:nvPr/>
      </p:nvGrpSpPr>
      <p:grpSpPr>
        <a:xfrm>
          <a:off x="0" y="0"/>
          <a:ext cx="0" cy="0"/>
          <a:chOff x="0" y="0"/>
          <a:chExt cx="0" cy="0"/>
        </a:xfrm>
      </p:grpSpPr>
      <p:sp>
        <p:nvSpPr>
          <p:cNvPr id="107" name="Google Shape;107;g179b173f9e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79b173f9e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3"/>
        <p:cNvGrpSpPr/>
        <p:nvPr/>
      </p:nvGrpSpPr>
      <p:grpSpPr>
        <a:xfrm>
          <a:off x="0" y="0"/>
          <a:ext cx="0" cy="0"/>
          <a:chOff x="0" y="0"/>
          <a:chExt cx="0" cy="0"/>
        </a:xfrm>
      </p:grpSpPr>
      <p:sp>
        <p:nvSpPr>
          <p:cNvPr id="114" name="Google Shape;114;g179b173f9e2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79b173f9e2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panose="020B0509030403020204"/>
              <a:buChar char="●"/>
              <a:defRPr sz="1800">
                <a:solidFill>
                  <a:schemeClr val="dk2"/>
                </a:solidFill>
                <a:latin typeface="Source Code Pro" panose="020B0509030403020204"/>
                <a:ea typeface="Source Code Pro" panose="020B0509030403020204"/>
                <a:cs typeface="Source Code Pro" panose="020B0509030403020204"/>
                <a:sym typeface="Source Code Pro" panose="020B0509030403020204"/>
              </a:defRPr>
            </a:lvl1pPr>
            <a:lvl2pPr marL="914400" lvl="1"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2pPr>
            <a:lvl3pPr marL="1371600" lvl="2"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3pPr>
            <a:lvl4pPr marL="1828800" lvl="3"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4pPr>
            <a:lvl5pPr marL="2286000" lvl="4"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5pPr>
            <a:lvl6pPr marL="2743200" lvl="5"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6pPr>
            <a:lvl7pPr marL="3200400" lvl="6"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7pPr>
            <a:lvl8pPr marL="3657600" lvl="7"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8pPr>
            <a:lvl9pPr marL="4114800" lvl="8" indent="-317500">
              <a:lnSpc>
                <a:spcPct val="115000"/>
              </a:lnSpc>
              <a:spcBef>
                <a:spcPts val="0"/>
              </a:spcBef>
              <a:spcAft>
                <a:spcPts val="0"/>
              </a:spcAft>
              <a:buClr>
                <a:schemeClr val="dk2"/>
              </a:buClr>
              <a:buSzPts val="1400"/>
              <a:buFont typeface="Source Code Pro" panose="020B0509030403020204"/>
              <a:buChar char="■"/>
              <a:defRPr>
                <a:solidFill>
                  <a:schemeClr val="dk2"/>
                </a:solidFill>
                <a:latin typeface="Source Code Pro" panose="020B0509030403020204"/>
                <a:ea typeface="Source Code Pro" panose="020B0509030403020204"/>
                <a:cs typeface="Source Code Pro" panose="020B0509030403020204"/>
                <a:sym typeface="Source Code Pro" panose="020B0509030403020204"/>
              </a:defRPr>
            </a:lvl9pPr>
          </a:lstStyle>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1pPr>
            <a:lvl2pPr lvl="1"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2pPr>
            <a:lvl3pPr lvl="2"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3pPr>
            <a:lvl4pPr lvl="3"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4pPr>
            <a:lvl5pPr lvl="4"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5pPr>
            <a:lvl6pPr lvl="5"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6pPr>
            <a:lvl7pPr lvl="6"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7pPr>
            <a:lvl8pPr lvl="7"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8pPr>
            <a:lvl9pPr lvl="8" algn="r">
              <a:buNone/>
              <a:defRPr sz="1000">
                <a:solidFill>
                  <a:schemeClr val="dk2"/>
                </a:solidFill>
                <a:latin typeface="Source Code Pro" panose="020B0509030403020204"/>
                <a:ea typeface="Source Code Pro" panose="020B0509030403020204"/>
                <a:cs typeface="Source Code Pro" panose="020B0509030403020204"/>
                <a:sym typeface="Source Code Pro" panose="020B0509030403020204"/>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hyperlink" Target="https://www.usa.gov/flag#:~:text=The%20American%20Flag%20and%20Its%20Flying%20Rules,-The%20Flag%20of&amp;text=The%20flag's%2013%20alternating%20red,Red%3A%20valor%20and%20bravery" TargetMode="External"/><Relationship Id="rId2" Type="http://schemas.openxmlformats.org/officeDocument/2006/relationships/hyperlink" Target="https://www.worldatlas.com/articles/the-ethnic-groups-in-sudan.html" TargetMode="External"/><Relationship Id="rId1" Type="http://schemas.openxmlformats.org/officeDocument/2006/relationships/hyperlink" Target="https://www.gettysburgflag.com/flags-banners/sudan-flag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GB"/>
              <a:t>My Cross Cultural Experiences</a:t>
            </a:r>
            <a:endParaRPr lang="en-GB"/>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rmAutofit lnSpcReduction="10000"/>
          </a:bodyPr>
          <a:lstStyle/>
          <a:p>
            <a:pPr marL="0" lvl="0" indent="0" algn="ctr" rtl="0">
              <a:spcBef>
                <a:spcPts val="0"/>
              </a:spcBef>
              <a:spcAft>
                <a:spcPts val="0"/>
              </a:spcAft>
              <a:buNone/>
            </a:pPr>
            <a:r>
              <a:rPr lang="en-GB"/>
              <a:t>Ahmed Haroun CLDV 100</a:t>
            </a:r>
            <a:endParaRPr lang="en-GB"/>
          </a:p>
          <a:p>
            <a:pPr marL="0" lvl="0" indent="0" algn="ctr" rtl="0">
              <a:spcBef>
                <a:spcPts val="0"/>
              </a:spcBef>
              <a:spcAft>
                <a:spcPts val="0"/>
              </a:spcAft>
              <a:buNone/>
            </a:pPr>
            <a:r>
              <a:rPr lang="en-GB"/>
              <a:t>Prof. Oluremi Alapo</a:t>
            </a: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Holidays Celebrated in America</a:t>
            </a:r>
            <a:endParaRPr lang="en-GB"/>
          </a:p>
        </p:txBody>
      </p:sp>
      <p:sp>
        <p:nvSpPr>
          <p:cNvPr id="125" name="Google Shape;125;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Since there are many ethnic groups in America almost every holiday is celebrated in America in some way</a:t>
            </a:r>
            <a:endParaRPr lang="en-GB"/>
          </a:p>
          <a:p>
            <a:pPr marL="457200" lvl="0" indent="-342900" algn="l" rtl="0">
              <a:spcBef>
                <a:spcPts val="0"/>
              </a:spcBef>
              <a:spcAft>
                <a:spcPts val="0"/>
              </a:spcAft>
              <a:buSzPts val="1800"/>
              <a:buChar char="●"/>
            </a:pPr>
            <a:r>
              <a:rPr lang="en-GB"/>
              <a:t>There are 10 Federally Recognized Holidays </a:t>
            </a:r>
            <a:endParaRPr lang="en-GB"/>
          </a:p>
        </p:txBody>
      </p:sp>
      <p:pic>
        <p:nvPicPr>
          <p:cNvPr id="126" name="Google Shape;126;p22"/>
          <p:cNvPicPr preferRelativeResize="0"/>
          <p:nvPr/>
        </p:nvPicPr>
        <p:blipFill>
          <a:blip r:embed="rId1"/>
          <a:stretch>
            <a:fillRect/>
          </a:stretch>
        </p:blipFill>
        <p:spPr>
          <a:xfrm>
            <a:off x="1016642" y="2767139"/>
            <a:ext cx="3468225" cy="205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Conclusion</a:t>
            </a:r>
            <a:endParaRPr lang="en-GB"/>
          </a:p>
          <a:p>
            <a:pPr marL="0" lvl="0" indent="0" algn="l" rtl="0">
              <a:spcBef>
                <a:spcPts val="0"/>
              </a:spcBef>
              <a:spcAft>
                <a:spcPts val="0"/>
              </a:spcAft>
              <a:buNone/>
            </a:pPr>
          </a:p>
        </p:txBody>
      </p:sp>
      <p:sp>
        <p:nvSpPr>
          <p:cNvPr id="132" name="Google Shape;132;p2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Sudanese Culture and American Culture are both unique in their own ways but share the fact that they take cultural influence from around the world. While Sudan takes cultural influence from its surrounding Arab world America is more Universal.</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Reference Page</a:t>
            </a:r>
            <a:endParaRPr lang="en-GB"/>
          </a:p>
        </p:txBody>
      </p:sp>
      <p:sp>
        <p:nvSpPr>
          <p:cNvPr id="138" name="Google Shape;138;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a:solidFill>
                  <a:schemeClr val="hlink"/>
                </a:solidFill>
                <a:hlinkClick r:id="rId1"/>
              </a:rPr>
              <a:t>https://www.gettysburgflag.com/flags-banners/sudan-flags</a:t>
            </a:r>
            <a:endParaRPr lang="en-GB" u="sng">
              <a:solidFill>
                <a:schemeClr val="hlink"/>
              </a:solidFill>
            </a:endParaRPr>
          </a:p>
          <a:p>
            <a:pPr marL="0" lvl="0" indent="0" algn="l" rtl="0">
              <a:spcBef>
                <a:spcPts val="1200"/>
              </a:spcBef>
              <a:spcAft>
                <a:spcPts val="0"/>
              </a:spcAft>
              <a:buNone/>
            </a:pPr>
            <a:r>
              <a:rPr lang="en-GB" u="sng">
                <a:solidFill>
                  <a:schemeClr val="hlink"/>
                </a:solidFill>
                <a:hlinkClick r:id="rId2"/>
              </a:rPr>
              <a:t>https://www.worldatlas.com/articles/the-ethnic-groups-in-sudan.html</a:t>
            </a:r>
            <a:endParaRPr lang="en-GB" u="sng">
              <a:solidFill>
                <a:schemeClr val="hlink"/>
              </a:solidFill>
            </a:endParaRPr>
          </a:p>
          <a:p>
            <a:pPr marL="0" lvl="0" indent="0" algn="l" rtl="0">
              <a:spcBef>
                <a:spcPts val="1200"/>
              </a:spcBef>
              <a:spcAft>
                <a:spcPts val="0"/>
              </a:spcAft>
              <a:buNone/>
            </a:pPr>
            <a:r>
              <a:rPr lang="en-GB" u="sng">
                <a:solidFill>
                  <a:schemeClr val="hlink"/>
                </a:solidFill>
                <a:hlinkClick r:id="rId3"/>
              </a:rPr>
              <a:t>https://www.usa.gov/flag#:~:text=The%20American%20Flag%20and%20Its%20Flying%20Rules,-The%20Flag%20of&amp;text=The%20flag's%2013%20alternating%20red,Red%3A%20valor%20and%20bravery</a:t>
            </a:r>
            <a:endParaRPr lang="en-GB" u="sng">
              <a:solidFill>
                <a:schemeClr val="hlink"/>
              </a:solidFill>
            </a:endParaRPr>
          </a:p>
          <a:p>
            <a:pPr marL="0" lvl="0" indent="0" algn="l" rtl="0">
              <a:spcBef>
                <a:spcPts val="1200"/>
              </a:spcBef>
              <a:spcAft>
                <a:spcPts val="1200"/>
              </a:spcAft>
              <a:buNone/>
            </a:p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Voice Link</a:t>
            </a:r>
            <a:endParaRPr lang="en-GB"/>
          </a:p>
        </p:txBody>
      </p:sp>
      <p:sp>
        <p:nvSpPr>
          <p:cNvPr id="144" name="Google Shape;144;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0" lvl="0" indent="0" algn="l">
              <a:lnSpc>
                <a:spcPct val="115000"/>
              </a:lnSpc>
              <a:spcBef>
                <a:spcPts val="0"/>
              </a:spcBef>
              <a:spcAft>
                <a:spcPts val="1200"/>
              </a:spcAft>
              <a:buNone/>
            </a:pPr>
            <a:r>
              <a:rPr lang="en-US" dirty="0"/>
              <a:t>https://voicethread.com/myvoice/thread/21192004/133980210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GB"/>
              <a:t>What is Culture?</a:t>
            </a:r>
            <a:endParaRPr lang="en-GB"/>
          </a:p>
          <a:p>
            <a:pPr marL="0" lvl="0" indent="0" algn="l" rtl="0">
              <a:spcBef>
                <a:spcPts val="0"/>
              </a:spcBef>
              <a:spcAft>
                <a:spcPts val="0"/>
              </a:spcAft>
              <a:buNone/>
            </a:pPr>
          </a:p>
        </p:txBody>
      </p:sp>
      <p:sp>
        <p:nvSpPr>
          <p:cNvPr id="69" name="Google Shape;69;p1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GB"/>
              <a:t>Culture is the characteristics of a particular group of people.</a:t>
            </a:r>
            <a:endParaRPr lang="en-GB"/>
          </a:p>
          <a:p>
            <a:pPr marL="0" lvl="0" indent="0" algn="l" rtl="0">
              <a:spcBef>
                <a:spcPts val="1200"/>
              </a:spcBef>
              <a:spcAft>
                <a:spcPts val="0"/>
              </a:spcAft>
              <a:buNone/>
            </a:pPr>
            <a:r>
              <a:rPr lang="en-GB"/>
              <a:t>Culture can consist of</a:t>
            </a:r>
            <a:endParaRPr lang="en-GB"/>
          </a:p>
          <a:p>
            <a:pPr marL="457200" lvl="0" indent="-342900" algn="l" rtl="0">
              <a:spcBef>
                <a:spcPts val="1200"/>
              </a:spcBef>
              <a:spcAft>
                <a:spcPts val="0"/>
              </a:spcAft>
              <a:buSzPts val="1800"/>
              <a:buChar char="●"/>
            </a:pPr>
            <a:r>
              <a:rPr lang="en-GB"/>
              <a:t>Attire</a:t>
            </a:r>
            <a:endParaRPr lang="en-GB"/>
          </a:p>
          <a:p>
            <a:pPr marL="457200" lvl="0" indent="-342900" algn="l" rtl="0">
              <a:spcBef>
                <a:spcPts val="0"/>
              </a:spcBef>
              <a:spcAft>
                <a:spcPts val="0"/>
              </a:spcAft>
              <a:buSzPts val="1800"/>
              <a:buChar char="●"/>
            </a:pPr>
            <a:r>
              <a:rPr lang="en-GB"/>
              <a:t>Language</a:t>
            </a:r>
            <a:endParaRPr lang="en-GB"/>
          </a:p>
          <a:p>
            <a:pPr marL="457200" lvl="0" indent="-342900" algn="l" rtl="0">
              <a:spcBef>
                <a:spcPts val="0"/>
              </a:spcBef>
              <a:spcAft>
                <a:spcPts val="0"/>
              </a:spcAft>
              <a:buSzPts val="1800"/>
              <a:buChar char="●"/>
            </a:pPr>
            <a:r>
              <a:rPr lang="en-GB"/>
              <a:t>Food</a:t>
            </a:r>
            <a:endParaRPr lang="en-GB"/>
          </a:p>
          <a:p>
            <a:pPr marL="457200" lvl="0" indent="-342900" algn="l" rtl="0">
              <a:spcBef>
                <a:spcPts val="0"/>
              </a:spcBef>
              <a:spcAft>
                <a:spcPts val="0"/>
              </a:spcAft>
              <a:buSzPts val="1800"/>
              <a:buChar char="●"/>
            </a:pPr>
            <a:r>
              <a:rPr lang="en-GB"/>
              <a:t>Music</a:t>
            </a:r>
            <a:endParaRPr lang="en-GB"/>
          </a:p>
          <a:p>
            <a:pPr marL="457200" lvl="0" indent="-342900" algn="l" rtl="0">
              <a:spcBef>
                <a:spcPts val="0"/>
              </a:spcBef>
              <a:spcAft>
                <a:spcPts val="0"/>
              </a:spcAft>
              <a:buSzPts val="1800"/>
              <a:buChar char="●"/>
            </a:pPr>
            <a:r>
              <a:rPr lang="en-GB"/>
              <a:t>Holidays</a:t>
            </a:r>
            <a:endParaRPr lang="en-GB"/>
          </a:p>
          <a:p>
            <a:pPr marL="457200" lvl="0" indent="-342900" algn="l" rtl="0">
              <a:spcBef>
                <a:spcPts val="0"/>
              </a:spcBef>
              <a:spcAft>
                <a:spcPts val="0"/>
              </a:spcAft>
              <a:buSzPts val="1800"/>
              <a:buChar char="●"/>
            </a:pPr>
            <a:r>
              <a:rPr lang="en-GB"/>
              <a:t>Religion</a:t>
            </a:r>
            <a:endParaRPr lang="en-GB"/>
          </a:p>
        </p:txBody>
      </p:sp>
      <p:pic>
        <p:nvPicPr>
          <p:cNvPr id="70" name="Google Shape;70;p14"/>
          <p:cNvPicPr preferRelativeResize="0"/>
          <p:nvPr/>
        </p:nvPicPr>
        <p:blipFill>
          <a:blip r:embed="rId1"/>
          <a:stretch>
            <a:fillRect/>
          </a:stretch>
        </p:blipFill>
        <p:spPr>
          <a:xfrm>
            <a:off x="4002450" y="1857475"/>
            <a:ext cx="2307450" cy="213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Sudanese Culture</a:t>
            </a:r>
            <a:endParaRPr lang="en-GB"/>
          </a:p>
        </p:txBody>
      </p:sp>
      <p:sp>
        <p:nvSpPr>
          <p:cNvPr id="76" name="Google Shape;76;p1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Sudan is a country in northern africa</a:t>
            </a:r>
            <a:endParaRPr lang="en-GB"/>
          </a:p>
          <a:p>
            <a:pPr marL="457200" lvl="0" indent="-342900" algn="l" rtl="0">
              <a:spcBef>
                <a:spcPts val="0"/>
              </a:spcBef>
              <a:spcAft>
                <a:spcPts val="0"/>
              </a:spcAft>
              <a:buSzPts val="1800"/>
              <a:buChar char="●"/>
            </a:pPr>
            <a:r>
              <a:rPr lang="en-GB"/>
              <a:t>Sudan is home to many different ethnic groups, which are mostly made up of the original Inhabitants of the Nile valley and Migrants from the Arab Peninsula</a:t>
            </a:r>
            <a:endParaRPr lang="en-GB"/>
          </a:p>
          <a:p>
            <a:pPr marL="457200" lvl="0" indent="-342900" algn="l" rtl="0">
              <a:spcBef>
                <a:spcPts val="0"/>
              </a:spcBef>
              <a:spcAft>
                <a:spcPts val="0"/>
              </a:spcAft>
              <a:buSzPts val="1800"/>
              <a:buChar char="●"/>
            </a:pPr>
            <a:r>
              <a:rPr lang="en-GB"/>
              <a:t>Sudanese Arabs are the largest ethnic group in Sudan and are predominatly Muslim</a:t>
            </a:r>
            <a:endParaRPr lang="en-GB"/>
          </a:p>
          <a:p>
            <a:pPr marL="457200" lvl="0" indent="-342900" algn="l" rtl="0">
              <a:spcBef>
                <a:spcPts val="0"/>
              </a:spcBef>
              <a:spcAft>
                <a:spcPts val="0"/>
              </a:spcAft>
              <a:buSzPts val="1800"/>
              <a:buChar char="●"/>
            </a:pPr>
            <a:r>
              <a:rPr lang="en-GB"/>
              <a:t>There are also several other ethnic groups such as the Nubians, Copts and Beja.</a:t>
            </a:r>
            <a:endParaRPr lang="en-GB"/>
          </a:p>
        </p:txBody>
      </p:sp>
      <p:pic>
        <p:nvPicPr>
          <p:cNvPr id="77" name="Google Shape;77;p15"/>
          <p:cNvPicPr preferRelativeResize="0"/>
          <p:nvPr/>
        </p:nvPicPr>
        <p:blipFill>
          <a:blip r:embed="rId1"/>
          <a:stretch>
            <a:fillRect/>
          </a:stretch>
        </p:blipFill>
        <p:spPr>
          <a:xfrm>
            <a:off x="6391450" y="303250"/>
            <a:ext cx="2200774" cy="1165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American Culture</a:t>
            </a:r>
            <a:endParaRPr lang="en-GB"/>
          </a:p>
        </p:txBody>
      </p:sp>
      <p:sp>
        <p:nvSpPr>
          <p:cNvPr id="83" name="Google Shape;83;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American Culture is hard to identify because there isn’t one clear identifiable culture. American culture is the product of Immigrants from around the world coming together and bringing their culture with them. That is why America is often referred to as a Melting pot</a:t>
            </a:r>
            <a:endParaRPr lang="en-GB"/>
          </a:p>
          <a:p>
            <a:pPr marL="457200" lvl="0" indent="-342900" algn="l" rtl="0">
              <a:spcBef>
                <a:spcPts val="0"/>
              </a:spcBef>
              <a:spcAft>
                <a:spcPts val="0"/>
              </a:spcAft>
              <a:buSzPts val="1800"/>
              <a:buChar char="●"/>
            </a:pPr>
            <a:r>
              <a:rPr lang="en-GB"/>
              <a:t>English is mainly spoken in america but there are also specific places where mandarin, arabic, spanish etc are exclusively spoken as well. </a:t>
            </a:r>
            <a:endParaRPr lang="en-GB"/>
          </a:p>
        </p:txBody>
      </p:sp>
      <p:pic>
        <p:nvPicPr>
          <p:cNvPr id="84" name="Google Shape;84;p16"/>
          <p:cNvPicPr preferRelativeResize="0"/>
          <p:nvPr/>
        </p:nvPicPr>
        <p:blipFill>
          <a:blip r:embed="rId1"/>
          <a:stretch>
            <a:fillRect/>
          </a:stretch>
        </p:blipFill>
        <p:spPr>
          <a:xfrm>
            <a:off x="2953175" y="210600"/>
            <a:ext cx="2009395" cy="12582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Sudanese Flag</a:t>
            </a:r>
            <a:endParaRPr lang="en-GB"/>
          </a:p>
        </p:txBody>
      </p:sp>
      <p:sp>
        <p:nvSpPr>
          <p:cNvPr id="90" name="Google Shape;90;p17"/>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The modern Sudanese Flag was a result of the Mahdist War with the British Empire</a:t>
            </a:r>
            <a:endParaRPr lang="en-GB"/>
          </a:p>
          <a:p>
            <a:pPr marL="457200" lvl="0" indent="-342900" algn="l" rtl="0">
              <a:spcBef>
                <a:spcPts val="0"/>
              </a:spcBef>
              <a:spcAft>
                <a:spcPts val="0"/>
              </a:spcAft>
              <a:buSzPts val="1800"/>
              <a:buChar char="●"/>
            </a:pPr>
            <a:r>
              <a:rPr lang="en-GB"/>
              <a:t>Sudan Gained Independence in 1956</a:t>
            </a:r>
            <a:endParaRPr lang="en-GB"/>
          </a:p>
          <a:p>
            <a:pPr marL="457200" lvl="0" indent="-342900" algn="l" rtl="0">
              <a:spcBef>
                <a:spcPts val="0"/>
              </a:spcBef>
              <a:spcAft>
                <a:spcPts val="0"/>
              </a:spcAft>
              <a:buSzPts val="1800"/>
              <a:buChar char="●"/>
            </a:pPr>
            <a:r>
              <a:rPr lang="en-GB"/>
              <a:t>Each color of the Sudanese flag has a symbolic value</a:t>
            </a:r>
            <a:endParaRPr lang="en-GB"/>
          </a:p>
          <a:p>
            <a:pPr marL="457200" lvl="0" indent="-342900" algn="l" rtl="0">
              <a:spcBef>
                <a:spcPts val="0"/>
              </a:spcBef>
              <a:spcAft>
                <a:spcPts val="0"/>
              </a:spcAft>
              <a:buSzPts val="1800"/>
              <a:buChar char="●"/>
            </a:pPr>
            <a:r>
              <a:rPr lang="en-GB"/>
              <a:t>Green Represents the nations Agriculture, White Represents the dominate religion Islam, Black Represents the Mahdist Revolt aganist the british, and the Red Stripe represents the people who have died and sufferred for Sudan.</a:t>
            </a:r>
            <a:endParaRPr lang="en-GB"/>
          </a:p>
        </p:txBody>
      </p:sp>
      <p:pic>
        <p:nvPicPr>
          <p:cNvPr id="91" name="Google Shape;91;p17"/>
          <p:cNvPicPr preferRelativeResize="0"/>
          <p:nvPr/>
        </p:nvPicPr>
        <p:blipFill>
          <a:blip r:embed="rId1"/>
          <a:stretch>
            <a:fillRect/>
          </a:stretch>
        </p:blipFill>
        <p:spPr>
          <a:xfrm>
            <a:off x="3131850" y="281275"/>
            <a:ext cx="1826625" cy="1187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American Flag</a:t>
            </a:r>
            <a:endParaRPr lang="en-GB"/>
          </a:p>
        </p:txBody>
      </p:sp>
      <p:sp>
        <p:nvSpPr>
          <p:cNvPr id="97" name="Google Shape;97;p18"/>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Established in June 14th, 1777</a:t>
            </a:r>
            <a:endParaRPr lang="en-GB"/>
          </a:p>
          <a:p>
            <a:pPr marL="457200" lvl="0" indent="-342900" algn="l" rtl="0">
              <a:spcBef>
                <a:spcPts val="0"/>
              </a:spcBef>
              <a:spcAft>
                <a:spcPts val="0"/>
              </a:spcAft>
              <a:buSzPts val="1800"/>
              <a:buChar char="●"/>
            </a:pPr>
            <a:r>
              <a:rPr lang="en-GB"/>
              <a:t>The American Flag is a symbol of freedom and liberty</a:t>
            </a:r>
            <a:endParaRPr lang="en-GB"/>
          </a:p>
          <a:p>
            <a:pPr marL="457200" lvl="0" indent="-342900" algn="l" rtl="0">
              <a:spcBef>
                <a:spcPts val="0"/>
              </a:spcBef>
              <a:spcAft>
                <a:spcPts val="0"/>
              </a:spcAft>
              <a:buSzPts val="1800"/>
              <a:buChar char="●"/>
            </a:pPr>
            <a:r>
              <a:rPr lang="en-GB"/>
              <a:t>The Flags Alternating red and white stripes represents the original 13 colonies, and the 50 white stars represent the 50 states</a:t>
            </a:r>
            <a:endParaRPr lang="en-GB"/>
          </a:p>
        </p:txBody>
      </p:sp>
      <p:pic>
        <p:nvPicPr>
          <p:cNvPr id="98" name="Google Shape;98;p18"/>
          <p:cNvPicPr preferRelativeResize="0"/>
          <p:nvPr/>
        </p:nvPicPr>
        <p:blipFill>
          <a:blip r:embed="rId1"/>
          <a:stretch>
            <a:fillRect/>
          </a:stretch>
        </p:blipFill>
        <p:spPr>
          <a:xfrm>
            <a:off x="5271532" y="3035785"/>
            <a:ext cx="2619375" cy="1743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Sudanese Food</a:t>
            </a:r>
            <a:endParaRPr lang="en-GB"/>
          </a:p>
        </p:txBody>
      </p:sp>
      <p:sp>
        <p:nvSpPr>
          <p:cNvPr id="104" name="Google Shape;104;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Typical Sudanese Breakfast Consist of Fava Beans, boiled eggs and pita bread</a:t>
            </a:r>
            <a:endParaRPr lang="en-GB"/>
          </a:p>
          <a:p>
            <a:pPr marL="457200" lvl="0" indent="-342900" algn="l" rtl="0">
              <a:spcBef>
                <a:spcPts val="0"/>
              </a:spcBef>
              <a:spcAft>
                <a:spcPts val="0"/>
              </a:spcAft>
              <a:buSzPts val="1800"/>
              <a:buChar char="●"/>
            </a:pPr>
            <a:r>
              <a:rPr lang="en-GB"/>
              <a:t>For Lunch a Beef Stew flavored with tomates, cardamom, green pepper and served with pita bread</a:t>
            </a:r>
            <a:endParaRPr lang="en-GB"/>
          </a:p>
          <a:p>
            <a:pPr marL="457200" lvl="0" indent="-342900" algn="l" rtl="0">
              <a:spcBef>
                <a:spcPts val="0"/>
              </a:spcBef>
              <a:spcAft>
                <a:spcPts val="0"/>
              </a:spcAft>
              <a:buSzPts val="1800"/>
              <a:buChar char="●"/>
            </a:pPr>
            <a:r>
              <a:rPr lang="en-GB"/>
              <a:t>Usually Dinner is not served because breakfast and Lunch is served late and meals are very heavy, Although desert can be served on occasion.</a:t>
            </a:r>
            <a:endParaRPr lang="en-GB"/>
          </a:p>
        </p:txBody>
      </p:sp>
      <p:pic>
        <p:nvPicPr>
          <p:cNvPr id="105" name="Google Shape;105;p19"/>
          <p:cNvPicPr preferRelativeResize="0"/>
          <p:nvPr/>
        </p:nvPicPr>
        <p:blipFill>
          <a:blip r:embed="rId1"/>
          <a:stretch>
            <a:fillRect/>
          </a:stretch>
        </p:blipFill>
        <p:spPr>
          <a:xfrm rot="-5400000">
            <a:off x="6250621" y="3174006"/>
            <a:ext cx="1504350" cy="2256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American Food</a:t>
            </a:r>
            <a:endParaRPr lang="en-GB"/>
          </a:p>
        </p:txBody>
      </p:sp>
      <p:sp>
        <p:nvSpPr>
          <p:cNvPr id="111" name="Google Shape;111;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Breakfast: Often Consists of Cereals, Pancakes, Waffles and Toast</a:t>
            </a:r>
            <a:endParaRPr lang="en-GB"/>
          </a:p>
          <a:p>
            <a:pPr marL="457200" lvl="0" indent="-342900" algn="l" rtl="0">
              <a:spcBef>
                <a:spcPts val="0"/>
              </a:spcBef>
              <a:spcAft>
                <a:spcPts val="0"/>
              </a:spcAft>
              <a:buSzPts val="1800"/>
              <a:buChar char="●"/>
            </a:pPr>
            <a:r>
              <a:rPr lang="en-GB"/>
              <a:t>Lunch: Can vary greatly from Cheeseburgers, Sandwiches, to Pizza</a:t>
            </a:r>
            <a:endParaRPr lang="en-GB"/>
          </a:p>
          <a:p>
            <a:pPr marL="457200" lvl="0" indent="-342900" algn="l" rtl="0">
              <a:spcBef>
                <a:spcPts val="0"/>
              </a:spcBef>
              <a:spcAft>
                <a:spcPts val="0"/>
              </a:spcAft>
              <a:buSzPts val="1800"/>
              <a:buChar char="●"/>
            </a:pPr>
            <a:r>
              <a:rPr lang="en-GB"/>
              <a:t>Dinner: Typical dinner consists of a meat such as Chicken or Steak and a side of vegetables</a:t>
            </a:r>
            <a:endParaRPr lang="en-GB"/>
          </a:p>
        </p:txBody>
      </p:sp>
      <p:pic>
        <p:nvPicPr>
          <p:cNvPr id="112" name="Google Shape;112;p20"/>
          <p:cNvPicPr preferRelativeResize="0"/>
          <p:nvPr/>
        </p:nvPicPr>
        <p:blipFill>
          <a:blip r:embed="rId1"/>
          <a:stretch>
            <a:fillRect/>
          </a:stretch>
        </p:blipFill>
        <p:spPr>
          <a:xfrm>
            <a:off x="5967601" y="3454619"/>
            <a:ext cx="2108601" cy="1401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GB"/>
              <a:t>Holidays Celebrated in Sudan</a:t>
            </a:r>
            <a:endParaRPr lang="en-GB"/>
          </a:p>
        </p:txBody>
      </p:sp>
      <p:sp>
        <p:nvSpPr>
          <p:cNvPr id="118" name="Google Shape;118;p2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GB"/>
              <a:t>Holidays Celebrated in Sudan are also islamic holidays</a:t>
            </a:r>
            <a:endParaRPr lang="en-GB"/>
          </a:p>
          <a:p>
            <a:pPr marL="457200" lvl="0" indent="-342900" algn="l" rtl="0">
              <a:spcBef>
                <a:spcPts val="0"/>
              </a:spcBef>
              <a:spcAft>
                <a:spcPts val="0"/>
              </a:spcAft>
              <a:buSzPts val="1800"/>
              <a:buChar char="●"/>
            </a:pPr>
            <a:r>
              <a:rPr lang="en-GB"/>
              <a:t>Both Eid al-Fitr and Eid al-Adha are celebrated in Sudan and typically last for a week</a:t>
            </a:r>
            <a:endParaRPr lang="en-GB"/>
          </a:p>
        </p:txBody>
      </p:sp>
      <p:pic>
        <p:nvPicPr>
          <p:cNvPr id="119" name="Google Shape;119;p21"/>
          <p:cNvPicPr preferRelativeResize="0"/>
          <p:nvPr/>
        </p:nvPicPr>
        <p:blipFill>
          <a:blip r:embed="rId1"/>
          <a:stretch>
            <a:fillRect/>
          </a:stretch>
        </p:blipFill>
        <p:spPr>
          <a:xfrm>
            <a:off x="5183859" y="2489029"/>
            <a:ext cx="3232075" cy="2154726"/>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3154</Words>
  <Application>WPS Presentation</Application>
  <PresentationFormat>On-screen Show (16:9)</PresentationFormat>
  <Paragraphs>80</Paragraphs>
  <Slides>13</Slides>
  <Notes>13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Arial</vt:lpstr>
      <vt:lpstr>Oswald</vt:lpstr>
      <vt:lpstr>Source Code Pro</vt:lpstr>
      <vt:lpstr>Microsoft YaHei</vt:lpstr>
      <vt:lpstr>Arial Unicode MS</vt:lpstr>
      <vt:lpstr>Modern Writer</vt:lpstr>
      <vt:lpstr>My Cross Cultural Experiences</vt:lpstr>
      <vt:lpstr>What is Culture?</vt:lpstr>
      <vt:lpstr>Sudanese Culture</vt:lpstr>
      <vt:lpstr>American Culture</vt:lpstr>
      <vt:lpstr>Sudanese Flag</vt:lpstr>
      <vt:lpstr>American Flag</vt:lpstr>
      <vt:lpstr>Sudanese Food</vt:lpstr>
      <vt:lpstr>American Food</vt:lpstr>
      <vt:lpstr>Holidays Celebrated in Sudan</vt:lpstr>
      <vt:lpstr>Holidays Celebrated in America</vt:lpstr>
      <vt:lpstr>Conclusion</vt:lpstr>
      <vt:lpstr>Reference Page</vt:lpstr>
      <vt:lpstr>Voice Link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Cross Cultural Experiences</dc:title>
  <dc:creator/>
  <cp:lastModifiedBy>oalap</cp:lastModifiedBy>
  <cp:revision>4</cp:revision>
  <dcterms:created xsi:type="dcterms:W3CDTF">2022-12-17T18:43:33Z</dcterms:created>
  <dcterms:modified xsi:type="dcterms:W3CDTF">2022-12-17T18:46:54Z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1CE5E82DB97D4E44946E1FC6E04091ED</vt:lpwstr>
  </property>
  <property fmtid="{D5CDD505-2E9C-101B-9397-08002B2CF9AE}" pid="3" name="KSOProductBuildVer">
    <vt:lpwstr>1033-11.2.0.11440</vt:lpwstr>
  </property>
</Properties>
</file>