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
  </p:notesMasterIdLst>
  <p:sldIdLst>
    <p:sldId id="256" r:id="rId3"/>
    <p:sldId id="264" r:id="rId4"/>
    <p:sldId id="259" r:id="rId5"/>
    <p:sldId id="257" r:id="rId7"/>
    <p:sldId id="265" r:id="rId8"/>
    <p:sldId id="258" r:id="rId9"/>
    <p:sldId id="266" r:id="rId10"/>
    <p:sldId id="260" r:id="rId11"/>
    <p:sldId id="261" r:id="rId12"/>
    <p:sldId id="270" r:id="rId13"/>
    <p:sldId id="267" r:id="rId14"/>
    <p:sldId id="262" r:id="rId15"/>
    <p:sldId id="269" r:id="rId16"/>
    <p:sldId id="26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25F5"/>
    <a:srgbClr val="D1B8EF"/>
    <a:srgbClr val="CAFFC1"/>
    <a:srgbClr val="BE00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94"/>
    <p:restoredTop sz="92097"/>
  </p:normalViewPr>
  <p:slideViewPr>
    <p:cSldViewPr snapToGrid="0" snapToObjects="1">
      <p:cViewPr varScale="1">
        <p:scale>
          <a:sx n="92" d="100"/>
          <a:sy n="92" d="100"/>
        </p:scale>
        <p:origin x="200" y="448"/>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81D31F-9FB1-A84C-8F9C-3CCF727E4D8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7EDE6-285C-A440-A975-2128F56C2CB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1950</a:t>
            </a:r>
            <a:endParaRPr lang="en-US" dirty="0"/>
          </a:p>
        </p:txBody>
      </p:sp>
      <p:sp>
        <p:nvSpPr>
          <p:cNvPr id="4" name="Slide Number Placeholder 3"/>
          <p:cNvSpPr>
            <a:spLocks noGrp="1"/>
          </p:cNvSpPr>
          <p:nvPr>
            <p:ph type="sldNum" sz="quarter" idx="5"/>
          </p:nvPr>
        </p:nvSpPr>
        <p:spPr/>
        <p:txBody>
          <a:bodyPr/>
          <a:lstStyle/>
          <a:p>
            <a:fld id="{0F47EDE6-285C-A440-A975-2128F56C2CB9}"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Ø"/>
            </a:pPr>
            <a:r>
              <a:rPr lang="en-US" dirty="0">
                <a:ln cap="flat">
                  <a:noFill/>
                  <a:miter lim="800000"/>
                </a:ln>
              </a:rPr>
              <a:t>In the center stands a magnificent snow-clad mountain, which represents the great nation of Tibet, widely known as the Land Surrounded by Snow Mountains.</a:t>
            </a:r>
            <a:endParaRPr lang="en-US" dirty="0">
              <a:ln cap="flat">
                <a:noFill/>
                <a:miter lim="800000"/>
              </a:ln>
            </a:endParaRPr>
          </a:p>
          <a:p>
            <a:pPr marL="285750" indent="-285750">
              <a:buFont typeface="Wingdings" panose="05000000000000000000" pitchFamily="2" charset="2"/>
              <a:buChar char="Ø"/>
            </a:pPr>
            <a:r>
              <a:rPr lang="en-US" dirty="0">
                <a:ln cap="flat">
                  <a:noFill/>
                  <a:miter lim="800000"/>
                </a:ln>
              </a:rPr>
              <a:t>The Six red bands spread across the dark blue sky represent the original ancestors of the Tibetan people: the six tribes called Se, Mu, Dong, Tong, </a:t>
            </a:r>
            <a:r>
              <a:rPr lang="en-US" dirty="0" err="1">
                <a:ln cap="flat">
                  <a:noFill/>
                  <a:miter lim="800000"/>
                </a:ln>
              </a:rPr>
              <a:t>Dru</a:t>
            </a:r>
            <a:r>
              <a:rPr lang="en-US" dirty="0">
                <a:ln cap="flat">
                  <a:noFill/>
                  <a:miter lim="800000"/>
                </a:ln>
              </a:rPr>
              <a:t>, and Ra which in turn gave rise to the (twelve) descendants. </a:t>
            </a:r>
            <a:endParaRPr lang="en-US" dirty="0">
              <a:ln cap="flat">
                <a:noFill/>
                <a:miter lim="800000"/>
              </a:ln>
            </a:endParaRPr>
          </a:p>
          <a:p>
            <a:pPr marL="285750" indent="-285750">
              <a:buFont typeface="Wingdings" panose="05000000000000000000" pitchFamily="2" charset="2"/>
              <a:buChar char="Ø"/>
            </a:pPr>
            <a:r>
              <a:rPr lang="en-US" dirty="0">
                <a:ln cap="flat">
                  <a:noFill/>
                  <a:miter lim="800000"/>
                </a:ln>
              </a:rPr>
              <a:t>At the top of the snowy mountain, the sun with its rays shinning brilliantly in all directions represents the equal enjoyment of freedom, spiritual and material happiness and prosperity by all beings in the land of Tibet.</a:t>
            </a:r>
            <a:endParaRPr lang="en-US" dirty="0">
              <a:ln cap="flat">
                <a:noFill/>
                <a:miter lim="800000"/>
              </a:ln>
            </a:endParaRPr>
          </a:p>
          <a:p>
            <a:pPr marL="285750" indent="-285750">
              <a:buFont typeface="Wingdings" panose="05000000000000000000" pitchFamily="2" charset="2"/>
              <a:buChar char="Ø"/>
            </a:pPr>
            <a:r>
              <a:rPr lang="en-US" dirty="0">
                <a:ln cap="flat">
                  <a:noFill/>
                  <a:miter lim="800000"/>
                </a:ln>
              </a:rPr>
              <a:t>On the slopes of the mountain a pair of snow lions stand proudly, blazing with the manes of fearlessness, which represent the country’s victorious accomplishment of a unified spiritual and secular life.</a:t>
            </a:r>
            <a:endParaRPr lang="en-US" dirty="0">
              <a:ln cap="flat">
                <a:noFill/>
                <a:miter lim="800000"/>
              </a:ln>
            </a:endParaRPr>
          </a:p>
          <a:p>
            <a:pPr marL="285750" indent="-285750">
              <a:buFont typeface="Wingdings" panose="05000000000000000000" pitchFamily="2" charset="2"/>
              <a:buChar char="Ø"/>
            </a:pPr>
            <a:r>
              <a:rPr lang="en-US" dirty="0">
                <a:ln cap="flat">
                  <a:noFill/>
                  <a:miter lim="800000"/>
                </a:ln>
              </a:rPr>
              <a:t>The beautiful and radiant three-colored jewel held aloft represents the ever-present reverence respectfully held by the Tibetan people towards the three supreme gems, the objects of refuge: Buddha, Dharma and Sangha.</a:t>
            </a:r>
            <a:endParaRPr lang="en-US" dirty="0">
              <a:ln cap="flat">
                <a:noFill/>
                <a:miter lim="800000"/>
              </a:ln>
            </a:endParaRPr>
          </a:p>
          <a:p>
            <a:pPr marL="285750" indent="-285750">
              <a:buFont typeface="Wingdings" panose="05000000000000000000" pitchFamily="2" charset="2"/>
              <a:buChar char="Ø"/>
            </a:pPr>
            <a:r>
              <a:rPr lang="en-US" dirty="0">
                <a:ln cap="flat">
                  <a:noFill/>
                  <a:miter lim="800000"/>
                </a:ln>
              </a:rPr>
              <a:t>The two colored swirling jewel held between the two lions represents the people’s guarding and cherishing of the self discipline of correct ethical behavior and the 16 humane modes of conduct.</a:t>
            </a:r>
            <a:endParaRPr lang="en-US" dirty="0">
              <a:ln cap="flat">
                <a:noFill/>
                <a:miter lim="800000"/>
              </a:ln>
            </a:endParaRPr>
          </a:p>
          <a:p>
            <a:endParaRPr lang="en-US" dirty="0"/>
          </a:p>
        </p:txBody>
      </p:sp>
      <p:sp>
        <p:nvSpPr>
          <p:cNvPr id="4" name="Slide Number Placeholder 3"/>
          <p:cNvSpPr>
            <a:spLocks noGrp="1"/>
          </p:cNvSpPr>
          <p:nvPr>
            <p:ph type="sldNum" sz="quarter" idx="5"/>
          </p:nvPr>
        </p:nvSpPr>
        <p:spPr/>
        <p:txBody>
          <a:bodyPr/>
          <a:lstStyle/>
          <a:p>
            <a:fld id="{0F47EDE6-285C-A440-A975-2128F56C2CB9}"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Nepal is the birth place of Lord Buddha.</a:t>
            </a:r>
            <a:endParaRPr lang="en-US" dirty="0"/>
          </a:p>
          <a:p>
            <a:r>
              <a:rPr lang="en-US" dirty="0"/>
              <a:t>World’s highest peak, Mount Everest (8848m) is located at Nepal.</a:t>
            </a:r>
            <a:endParaRPr lang="en-US" dirty="0"/>
          </a:p>
          <a:p>
            <a:r>
              <a:rPr lang="en-US" dirty="0"/>
              <a:t>Nepal has 8 of the world’s 10 tallest mountains.</a:t>
            </a:r>
            <a:endParaRPr lang="en-US" dirty="0"/>
          </a:p>
          <a:p>
            <a:r>
              <a:rPr lang="en-US" dirty="0"/>
              <a:t>Nepal has extraordinary landscape.</a:t>
            </a:r>
            <a:endParaRPr lang="en-US" dirty="0"/>
          </a:p>
          <a:p>
            <a:r>
              <a:rPr lang="en-US" dirty="0"/>
              <a:t>Nepal has the densest concentration of the world heritage sites.</a:t>
            </a:r>
            <a:endParaRPr lang="en-US" dirty="0"/>
          </a:p>
          <a:p>
            <a:r>
              <a:rPr lang="en-US" dirty="0"/>
              <a:t>Nepali flag is the only triangular flag in the world.</a:t>
            </a:r>
            <a:endParaRPr lang="en-US" dirty="0"/>
          </a:p>
          <a:p>
            <a:r>
              <a:rPr lang="en-US" dirty="0" err="1"/>
              <a:t>Momo</a:t>
            </a:r>
            <a:r>
              <a:rPr lang="en-US" dirty="0"/>
              <a:t>: is the most popular fast food. </a:t>
            </a:r>
            <a:endParaRPr lang="en-US" dirty="0"/>
          </a:p>
          <a:p>
            <a:r>
              <a:rPr lang="en-US" dirty="0"/>
              <a:t>About 80% of the Nepalese population is Hindu.</a:t>
            </a:r>
            <a:endParaRPr lang="en-US" dirty="0"/>
          </a:p>
          <a:p>
            <a:r>
              <a:rPr lang="en-US" dirty="0"/>
              <a:t>Nepal is rich in diverse culture and language. </a:t>
            </a:r>
            <a:endParaRPr lang="en-US" dirty="0"/>
          </a:p>
          <a:p>
            <a:r>
              <a:rPr lang="en-US" dirty="0"/>
              <a:t>over 80 ethnic group and over 120 languages.</a:t>
            </a:r>
            <a:endParaRPr lang="en-US" dirty="0"/>
          </a:p>
          <a:p>
            <a:r>
              <a:rPr lang="en-US" dirty="0"/>
              <a:t>Cow is worshipped as goddess Laxmi, it is illegal to kill a cow in Nepal.</a:t>
            </a:r>
            <a:endParaRPr lang="en-US" dirty="0"/>
          </a:p>
          <a:p>
            <a:r>
              <a:rPr lang="en-US" dirty="0"/>
              <a:t>People in </a:t>
            </a:r>
            <a:r>
              <a:rPr lang="en-US" dirty="0" err="1"/>
              <a:t>nepa</a:t>
            </a:r>
            <a:r>
              <a:rPr lang="en-US" dirty="0"/>
              <a:t> eat Dhal </a:t>
            </a:r>
            <a:r>
              <a:rPr lang="en-US" dirty="0" err="1"/>
              <a:t>bhat</a:t>
            </a:r>
            <a:r>
              <a:rPr lang="en-US" dirty="0"/>
              <a:t> (lentils and rice) every day</a:t>
            </a:r>
            <a:endParaRPr lang="en-US" dirty="0"/>
          </a:p>
        </p:txBody>
      </p:sp>
      <p:sp>
        <p:nvSpPr>
          <p:cNvPr id="4" name="Slide Number Placeholder 3"/>
          <p:cNvSpPr>
            <a:spLocks noGrp="1"/>
          </p:cNvSpPr>
          <p:nvPr>
            <p:ph type="sldNum" sz="quarter" idx="5"/>
          </p:nvPr>
        </p:nvSpPr>
        <p:spPr/>
        <p:txBody>
          <a:bodyPr/>
          <a:lstStyle/>
          <a:p>
            <a:fld id="{0F47EDE6-285C-A440-A975-2128F56C2CB9}"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People are not addressed by personal names, but rather by the use of the title of kinship within the community, whether or not there is bond of blood. If someone communicates with someone little older than them, they are referred to as an older sister, or, older brother. If someone is a generation older, then they are referred to as aunty or uncle.</a:t>
            </a:r>
            <a:endParaRPr lang="en-US" dirty="0"/>
          </a:p>
        </p:txBody>
      </p:sp>
      <p:sp>
        <p:nvSpPr>
          <p:cNvPr id="4" name="Slide Number Placeholder 3"/>
          <p:cNvSpPr>
            <a:spLocks noGrp="1"/>
          </p:cNvSpPr>
          <p:nvPr>
            <p:ph type="sldNum" sz="quarter" idx="5"/>
          </p:nvPr>
        </p:nvSpPr>
        <p:spPr/>
        <p:txBody>
          <a:bodyPr/>
          <a:lstStyle/>
          <a:p>
            <a:fld id="{0F47EDE6-285C-A440-A975-2128F56C2CB9}"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47EDE6-285C-A440-A975-2128F56C2CB9}"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Ø"/>
            </a:pPr>
            <a:r>
              <a:rPr lang="en-US" sz="1200" dirty="0">
                <a:latin typeface="Times New Roman" panose="02020603050405020304" pitchFamily="18" charset="0"/>
                <a:cs typeface="Times New Roman" panose="02020603050405020304" pitchFamily="18" charset="0"/>
              </a:rPr>
              <a:t>The way students or any younger person talk to their elder is totally different than how it was back home.</a:t>
            </a:r>
            <a:endParaRPr lang="en-US" sz="12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1200" dirty="0">
                <a:latin typeface="Times New Roman" panose="02020603050405020304" pitchFamily="18" charset="0"/>
                <a:cs typeface="Times New Roman" panose="02020603050405020304" pitchFamily="18" charset="0"/>
              </a:rPr>
              <a:t>Public High schools were free where as we have to pay to go to school in Nepal. </a:t>
            </a:r>
            <a:endParaRPr lang="en-US" sz="12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1200" dirty="0">
                <a:latin typeface="Times New Roman" panose="02020603050405020304" pitchFamily="18" charset="0"/>
                <a:cs typeface="Times New Roman" panose="02020603050405020304" pitchFamily="18" charset="0"/>
              </a:rPr>
              <a:t>School provide you with commute expenses and food whereas we pay from our pockets.</a:t>
            </a:r>
            <a:endParaRPr lang="en-US" sz="12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1200" dirty="0">
                <a:latin typeface="Times New Roman" panose="02020603050405020304" pitchFamily="18" charset="0"/>
                <a:cs typeface="Times New Roman" panose="02020603050405020304" pitchFamily="18" charset="0"/>
              </a:rPr>
              <a:t>Most schools don’t require school uniforms.</a:t>
            </a:r>
            <a:endParaRPr lang="en-US" sz="12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1200" dirty="0">
                <a:latin typeface="Times New Roman" panose="02020603050405020304" pitchFamily="18" charset="0"/>
                <a:cs typeface="Times New Roman" panose="02020603050405020304" pitchFamily="18" charset="0"/>
              </a:rPr>
              <a:t>Saturday and Sunday’s are considered weekend here in US whereas in Nepal only Saturday is considered weekend. </a:t>
            </a:r>
            <a:endParaRPr lang="en-US" sz="12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1200" dirty="0">
                <a:latin typeface="Times New Roman" panose="02020603050405020304" pitchFamily="18" charset="0"/>
                <a:cs typeface="Times New Roman" panose="02020603050405020304" pitchFamily="18" charset="0"/>
              </a:rPr>
              <a:t>The drivers seat is set up on the left side here whereas in Asia driver seat is on the right side. </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F47EDE6-285C-A440-A975-2128F56C2CB9}"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latin typeface="Times New Roman" panose="02020603050405020304" pitchFamily="18" charset="0"/>
                <a:cs typeface="Times New Roman" panose="02020603050405020304" pitchFamily="18" charset="0"/>
              </a:rPr>
              <a:t>New York city, united states of America “the land of the free” is a very diverse city. All types of ethnicity, and its culture can be experienced; from its food to its language.   </a:t>
            </a:r>
            <a:endParaRPr lang="en-US"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F47EDE6-285C-A440-A975-2128F56C2CB9}"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923A1CC3-2375-41D4-9E03-427CAF2A4C1A}"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AFF16868-8199-4C2C-A5B1-63AEE139F88E}"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panose="020B0604020202020204"/>
                <a:cs typeface="Arial" panose="020B0604020202020204"/>
              </a:rPr>
              <a:t>“</a:t>
            </a:r>
            <a:endParaRPr lang="en-US" sz="9600" b="0" i="0" dirty="0">
              <a:solidFill>
                <a:schemeClr val="accent1">
                  <a:lumMod val="60000"/>
                  <a:lumOff val="40000"/>
                </a:schemeClr>
              </a:solidFill>
              <a:latin typeface="Arial" panose="020B0604020202020204"/>
              <a:cs typeface="Arial" panose="020B0604020202020204"/>
            </a:endParaRP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panose="020B0604020202020204"/>
                <a:cs typeface="Arial" panose="020B0604020202020204"/>
              </a:rPr>
              <a:t>”</a:t>
            </a:r>
            <a:endParaRPr lang="en-US" sz="9600" b="0" i="0" dirty="0">
              <a:solidFill>
                <a:schemeClr val="accent1">
                  <a:lumMod val="60000"/>
                  <a:lumOff val="40000"/>
                </a:schemeClr>
              </a:solidFill>
              <a:latin typeface="Arial" panose="020B0604020202020204"/>
              <a:cs typeface="Arial" panose="020B0604020202020204"/>
            </a:endParaRP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AAD9FF7F-6988-44CC-821B-644E70CD2F73}"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5C12C299-16B2-4475-990D-751901EACC14}"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F34E6425-0181-43F2-84FC-787E803FD2F8}"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76E86A4C-8E40-4F87-A4F0-01A0687C5742}"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5E72C73-2D91-4E12-BA25-F0AA0C03599B}"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1.jpe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8">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6.xml"/><Relationship Id="rId3" Type="http://schemas.openxmlformats.org/officeDocument/2006/relationships/hyperlink" Target="https://sphweb.bumc.bu.edu/otlt/mph-modules/PH/CulturalAwareness/CulturalAwareness2.html" TargetMode="External"/><Relationship Id="rId2" Type="http://schemas.openxmlformats.org/officeDocument/2006/relationships/hyperlink" Target="https://www.montana.edu/everest/facts/flag-of-nepal.html" TargetMode="External"/><Relationship Id="rId1" Type="http://schemas.openxmlformats.org/officeDocument/2006/relationships/hyperlink" Target="https://tibet.net/about-tibet/the-tibetan-national-fla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5.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MIDTERM PRESENTATION:CROSS CULTURE </a:t>
            </a:r>
            <a:endParaRPr lang="en-US" dirty="0"/>
          </a:p>
        </p:txBody>
      </p:sp>
      <p:sp>
        <p:nvSpPr>
          <p:cNvPr id="3" name="Subtitle 2"/>
          <p:cNvSpPr>
            <a:spLocks noGrp="1"/>
          </p:cNvSpPr>
          <p:nvPr>
            <p:ph type="subTitle" idx="1"/>
          </p:nvPr>
        </p:nvSpPr>
        <p:spPr>
          <a:xfrm>
            <a:off x="1154955" y="4777380"/>
            <a:ext cx="3302745" cy="861420"/>
          </a:xfrm>
        </p:spPr>
        <p:txBody>
          <a:bodyPr>
            <a:normAutofit fontScale="92500"/>
          </a:bodyPr>
          <a:lstStyle/>
          <a:p>
            <a:r>
              <a:rPr lang="en-US" sz="2400" dirty="0">
                <a:solidFill>
                  <a:schemeClr val="bg1"/>
                </a:solidFill>
              </a:rPr>
              <a:t>Prof. </a:t>
            </a:r>
            <a:r>
              <a:rPr lang="en-US" sz="2400" dirty="0" err="1">
                <a:solidFill>
                  <a:schemeClr val="bg1"/>
                </a:solidFill>
              </a:rPr>
              <a:t>Oluremi</a:t>
            </a:r>
            <a:r>
              <a:rPr lang="en-US" sz="2400" dirty="0">
                <a:solidFill>
                  <a:schemeClr val="bg1"/>
                </a:solidFill>
              </a:rPr>
              <a:t> </a:t>
            </a:r>
            <a:r>
              <a:rPr lang="en-US" sz="2400" dirty="0" err="1">
                <a:solidFill>
                  <a:schemeClr val="bg1"/>
                </a:solidFill>
              </a:rPr>
              <a:t>Alapo</a:t>
            </a:r>
            <a:r>
              <a:rPr lang="en-US" sz="2400" dirty="0">
                <a:solidFill>
                  <a:schemeClr val="bg1"/>
                </a:solidFill>
              </a:rPr>
              <a:t> </a:t>
            </a:r>
            <a:endParaRPr lang="en-US" sz="2400" dirty="0">
              <a:solidFill>
                <a:schemeClr val="bg1"/>
              </a:solidFill>
            </a:endParaRPr>
          </a:p>
          <a:p>
            <a:r>
              <a:rPr lang="en-US" dirty="0"/>
              <a:t>Oct.31.2022</a:t>
            </a:r>
            <a:endParaRPr lang="en-US" dirty="0"/>
          </a:p>
        </p:txBody>
      </p:sp>
      <p:sp>
        <p:nvSpPr>
          <p:cNvPr id="5" name="TextBox 4"/>
          <p:cNvSpPr txBox="1"/>
          <p:nvPr/>
        </p:nvSpPr>
        <p:spPr>
          <a:xfrm>
            <a:off x="5567784" y="4702780"/>
            <a:ext cx="3092334" cy="824456"/>
          </a:xfrm>
          <a:prstGeom prst="rect">
            <a:avLst/>
          </a:prstGeom>
          <a:noFill/>
        </p:spPr>
        <p:txBody>
          <a:bodyPr wrap="square" rtlCol="0">
            <a:spAutoFit/>
          </a:bodyPr>
          <a:lstStyle/>
          <a:p>
            <a:r>
              <a:rPr lang="en-US" sz="2400" dirty="0">
                <a:solidFill>
                  <a:schemeClr val="bg1"/>
                </a:solidFill>
              </a:rPr>
              <a:t>Tenzin </a:t>
            </a:r>
            <a:r>
              <a:rPr lang="en-US" sz="2400" dirty="0" err="1">
                <a:solidFill>
                  <a:schemeClr val="bg1"/>
                </a:solidFill>
              </a:rPr>
              <a:t>Rigzin</a:t>
            </a:r>
            <a:endParaRPr lang="en-US" sz="2400" dirty="0">
              <a:solidFill>
                <a:schemeClr val="bg1"/>
              </a:solidFill>
            </a:endParaRPr>
          </a:p>
          <a:p>
            <a:pPr>
              <a:lnSpc>
                <a:spcPct val="150000"/>
              </a:lnSpc>
            </a:pPr>
            <a:r>
              <a:rPr lang="en-US" dirty="0">
                <a:solidFill>
                  <a:srgbClr val="FF0000"/>
                </a:solidFill>
              </a:rPr>
              <a:t>CLDV 100</a:t>
            </a:r>
            <a:endParaRPr lang="en-US"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Tibetan Food</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7518400" y="875532"/>
            <a:ext cx="4483100" cy="2794768"/>
          </a:xfrm>
          <a:prstGeom prst="rect">
            <a:avLst/>
          </a:prstGeom>
        </p:spPr>
      </p:pic>
      <p:pic>
        <p:nvPicPr>
          <p:cNvPr id="6" name="Picture 5"/>
          <p:cNvPicPr>
            <a:picLocks noChangeAspect="1"/>
          </p:cNvPicPr>
          <p:nvPr/>
        </p:nvPicPr>
        <p:blipFill>
          <a:blip r:embed="rId2"/>
          <a:stretch>
            <a:fillRect/>
          </a:stretch>
        </p:blipFill>
        <p:spPr>
          <a:xfrm>
            <a:off x="7162800" y="3670300"/>
            <a:ext cx="4838700" cy="3073400"/>
          </a:xfrm>
          <a:prstGeom prst="rect">
            <a:avLst/>
          </a:prstGeom>
        </p:spPr>
      </p:pic>
      <p:pic>
        <p:nvPicPr>
          <p:cNvPr id="8" name="Picture 7"/>
          <p:cNvPicPr>
            <a:picLocks noChangeAspect="1"/>
          </p:cNvPicPr>
          <p:nvPr/>
        </p:nvPicPr>
        <p:blipFill>
          <a:blip r:embed="rId3"/>
          <a:stretch>
            <a:fillRect/>
          </a:stretch>
        </p:blipFill>
        <p:spPr>
          <a:xfrm>
            <a:off x="1765829" y="1640009"/>
            <a:ext cx="3174134" cy="2017207"/>
          </a:xfrm>
          <a:prstGeom prst="rect">
            <a:avLst/>
          </a:prstGeom>
        </p:spPr>
      </p:pic>
      <p:pic>
        <p:nvPicPr>
          <p:cNvPr id="10" name="Picture 9"/>
          <p:cNvPicPr>
            <a:picLocks noChangeAspect="1"/>
          </p:cNvPicPr>
          <p:nvPr/>
        </p:nvPicPr>
        <p:blipFill>
          <a:blip r:embed="rId4"/>
          <a:stretch>
            <a:fillRect/>
          </a:stretch>
        </p:blipFill>
        <p:spPr>
          <a:xfrm>
            <a:off x="602957" y="3670300"/>
            <a:ext cx="4932703" cy="3114410"/>
          </a:xfrm>
          <a:prstGeom prst="rect">
            <a:avLst/>
          </a:prstGeom>
        </p:spPr>
      </p:pic>
      <p:sp>
        <p:nvSpPr>
          <p:cNvPr id="11" name="TextBox 10"/>
          <p:cNvSpPr txBox="1"/>
          <p:nvPr/>
        </p:nvSpPr>
        <p:spPr>
          <a:xfrm>
            <a:off x="5093903" y="2436990"/>
            <a:ext cx="2392218" cy="646331"/>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Shabaley</a:t>
            </a:r>
            <a:r>
              <a:rPr lang="en-US" dirty="0">
                <a:latin typeface="Times New Roman" panose="02020603050405020304" pitchFamily="18" charset="0"/>
                <a:cs typeface="Times New Roman" panose="02020603050405020304" pitchFamily="18" charset="0"/>
              </a:rPr>
              <a:t> (Tibetan Empanada)</a:t>
            </a:r>
            <a:endParaRPr lang="en-US"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5902036" y="4197927"/>
            <a:ext cx="1260764" cy="923330"/>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Gyuma</a:t>
            </a:r>
            <a:r>
              <a:rPr lang="en-US" dirty="0">
                <a:latin typeface="Times New Roman" panose="02020603050405020304" pitchFamily="18" charset="0"/>
                <a:cs typeface="Times New Roman" panose="02020603050405020304" pitchFamily="18" charset="0"/>
              </a:rPr>
              <a:t> (Tibetan sausage)</a:t>
            </a:r>
            <a:endParaRPr lang="en-US" dirty="0">
              <a:latin typeface="Times New Roman" panose="02020603050405020304" pitchFamily="18" charset="0"/>
              <a:cs typeface="Times New Roman" panose="02020603050405020304" pitchFamily="18" charset="0"/>
            </a:endParaRPr>
          </a:p>
        </p:txBody>
      </p:sp>
      <p:cxnSp>
        <p:nvCxnSpPr>
          <p:cNvPr id="14" name="Straight Arrow Connector 13"/>
          <p:cNvCxnSpPr>
            <a:stCxn id="11" idx="3"/>
          </p:cNvCxnSpPr>
          <p:nvPr/>
        </p:nvCxnSpPr>
        <p:spPr>
          <a:xfrm>
            <a:off x="7486121" y="2760156"/>
            <a:ext cx="0" cy="23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922703" y="2352300"/>
            <a:ext cx="1542424" cy="501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922703" y="4696691"/>
            <a:ext cx="752715" cy="376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75757" y="5708236"/>
            <a:ext cx="1765685" cy="923330"/>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Tsampa</a:t>
            </a:r>
            <a:r>
              <a:rPr lang="en-US" dirty="0">
                <a:latin typeface="Times New Roman" panose="02020603050405020304" pitchFamily="18" charset="0"/>
                <a:cs typeface="Times New Roman" panose="02020603050405020304" pitchFamily="18" charset="0"/>
              </a:rPr>
              <a:t> (powdered barley)</a:t>
            </a:r>
            <a:endParaRPr lang="en-US" dirty="0">
              <a:latin typeface="Times New Roman" panose="02020603050405020304" pitchFamily="18" charset="0"/>
              <a:cs typeface="Times New Roman" panose="02020603050405020304" pitchFamily="18" charset="0"/>
            </a:endParaRPr>
          </a:p>
        </p:txBody>
      </p:sp>
      <p:cxnSp>
        <p:nvCxnSpPr>
          <p:cNvPr id="23" name="Straight Arrow Connector 22"/>
          <p:cNvCxnSpPr/>
          <p:nvPr/>
        </p:nvCxnSpPr>
        <p:spPr>
          <a:xfrm flipH="1">
            <a:off x="4939963" y="5937521"/>
            <a:ext cx="962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00496" y="2352300"/>
            <a:ext cx="1233054"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Dumpling (</a:t>
            </a:r>
            <a:r>
              <a:rPr lang="en-US" dirty="0" err="1">
                <a:latin typeface="Times New Roman" panose="02020603050405020304" pitchFamily="18" charset="0"/>
                <a:cs typeface="Times New Roman" panose="02020603050405020304" pitchFamily="18" charset="0"/>
              </a:rPr>
              <a:t>momo</a:t>
            </a: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cxnSp>
        <p:nvCxnSpPr>
          <p:cNvPr id="26" name="Straight Arrow Connector 25"/>
          <p:cNvCxnSpPr/>
          <p:nvPr/>
        </p:nvCxnSpPr>
        <p:spPr>
          <a:xfrm>
            <a:off x="1557530" y="2854036"/>
            <a:ext cx="1102543" cy="2292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Why cross-culture is important?</a:t>
            </a:r>
            <a:endParaRPr lang="en-US"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08214" y="2596243"/>
            <a:ext cx="10891157" cy="3139321"/>
          </a:xfrm>
          <a:prstGeom prst="rect">
            <a:avLst/>
          </a:prstGeom>
          <a:noFill/>
        </p:spPr>
        <p:txBody>
          <a:bodyPr wrap="square" rtlCol="0">
            <a:spAutoFit/>
          </a:bodyPr>
          <a:lstStyle/>
          <a:p>
            <a:pPr marL="285750" indent="-285750">
              <a:lnSpc>
                <a:spcPct val="20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Become literate</a:t>
            </a:r>
            <a:endParaRPr lang="en-US" dirty="0">
              <a:latin typeface="Times New Roman" panose="02020603050405020304" pitchFamily="18" charset="0"/>
              <a:cs typeface="Times New Roman" panose="02020603050405020304" pitchFamily="18" charset="0"/>
            </a:endParaRPr>
          </a:p>
          <a:p>
            <a:pPr marL="285750" indent="-285750">
              <a:lnSpc>
                <a:spcPct val="20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Understanding culture</a:t>
            </a:r>
            <a:endParaRPr lang="en-US" dirty="0">
              <a:latin typeface="Times New Roman" panose="02020603050405020304" pitchFamily="18" charset="0"/>
              <a:cs typeface="Times New Roman" panose="02020603050405020304" pitchFamily="18" charset="0"/>
            </a:endParaRPr>
          </a:p>
          <a:p>
            <a:pPr marL="285750" indent="-285750">
              <a:lnSpc>
                <a:spcPct val="20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Improving communication skills</a:t>
            </a:r>
            <a:endParaRPr lang="en-US" dirty="0">
              <a:latin typeface="Times New Roman" panose="02020603050405020304" pitchFamily="18" charset="0"/>
              <a:cs typeface="Times New Roman" panose="02020603050405020304" pitchFamily="18" charset="0"/>
            </a:endParaRPr>
          </a:p>
          <a:p>
            <a:pPr marL="285750" indent="-285750">
              <a:lnSpc>
                <a:spcPct val="20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Developing/building relations</a:t>
            </a:r>
            <a:endParaRPr lang="en-US" dirty="0">
              <a:latin typeface="Times New Roman" panose="02020603050405020304" pitchFamily="18" charset="0"/>
              <a:cs typeface="Times New Roman" panose="02020603050405020304" pitchFamily="18" charset="0"/>
            </a:endParaRPr>
          </a:p>
          <a:p>
            <a:pPr marL="285750" indent="-285750">
              <a:lnSpc>
                <a:spcPct val="200000"/>
              </a:lnSpc>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Culture exploration</a:t>
            </a: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4327072" y="1958795"/>
            <a:ext cx="7144656" cy="377676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CULTURAL SHOCK</a:t>
            </a:r>
            <a:endParaRPr lang="en-US" dirty="0">
              <a:latin typeface="Times New Roman" panose="02020603050405020304" pitchFamily="18" charset="0"/>
              <a:cs typeface="Times New Roman" panose="02020603050405020304" pitchFamily="18" charset="0"/>
            </a:endParaRPr>
          </a:p>
        </p:txBody>
      </p:sp>
      <p:sp>
        <p:nvSpPr>
          <p:cNvPr id="3" name="TextBox 2"/>
          <p:cNvSpPr txBox="1"/>
          <p:nvPr/>
        </p:nvSpPr>
        <p:spPr>
          <a:xfrm>
            <a:off x="785372" y="2358038"/>
            <a:ext cx="10363200" cy="2585323"/>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younger person talk to their elder.</a:t>
            </a:r>
            <a:endParaRPr lang="en-US" sz="2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Public High schools were free.</a:t>
            </a:r>
            <a:endParaRPr lang="en-US" sz="2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Schools provide commute food expenses.</a:t>
            </a:r>
            <a:endParaRPr lang="en-US" sz="2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No school uniforms.</a:t>
            </a:r>
            <a:endParaRPr lang="en-US" sz="2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Saturday and Sunday’s are considered weekend.</a:t>
            </a:r>
            <a:endParaRPr lang="en-US" sz="2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The drivers seat on the left.</a:t>
            </a:r>
            <a:endParaRPr lang="en-US" sz="2400" dirty="0">
              <a:latin typeface="Times New Roman" panose="02020603050405020304" pitchFamily="18" charset="0"/>
              <a:cs typeface="Times New Roman" panose="02020603050405020304" pitchFamily="18" charset="0"/>
            </a:endParaRP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How week 1-8 impacted you?</a:t>
            </a:r>
            <a:endParaRPr lang="en-US"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385455" y="2660073"/>
            <a:ext cx="8035636" cy="3323987"/>
          </a:xfrm>
          <a:prstGeom prst="rect">
            <a:avLst/>
          </a:prstGeom>
          <a:noFill/>
        </p:spPr>
        <p:txBody>
          <a:bodyPr wrap="square" rtlCol="0">
            <a:spAutoFit/>
          </a:bodyPr>
          <a:lstStyle/>
          <a:p>
            <a:pPr marL="285750" indent="-285750">
              <a:lnSpc>
                <a:spcPct val="200000"/>
              </a:lnSpc>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More aware about how others lifestyle is.</a:t>
            </a:r>
            <a:endParaRPr lang="en-US" sz="2400" dirty="0">
              <a:latin typeface="Times New Roman" panose="02020603050405020304" pitchFamily="18" charset="0"/>
              <a:cs typeface="Times New Roman" panose="02020603050405020304" pitchFamily="18" charset="0"/>
            </a:endParaRPr>
          </a:p>
          <a:p>
            <a:pPr marL="285750" indent="-285750">
              <a:lnSpc>
                <a:spcPct val="200000"/>
              </a:lnSpc>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Why and how they view the world.</a:t>
            </a:r>
            <a:endParaRPr lang="en-US" sz="2400" dirty="0">
              <a:latin typeface="Times New Roman" panose="02020603050405020304" pitchFamily="18" charset="0"/>
              <a:cs typeface="Times New Roman" panose="02020603050405020304" pitchFamily="18" charset="0"/>
            </a:endParaRPr>
          </a:p>
          <a:p>
            <a:pPr marL="285750" indent="-285750">
              <a:lnSpc>
                <a:spcPct val="200000"/>
              </a:lnSpc>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What other culture eat and wear. </a:t>
            </a:r>
            <a:endParaRPr lang="en-US" sz="2400" dirty="0">
              <a:latin typeface="Times New Roman" panose="02020603050405020304" pitchFamily="18" charset="0"/>
              <a:cs typeface="Times New Roman" panose="02020603050405020304" pitchFamily="18" charset="0"/>
            </a:endParaRPr>
          </a:p>
          <a:p>
            <a:pPr marL="285750" indent="-285750">
              <a:lnSpc>
                <a:spcPct val="200000"/>
              </a:lnSpc>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What people worship.</a:t>
            </a:r>
            <a:endParaRPr lang="en-US" sz="2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REFERENCE</a:t>
            </a:r>
            <a:endParaRPr lang="en-US"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064461" y="2759530"/>
            <a:ext cx="9279003" cy="1938992"/>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r>
              <a:rPr lang="en-US" sz="2000" u="sng" dirty="0">
                <a:latin typeface="Times New Roman" panose="02020603050405020304" pitchFamily="18" charset="0"/>
                <a:cs typeface="Times New Roman" panose="02020603050405020304" pitchFamily="18" charset="0"/>
                <a:hlinkClick r:id="rId1"/>
              </a:rPr>
              <a:t>https://tibet.net/about-tibet/the-tibetan-national-flag/</a:t>
            </a:r>
            <a:endParaRPr lang="en-US" sz="2000" dirty="0">
              <a:latin typeface="Times New Roman" panose="02020603050405020304" pitchFamily="18" charset="0"/>
              <a:cs typeface="Times New Roman" panose="02020603050405020304" pitchFamily="18" charset="0"/>
            </a:endParaRPr>
          </a:p>
          <a:p>
            <a:r>
              <a:rPr lang="en-US" sz="2000" u="sng" dirty="0">
                <a:latin typeface="Times New Roman" panose="02020603050405020304" pitchFamily="18" charset="0"/>
                <a:cs typeface="Times New Roman" panose="02020603050405020304" pitchFamily="18" charset="0"/>
                <a:hlinkClick r:id="rId2"/>
              </a:rPr>
              <a:t>https://www.montana.edu/everest/facts/flag-of-nepal.html</a:t>
            </a:r>
            <a:endParaRPr lang="en-US" sz="2000" dirty="0">
              <a:latin typeface="Times New Roman" panose="02020603050405020304" pitchFamily="18" charset="0"/>
              <a:cs typeface="Times New Roman" panose="02020603050405020304" pitchFamily="18" charset="0"/>
            </a:endParaRPr>
          </a:p>
          <a:p>
            <a:r>
              <a:rPr lang="en-US" sz="2000" u="sng" dirty="0">
                <a:latin typeface="Times New Roman" panose="02020603050405020304" pitchFamily="18" charset="0"/>
                <a:cs typeface="Times New Roman" panose="02020603050405020304" pitchFamily="18" charset="0"/>
                <a:hlinkClick r:id="rId3"/>
              </a:rPr>
              <a:t>https://sphweb.bumc.bu.edu/otlt/mph-modules/PH/CulturalAwareness/CulturalAwareness2.html</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CULTURE </a:t>
            </a:r>
            <a:endParaRPr lang="en-US"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sz="half" idx="2"/>
          </p:nvPr>
        </p:nvSpPr>
        <p:spPr/>
        <p:txBody>
          <a:bodyPr>
            <a:noAutofit/>
          </a:bodyPr>
          <a:lstStyle/>
          <a:p>
            <a:pPr marL="285750" indent="-28575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Culture is all the ways of life including arts, beliefs and institutions of a population that are passed down from </a:t>
            </a:r>
            <a:r>
              <a:rPr lang="en-US" sz="2000" u="sng" dirty="0">
                <a:latin typeface="Times New Roman" panose="02020603050405020304" pitchFamily="18" charset="0"/>
                <a:cs typeface="Times New Roman" panose="02020603050405020304" pitchFamily="18" charset="0"/>
              </a:rPr>
              <a:t>generation to generation</a:t>
            </a:r>
            <a:r>
              <a:rPr lang="en-US" sz="2000" dirty="0">
                <a:latin typeface="Times New Roman" panose="02020603050405020304" pitchFamily="18" charset="0"/>
                <a:cs typeface="Times New Roman" panose="02020603050405020304" pitchFamily="18" charset="0"/>
              </a:rPr>
              <a:t>. Culture has been called "</a:t>
            </a:r>
            <a:r>
              <a:rPr lang="en-US" sz="2000" dirty="0">
                <a:solidFill>
                  <a:srgbClr val="FF0000"/>
                </a:solidFill>
                <a:latin typeface="Times New Roman" panose="02020603050405020304" pitchFamily="18" charset="0"/>
                <a:cs typeface="Times New Roman" panose="02020603050405020304" pitchFamily="18" charset="0"/>
              </a:rPr>
              <a:t>the way of life for an entire society</a:t>
            </a:r>
            <a:r>
              <a:rPr lang="en-US" sz="2000" dirty="0">
                <a:latin typeface="Times New Roman" panose="02020603050405020304" pitchFamily="18" charset="0"/>
                <a:cs typeface="Times New Roman" panose="02020603050405020304" pitchFamily="18" charset="0"/>
              </a:rPr>
              <a:t>." As such, it includes codes of manners, dress, language, religion, rituals, art.</a:t>
            </a:r>
            <a:endParaRPr lang="en-US"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We were taught by our parents and they were taught by theirs, we </a:t>
            </a:r>
            <a:r>
              <a:rPr lang="en-US" sz="2000" dirty="0">
                <a:solidFill>
                  <a:srgbClr val="FF0000"/>
                </a:solidFill>
                <a:latin typeface="Times New Roman" panose="02020603050405020304" pitchFamily="18" charset="0"/>
                <a:cs typeface="Times New Roman" panose="02020603050405020304" pitchFamily="18" charset="0"/>
              </a:rPr>
              <a:t>observe</a:t>
            </a:r>
            <a:r>
              <a:rPr lang="en-US" sz="2000" dirty="0">
                <a:latin typeface="Times New Roman" panose="02020603050405020304" pitchFamily="18" charset="0"/>
                <a:cs typeface="Times New Roman" panose="02020603050405020304" pitchFamily="18" charset="0"/>
              </a:rPr>
              <a:t> the teachings. </a:t>
            </a:r>
            <a:endParaRPr lang="en-US"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It </a:t>
            </a:r>
            <a:r>
              <a:rPr lang="en-US" sz="2000" dirty="0">
                <a:solidFill>
                  <a:srgbClr val="FF0000"/>
                </a:solidFill>
                <a:latin typeface="Times New Roman" panose="02020603050405020304" pitchFamily="18" charset="0"/>
                <a:cs typeface="Times New Roman" panose="02020603050405020304" pitchFamily="18" charset="0"/>
              </a:rPr>
              <a:t>influences</a:t>
            </a:r>
            <a:r>
              <a:rPr lang="en-US" sz="2000" dirty="0">
                <a:latin typeface="Times New Roman" panose="02020603050405020304" pitchFamily="18" charset="0"/>
                <a:cs typeface="Times New Roman" panose="02020603050405020304" pitchFamily="18" charset="0"/>
              </a:rPr>
              <a:t> who </a:t>
            </a:r>
            <a:r>
              <a:rPr lang="en-US" sz="2000" dirty="0">
                <a:solidFill>
                  <a:srgbClr val="FF0000"/>
                </a:solidFill>
                <a:latin typeface="Times New Roman" panose="02020603050405020304" pitchFamily="18" charset="0"/>
                <a:cs typeface="Times New Roman" panose="02020603050405020304" pitchFamily="18" charset="0"/>
              </a:rPr>
              <a:t>you</a:t>
            </a:r>
            <a:r>
              <a:rPr lang="en-US" sz="2000" dirty="0">
                <a:latin typeface="Times New Roman" panose="02020603050405020304" pitchFamily="18" charset="0"/>
                <a:cs typeface="Times New Roman" panose="02020603050405020304" pitchFamily="18" charset="0"/>
              </a:rPr>
              <a:t> are and how you see the </a:t>
            </a:r>
            <a:r>
              <a:rPr lang="en-US" sz="2000" dirty="0">
                <a:solidFill>
                  <a:srgbClr val="FF0000"/>
                </a:solidFill>
                <a:latin typeface="Times New Roman" panose="02020603050405020304" pitchFamily="18" charset="0"/>
                <a:cs typeface="Times New Roman" panose="02020603050405020304" pitchFamily="18" charset="0"/>
              </a:rPr>
              <a:t>world</a:t>
            </a:r>
            <a:r>
              <a:rPr 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MY CULTURE</a:t>
            </a:r>
            <a:endParaRPr lang="en-US"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1"/>
          <a:stretch>
            <a:fillRect/>
          </a:stretch>
        </p:blipFill>
        <p:spPr>
          <a:xfrm>
            <a:off x="5299928" y="439462"/>
            <a:ext cx="6439816" cy="3416300"/>
          </a:xfrm>
        </p:spPr>
      </p:pic>
      <p:pic>
        <p:nvPicPr>
          <p:cNvPr id="7" name="Picture 6"/>
          <p:cNvPicPr>
            <a:picLocks noChangeAspect="1"/>
          </p:cNvPicPr>
          <p:nvPr/>
        </p:nvPicPr>
        <p:blipFill>
          <a:blip r:embed="rId2"/>
          <a:stretch>
            <a:fillRect/>
          </a:stretch>
        </p:blipFill>
        <p:spPr>
          <a:xfrm>
            <a:off x="13401" y="2761128"/>
            <a:ext cx="6710128" cy="4096871"/>
          </a:xfrm>
          <a:prstGeom prst="rect">
            <a:avLst/>
          </a:prstGeom>
          <a:effectLst>
            <a:glow rad="127000">
              <a:schemeClr val="accent1"/>
            </a:glow>
          </a:effectLst>
        </p:spPr>
      </p:pic>
      <p:pic>
        <p:nvPicPr>
          <p:cNvPr id="9" name="Picture 8"/>
          <p:cNvPicPr>
            <a:picLocks noChangeAspect="1"/>
          </p:cNvPicPr>
          <p:nvPr/>
        </p:nvPicPr>
        <p:blipFill>
          <a:blip r:embed="rId3"/>
          <a:stretch>
            <a:fillRect/>
          </a:stretch>
        </p:blipFill>
        <p:spPr>
          <a:xfrm>
            <a:off x="5835738" y="2761128"/>
            <a:ext cx="5778500" cy="409687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BE002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3557" y="881149"/>
            <a:ext cx="8761413" cy="766232"/>
          </a:xfrm>
        </p:spPr>
        <p:txBody>
          <a:bodyPr/>
          <a:lstStyle/>
          <a:p>
            <a:r>
              <a:rPr lang="en-US" dirty="0">
                <a:latin typeface="Times New Roman" panose="02020603050405020304" pitchFamily="18" charset="0"/>
                <a:cs typeface="Times New Roman" panose="02020603050405020304" pitchFamily="18" charset="0"/>
              </a:rPr>
              <a:t>NATIONAL FLAG OF TIBET</a:t>
            </a:r>
            <a:endParaRPr lang="en-US"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1"/>
          <a:stretch>
            <a:fillRect/>
          </a:stretch>
        </p:blipFill>
        <p:spPr>
          <a:xfrm>
            <a:off x="5207754" y="2243699"/>
            <a:ext cx="6812796" cy="4183946"/>
          </a:xfrm>
          <a:effectLst>
            <a:glow>
              <a:schemeClr val="accent1">
                <a:satMod val="175000"/>
              </a:schemeClr>
            </a:glow>
          </a:effectLst>
        </p:spPr>
      </p:pic>
      <p:sp>
        <p:nvSpPr>
          <p:cNvPr id="9" name="TextBox 8"/>
          <p:cNvSpPr txBox="1"/>
          <p:nvPr/>
        </p:nvSpPr>
        <p:spPr>
          <a:xfrm>
            <a:off x="373557" y="2243699"/>
            <a:ext cx="4834197" cy="5293757"/>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n cap="flat">
                  <a:noFill/>
                  <a:miter lim="800000"/>
                </a:ln>
                <a:solidFill>
                  <a:schemeClr val="bg1"/>
                </a:solidFill>
                <a:latin typeface="Times New Roman" panose="02020603050405020304" pitchFamily="18" charset="0"/>
                <a:cs typeface="Times New Roman" panose="02020603050405020304" pitchFamily="18" charset="0"/>
              </a:rPr>
              <a:t>In the center stands a magnificent snow-clad mountain representing the Land surrounded by Snow Mountain.</a:t>
            </a:r>
            <a:endParaRPr lang="en-US" sz="2000" dirty="0">
              <a:ln cap="flat">
                <a:noFill/>
                <a:miter lim="800000"/>
              </a:ln>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000" dirty="0">
                <a:ln cap="flat">
                  <a:noFill/>
                  <a:miter lim="800000"/>
                </a:ln>
                <a:solidFill>
                  <a:schemeClr val="bg2">
                    <a:lumMod val="10000"/>
                  </a:schemeClr>
                </a:solidFill>
                <a:latin typeface="Times New Roman" panose="02020603050405020304" pitchFamily="18" charset="0"/>
                <a:cs typeface="Times New Roman" panose="02020603050405020304" pitchFamily="18" charset="0"/>
              </a:rPr>
              <a:t>The six red bands across the blue sky represents six tribe; Se, Mu, Dong, Tong, </a:t>
            </a:r>
            <a:r>
              <a:rPr lang="en-US" sz="2000" dirty="0" err="1">
                <a:ln cap="flat">
                  <a:noFill/>
                  <a:miter lim="800000"/>
                </a:ln>
                <a:solidFill>
                  <a:schemeClr val="bg2">
                    <a:lumMod val="10000"/>
                  </a:schemeClr>
                </a:solidFill>
                <a:latin typeface="Times New Roman" panose="02020603050405020304" pitchFamily="18" charset="0"/>
                <a:cs typeface="Times New Roman" panose="02020603050405020304" pitchFamily="18" charset="0"/>
              </a:rPr>
              <a:t>Dru</a:t>
            </a:r>
            <a:r>
              <a:rPr lang="en-US" sz="2000" dirty="0">
                <a:ln cap="flat">
                  <a:noFill/>
                  <a:miter lim="800000"/>
                </a:ln>
                <a:solidFill>
                  <a:schemeClr val="bg2">
                    <a:lumMod val="10000"/>
                  </a:schemeClr>
                </a:solidFill>
                <a:latin typeface="Times New Roman" panose="02020603050405020304" pitchFamily="18" charset="0"/>
                <a:cs typeface="Times New Roman" panose="02020603050405020304" pitchFamily="18" charset="0"/>
              </a:rPr>
              <a:t>, and Ra.</a:t>
            </a:r>
            <a:endParaRPr lang="en-US" sz="2000" dirty="0">
              <a:ln cap="flat">
                <a:noFill/>
                <a:miter lim="800000"/>
              </a:ln>
              <a:solidFill>
                <a:schemeClr val="bg2">
                  <a:lumMod val="1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000" dirty="0">
                <a:ln cap="flat">
                  <a:noFill/>
                  <a:miter lim="800000"/>
                </a:ln>
                <a:solidFill>
                  <a:srgbClr val="FFFF00"/>
                </a:solidFill>
                <a:latin typeface="Times New Roman" panose="02020603050405020304" pitchFamily="18" charset="0"/>
                <a:cs typeface="Times New Roman" panose="02020603050405020304" pitchFamily="18" charset="0"/>
              </a:rPr>
              <a:t>the sun rays shinning brilliantly in all directions represents the equal enjoyment of freedom, spiritual and material happiness and prosperity.</a:t>
            </a:r>
            <a:endParaRPr lang="en-US" sz="2000" dirty="0">
              <a:ln cap="flat">
                <a:noFill/>
                <a:miter lim="800000"/>
              </a:ln>
              <a:solidFill>
                <a:srgbClr val="FFFF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000" dirty="0">
                <a:ln cap="flat">
                  <a:noFill/>
                  <a:miter lim="800000"/>
                </a:ln>
                <a:latin typeface="Times New Roman" panose="02020603050405020304" pitchFamily="18" charset="0"/>
                <a:cs typeface="Times New Roman" panose="02020603050405020304" pitchFamily="18" charset="0"/>
              </a:rPr>
              <a:t> </a:t>
            </a:r>
            <a:r>
              <a:rPr lang="en-US" sz="2000" dirty="0">
                <a:ln cap="flat">
                  <a:noFill/>
                  <a:miter lim="800000"/>
                </a:ln>
                <a:solidFill>
                  <a:srgbClr val="CAFFC1"/>
                </a:solidFill>
                <a:latin typeface="Times New Roman" panose="02020603050405020304" pitchFamily="18" charset="0"/>
                <a:cs typeface="Times New Roman" panose="02020603050405020304" pitchFamily="18" charset="0"/>
              </a:rPr>
              <a:t>a pair of snow lions stand proudly, blazing with the manes of fearlessness.</a:t>
            </a:r>
            <a:endParaRPr lang="en-US" sz="2000" dirty="0">
              <a:ln cap="flat">
                <a:noFill/>
                <a:miter lim="800000"/>
              </a:ln>
              <a:solidFill>
                <a:srgbClr val="CAFFC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000" dirty="0">
                <a:ln cap="flat">
                  <a:noFill/>
                  <a:miter lim="800000"/>
                </a:ln>
                <a:solidFill>
                  <a:srgbClr val="D1B8EF"/>
                </a:solidFill>
                <a:latin typeface="Times New Roman" panose="02020603050405020304" pitchFamily="18" charset="0"/>
                <a:cs typeface="Times New Roman" panose="02020603050405020304" pitchFamily="18" charset="0"/>
              </a:rPr>
              <a:t>radiant three-colored jewel, represents </a:t>
            </a:r>
            <a:r>
              <a:rPr lang="en-US" sz="2000" u="sng" dirty="0">
                <a:ln cap="flat">
                  <a:noFill/>
                  <a:miter lim="800000"/>
                </a:ln>
                <a:solidFill>
                  <a:srgbClr val="FF0000"/>
                </a:solidFill>
                <a:latin typeface="Times New Roman" panose="02020603050405020304" pitchFamily="18" charset="0"/>
                <a:cs typeface="Times New Roman" panose="02020603050405020304" pitchFamily="18" charset="0"/>
              </a:rPr>
              <a:t>Buddha</a:t>
            </a:r>
            <a:r>
              <a:rPr lang="en-US" sz="2000" dirty="0">
                <a:ln cap="flat">
                  <a:noFill/>
                  <a:miter lim="800000"/>
                </a:ln>
                <a:solidFill>
                  <a:srgbClr val="D1B8EF"/>
                </a:solidFill>
                <a:latin typeface="Times New Roman" panose="02020603050405020304" pitchFamily="18" charset="0"/>
                <a:cs typeface="Times New Roman" panose="02020603050405020304" pitchFamily="18" charset="0"/>
              </a:rPr>
              <a:t>, </a:t>
            </a:r>
            <a:r>
              <a:rPr lang="en-US" sz="2000" u="sng" dirty="0">
                <a:ln cap="flat">
                  <a:noFill/>
                  <a:miter lim="800000"/>
                </a:ln>
                <a:solidFill>
                  <a:schemeClr val="accent2">
                    <a:lumMod val="40000"/>
                    <a:lumOff val="60000"/>
                  </a:schemeClr>
                </a:solidFill>
                <a:latin typeface="Times New Roman" panose="02020603050405020304" pitchFamily="18" charset="0"/>
                <a:cs typeface="Times New Roman" panose="02020603050405020304" pitchFamily="18" charset="0"/>
              </a:rPr>
              <a:t>Dharma</a:t>
            </a:r>
            <a:r>
              <a:rPr lang="en-US" sz="2000" dirty="0">
                <a:ln cap="flat">
                  <a:noFill/>
                  <a:miter lim="800000"/>
                </a:ln>
                <a:solidFill>
                  <a:srgbClr val="D1B8EF"/>
                </a:solidFill>
                <a:latin typeface="Times New Roman" panose="02020603050405020304" pitchFamily="18" charset="0"/>
                <a:cs typeface="Times New Roman" panose="02020603050405020304" pitchFamily="18" charset="0"/>
              </a:rPr>
              <a:t> and </a:t>
            </a:r>
            <a:r>
              <a:rPr lang="en-US" sz="2000" u="sng" dirty="0">
                <a:ln cap="flat">
                  <a:noFill/>
                  <a:miter lim="800000"/>
                </a:ln>
                <a:solidFill>
                  <a:schemeClr val="accent4">
                    <a:lumMod val="40000"/>
                    <a:lumOff val="60000"/>
                  </a:schemeClr>
                </a:solidFill>
                <a:latin typeface="Times New Roman" panose="02020603050405020304" pitchFamily="18" charset="0"/>
                <a:cs typeface="Times New Roman" panose="02020603050405020304" pitchFamily="18" charset="0"/>
              </a:rPr>
              <a:t>Sangha</a:t>
            </a:r>
            <a:endParaRPr lang="en-US" sz="2000" u="sng" dirty="0">
              <a:ln cap="flat">
                <a:noFill/>
                <a:miter lim="800000"/>
              </a:ln>
              <a:solidFill>
                <a:schemeClr val="accent4">
                  <a:lumMod val="40000"/>
                  <a:lumOff val="6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sz="2000" dirty="0">
              <a:ln cap="flat">
                <a:noFill/>
                <a:miter lim="800000"/>
              </a:ln>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sz="2000" dirty="0">
              <a:ln cap="flat">
                <a:noFill/>
                <a:miter lim="800000"/>
              </a:ln>
              <a:solidFill>
                <a:srgbClr val="FF0000"/>
              </a:solidFill>
              <a:latin typeface="Times New Roman" panose="02020603050405020304" pitchFamily="18" charset="0"/>
              <a:cs typeface="Times New Roman" panose="02020603050405020304" pitchFamily="18" charset="0"/>
            </a:endParaRP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79294" y="193179"/>
            <a:ext cx="7279341" cy="3334870"/>
          </a:xfrm>
          <a:prstGeom prst="rect">
            <a:avLst/>
          </a:prstGeom>
        </p:spPr>
      </p:pic>
      <p:pic>
        <p:nvPicPr>
          <p:cNvPr id="7" name="Picture 6"/>
          <p:cNvPicPr>
            <a:picLocks noChangeAspect="1"/>
          </p:cNvPicPr>
          <p:nvPr/>
        </p:nvPicPr>
        <p:blipFill>
          <a:blip r:embed="rId2"/>
          <a:stretch>
            <a:fillRect/>
          </a:stretch>
        </p:blipFill>
        <p:spPr>
          <a:xfrm>
            <a:off x="7458635" y="877109"/>
            <a:ext cx="4402044" cy="5757921"/>
          </a:xfrm>
          <a:prstGeom prst="rect">
            <a:avLst/>
          </a:prstGeom>
        </p:spPr>
      </p:pic>
      <p:pic>
        <p:nvPicPr>
          <p:cNvPr id="9" name="Picture 8"/>
          <p:cNvPicPr>
            <a:picLocks noChangeAspect="1"/>
          </p:cNvPicPr>
          <p:nvPr/>
        </p:nvPicPr>
        <p:blipFill>
          <a:blip r:embed="rId3"/>
          <a:stretch>
            <a:fillRect/>
          </a:stretch>
        </p:blipFill>
        <p:spPr>
          <a:xfrm>
            <a:off x="179294" y="3528049"/>
            <a:ext cx="7279340" cy="3106981"/>
          </a:xfrm>
          <a:prstGeom prst="rect">
            <a:avLst/>
          </a:prstGeom>
        </p:spPr>
      </p:pic>
      <p:sp>
        <p:nvSpPr>
          <p:cNvPr id="10" name="TextBox 9"/>
          <p:cNvSpPr txBox="1"/>
          <p:nvPr/>
        </p:nvSpPr>
        <p:spPr>
          <a:xfrm>
            <a:off x="7781364" y="193179"/>
            <a:ext cx="2097742"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TIBET</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NATIONAL FLAG OF NEPAL</a:t>
            </a:r>
            <a:endParaRPr lang="en-US"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1"/>
          <a:stretch>
            <a:fillRect/>
          </a:stretch>
        </p:blipFill>
        <p:spPr>
          <a:xfrm>
            <a:off x="580982" y="2298700"/>
            <a:ext cx="2735348" cy="3416300"/>
          </a:xfrm>
        </p:spPr>
      </p:pic>
      <p:sp>
        <p:nvSpPr>
          <p:cNvPr id="6" name="TextBox 5"/>
          <p:cNvSpPr txBox="1"/>
          <p:nvPr/>
        </p:nvSpPr>
        <p:spPr>
          <a:xfrm>
            <a:off x="3316330" y="2488019"/>
            <a:ext cx="8485810" cy="4401205"/>
          </a:xfrm>
          <a:prstGeom prst="rect">
            <a:avLst/>
          </a:prstGeom>
          <a:noFill/>
        </p:spPr>
        <p:txBody>
          <a:bodyPr wrap="square" rtlCol="0">
            <a:spAutoFit/>
          </a:bodyPr>
          <a:lstStyle/>
          <a:p>
            <a:pPr marL="285750" indent="-28575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The world's </a:t>
            </a:r>
            <a:r>
              <a:rPr lang="en-US" sz="2800" dirty="0">
                <a:solidFill>
                  <a:srgbClr val="FF0000"/>
                </a:solidFill>
                <a:latin typeface="Times New Roman" panose="02020603050405020304" pitchFamily="18" charset="0"/>
                <a:cs typeface="Times New Roman" panose="02020603050405020304" pitchFamily="18" charset="0"/>
              </a:rPr>
              <a:t>only national flag </a:t>
            </a:r>
            <a:r>
              <a:rPr lang="en-US" sz="2800" dirty="0">
                <a:latin typeface="Times New Roman" panose="02020603050405020304" pitchFamily="18" charset="0"/>
                <a:cs typeface="Times New Roman" panose="02020603050405020304" pitchFamily="18" charset="0"/>
              </a:rPr>
              <a:t>that is </a:t>
            </a:r>
            <a:r>
              <a:rPr lang="en-US" sz="2800" dirty="0">
                <a:solidFill>
                  <a:srgbClr val="FF0000"/>
                </a:solidFill>
                <a:latin typeface="Times New Roman" panose="02020603050405020304" pitchFamily="18" charset="0"/>
                <a:cs typeface="Times New Roman" panose="02020603050405020304" pitchFamily="18" charset="0"/>
              </a:rPr>
              <a:t>non-quadrilateral </a:t>
            </a:r>
            <a:r>
              <a:rPr lang="en-US" sz="2800" dirty="0">
                <a:latin typeface="Times New Roman" panose="02020603050405020304" pitchFamily="18" charset="0"/>
                <a:cs typeface="Times New Roman" panose="02020603050405020304" pitchFamily="18" charset="0"/>
              </a:rPr>
              <a:t>in shape.</a:t>
            </a:r>
            <a:endParaRPr lang="en-US" sz="28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Its crimson </a:t>
            </a:r>
            <a:r>
              <a:rPr lang="en-US" sz="2800" dirty="0">
                <a:solidFill>
                  <a:srgbClr val="FF0000"/>
                </a:solidFill>
                <a:latin typeface="Times New Roman" panose="02020603050405020304" pitchFamily="18" charset="0"/>
                <a:cs typeface="Times New Roman" panose="02020603050405020304" pitchFamily="18" charset="0"/>
              </a:rPr>
              <a:t>red</a:t>
            </a:r>
            <a:r>
              <a:rPr lang="en-US" sz="2800" dirty="0">
                <a:latin typeface="Times New Roman" panose="02020603050405020304" pitchFamily="18" charset="0"/>
                <a:cs typeface="Times New Roman" panose="02020603050405020304" pitchFamily="18" charset="0"/>
              </a:rPr>
              <a:t> is the color of the </a:t>
            </a:r>
            <a:r>
              <a:rPr lang="en-US" sz="2800" dirty="0">
                <a:solidFill>
                  <a:srgbClr val="FF0000"/>
                </a:solidFill>
                <a:latin typeface="Times New Roman" panose="02020603050405020304" pitchFamily="18" charset="0"/>
                <a:cs typeface="Times New Roman" panose="02020603050405020304" pitchFamily="18" charset="0"/>
              </a:rPr>
              <a:t>rhododendron</a:t>
            </a:r>
            <a:r>
              <a:rPr lang="en-US" sz="2800" dirty="0">
                <a:latin typeface="Times New Roman" panose="02020603050405020304" pitchFamily="18" charset="0"/>
                <a:cs typeface="Times New Roman" panose="02020603050405020304" pitchFamily="18" charset="0"/>
              </a:rPr>
              <a:t>, the </a:t>
            </a:r>
            <a:r>
              <a:rPr lang="en-US" sz="2800" u="sng" dirty="0">
                <a:latin typeface="Times New Roman" panose="02020603050405020304" pitchFamily="18" charset="0"/>
                <a:cs typeface="Times New Roman" panose="02020603050405020304" pitchFamily="18" charset="0"/>
              </a:rPr>
              <a:t>country's national flower</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The </a:t>
            </a:r>
            <a:r>
              <a:rPr lang="en-US" sz="2800" dirty="0">
                <a:solidFill>
                  <a:srgbClr val="2725F5"/>
                </a:solidFill>
                <a:latin typeface="Times New Roman" panose="02020603050405020304" pitchFamily="18" charset="0"/>
                <a:cs typeface="Times New Roman" panose="02020603050405020304" pitchFamily="18" charset="0"/>
              </a:rPr>
              <a:t>blue</a:t>
            </a:r>
            <a:r>
              <a:rPr lang="en-US" sz="2800" dirty="0">
                <a:latin typeface="Times New Roman" panose="02020603050405020304" pitchFamily="18" charset="0"/>
                <a:cs typeface="Times New Roman" panose="02020603050405020304" pitchFamily="18" charset="0"/>
              </a:rPr>
              <a:t> </a:t>
            </a:r>
            <a:r>
              <a:rPr lang="en-US" sz="2800" dirty="0">
                <a:solidFill>
                  <a:srgbClr val="2725F5"/>
                </a:solidFill>
                <a:latin typeface="Times New Roman" panose="02020603050405020304" pitchFamily="18" charset="0"/>
                <a:cs typeface="Times New Roman" panose="02020603050405020304" pitchFamily="18" charset="0"/>
              </a:rPr>
              <a:t>border</a:t>
            </a:r>
            <a:r>
              <a:rPr lang="en-US" sz="2800" dirty="0">
                <a:latin typeface="Times New Roman" panose="02020603050405020304" pitchFamily="18" charset="0"/>
                <a:cs typeface="Times New Roman" panose="02020603050405020304" pitchFamily="18" charset="0"/>
              </a:rPr>
              <a:t> symbolizes the </a:t>
            </a:r>
            <a:r>
              <a:rPr lang="en-US" sz="2800" dirty="0">
                <a:solidFill>
                  <a:srgbClr val="2725F5"/>
                </a:solidFill>
                <a:latin typeface="Times New Roman" panose="02020603050405020304" pitchFamily="18" charset="0"/>
                <a:cs typeface="Times New Roman" panose="02020603050405020304" pitchFamily="18" charset="0"/>
              </a:rPr>
              <a:t>peace and harmony</a:t>
            </a:r>
            <a:endParaRPr lang="en-US" sz="2800" dirty="0">
              <a:solidFill>
                <a:srgbClr val="2725F5"/>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The two triangles symbolize the Himalaya Mountains and represent the two major religions, </a:t>
            </a:r>
            <a:r>
              <a:rPr lang="en-US" sz="2800" dirty="0">
                <a:solidFill>
                  <a:srgbClr val="FF0000"/>
                </a:solidFill>
                <a:latin typeface="Times New Roman" panose="02020603050405020304" pitchFamily="18" charset="0"/>
                <a:cs typeface="Times New Roman" panose="02020603050405020304" pitchFamily="18" charset="0"/>
              </a:rPr>
              <a:t>Hinduism and Buddhism.</a:t>
            </a:r>
            <a:endParaRPr lang="en-US" sz="2800" dirty="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The moon symbolizes that the Nepalese are soothing and calm, while the sun symbolizes fierce resolve.</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74064" y="191621"/>
            <a:ext cx="8509000" cy="4610100"/>
          </a:xfrm>
          <a:prstGeom prst="rect">
            <a:avLst/>
          </a:prstGeom>
        </p:spPr>
      </p:pic>
      <p:pic>
        <p:nvPicPr>
          <p:cNvPr id="5" name="Picture 4"/>
          <p:cNvPicPr>
            <a:picLocks noChangeAspect="1"/>
          </p:cNvPicPr>
          <p:nvPr/>
        </p:nvPicPr>
        <p:blipFill>
          <a:blip r:embed="rId2"/>
          <a:stretch>
            <a:fillRect/>
          </a:stretch>
        </p:blipFill>
        <p:spPr>
          <a:xfrm>
            <a:off x="6759387" y="191621"/>
            <a:ext cx="4815023" cy="2329704"/>
          </a:xfrm>
          <a:prstGeom prst="rect">
            <a:avLst/>
          </a:prstGeom>
        </p:spPr>
      </p:pic>
      <p:pic>
        <p:nvPicPr>
          <p:cNvPr id="7" name="Picture 6"/>
          <p:cNvPicPr>
            <a:picLocks noChangeAspect="1"/>
          </p:cNvPicPr>
          <p:nvPr/>
        </p:nvPicPr>
        <p:blipFill>
          <a:blip r:embed="rId3"/>
          <a:stretch>
            <a:fillRect/>
          </a:stretch>
        </p:blipFill>
        <p:spPr>
          <a:xfrm>
            <a:off x="174064" y="3883213"/>
            <a:ext cx="4787900" cy="2717800"/>
          </a:xfrm>
          <a:prstGeom prst="rect">
            <a:avLst/>
          </a:prstGeom>
        </p:spPr>
      </p:pic>
      <p:pic>
        <p:nvPicPr>
          <p:cNvPr id="9" name="Picture 8"/>
          <p:cNvPicPr>
            <a:picLocks noChangeAspect="1"/>
          </p:cNvPicPr>
          <p:nvPr/>
        </p:nvPicPr>
        <p:blipFill>
          <a:blip r:embed="rId4"/>
          <a:stretch>
            <a:fillRect/>
          </a:stretch>
        </p:blipFill>
        <p:spPr>
          <a:xfrm>
            <a:off x="4961964" y="2521325"/>
            <a:ext cx="7230036" cy="407968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Norms and beliefs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sz="2400" dirty="0">
                <a:solidFill>
                  <a:schemeClr val="tx1"/>
                </a:solidFill>
                <a:latin typeface="Times New Roman" panose="02020603050405020304" pitchFamily="18" charset="0"/>
                <a:cs typeface="Times New Roman" panose="02020603050405020304" pitchFamily="18" charset="0"/>
              </a:rPr>
              <a:t>Greet saying Namaste (Nepali) or </a:t>
            </a:r>
            <a:r>
              <a:rPr lang="en-US" sz="2400" dirty="0" err="1">
                <a:solidFill>
                  <a:schemeClr val="tx1"/>
                </a:solidFill>
                <a:latin typeface="Times New Roman" panose="02020603050405020304" pitchFamily="18" charset="0"/>
                <a:cs typeface="Times New Roman" panose="02020603050405020304" pitchFamily="18" charset="0"/>
              </a:rPr>
              <a:t>Tashi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delek</a:t>
            </a:r>
            <a:r>
              <a:rPr lang="en-US" sz="2400" dirty="0">
                <a:solidFill>
                  <a:schemeClr val="tx1"/>
                </a:solidFill>
                <a:latin typeface="Times New Roman" panose="02020603050405020304" pitchFamily="18" charset="0"/>
                <a:cs typeface="Times New Roman" panose="02020603050405020304" pitchFamily="18" charset="0"/>
              </a:rPr>
              <a:t> (Tibetan).</a:t>
            </a:r>
            <a:endParaRPr lang="en-US" sz="2400"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a:solidFill>
                  <a:schemeClr val="tx1"/>
                </a:solidFill>
                <a:latin typeface="Times New Roman" panose="02020603050405020304" pitchFamily="18" charset="0"/>
                <a:cs typeface="Times New Roman" panose="02020603050405020304" pitchFamily="18" charset="0"/>
              </a:rPr>
              <a:t>Respect and kindness to the elders and all beings.</a:t>
            </a:r>
            <a:endParaRPr lang="en-US" sz="2400"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a:solidFill>
                  <a:schemeClr val="tx1"/>
                </a:solidFill>
                <a:latin typeface="Times New Roman" panose="02020603050405020304" pitchFamily="18" charset="0"/>
                <a:cs typeface="Times New Roman" panose="02020603050405020304" pitchFamily="18" charset="0"/>
              </a:rPr>
              <a:t>People are not addressed by personal names, but rather by the</a:t>
            </a:r>
            <a:br>
              <a:rPr lang="en-US" sz="2400" dirty="0">
                <a:solidFill>
                  <a:schemeClr val="tx1"/>
                </a:solidFill>
                <a:latin typeface="Times New Roman" panose="02020603050405020304" pitchFamily="18" charset="0"/>
                <a:cs typeface="Times New Roman" panose="02020603050405020304" pitchFamily="18" charset="0"/>
              </a:rPr>
            </a:br>
            <a:r>
              <a:rPr lang="en-US" sz="2400" dirty="0">
                <a:solidFill>
                  <a:schemeClr val="tx1"/>
                </a:solidFill>
                <a:latin typeface="Times New Roman" panose="02020603050405020304" pitchFamily="18" charset="0"/>
                <a:cs typeface="Times New Roman" panose="02020603050405020304" pitchFamily="18" charset="0"/>
              </a:rPr>
              <a:t>use of the title of kinship within the community.</a:t>
            </a:r>
            <a:endParaRPr lang="en-US" sz="2400"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a:solidFill>
                  <a:schemeClr val="tx1"/>
                </a:solidFill>
                <a:latin typeface="Times New Roman" panose="02020603050405020304" pitchFamily="18" charset="0"/>
                <a:cs typeface="Times New Roman" panose="02020603050405020304" pitchFamily="18" charset="0"/>
              </a:rPr>
              <a:t>Shoes off before entering the monastery or temple or home.</a:t>
            </a:r>
            <a:endParaRPr lang="en-US" sz="2400"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en-US" sz="2400" dirty="0">
              <a:solidFill>
                <a:schemeClr val="tx1"/>
              </a:solidFill>
              <a:latin typeface="Times New Roman" panose="02020603050405020304" pitchFamily="18" charset="0"/>
              <a:cs typeface="Times New Roman" panose="02020603050405020304" pitchFamily="18" charset="0"/>
            </a:endParaRP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Nepali Food </a:t>
            </a:r>
            <a:endParaRPr lang="en-US"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1"/>
          <a:stretch>
            <a:fillRect/>
          </a:stretch>
        </p:blipFill>
        <p:spPr>
          <a:xfrm>
            <a:off x="2641753" y="2371831"/>
            <a:ext cx="6603695" cy="4200844"/>
          </a:xfrm>
          <a:prstGeom prst="rect">
            <a:avLst/>
          </a:prstGeom>
        </p:spPr>
      </p:pic>
      <p:sp>
        <p:nvSpPr>
          <p:cNvPr id="5" name="TextBox 4"/>
          <p:cNvSpPr txBox="1"/>
          <p:nvPr/>
        </p:nvSpPr>
        <p:spPr>
          <a:xfrm>
            <a:off x="9490364" y="5373469"/>
            <a:ext cx="2521527"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Dhal </a:t>
            </a:r>
            <a:r>
              <a:rPr lang="en-US" dirty="0" err="1">
                <a:latin typeface="Times New Roman" panose="02020603050405020304" pitchFamily="18" charset="0"/>
                <a:cs typeface="Times New Roman" panose="02020603050405020304" pitchFamily="18" charset="0"/>
              </a:rPr>
              <a:t>bhat</a:t>
            </a:r>
            <a:r>
              <a:rPr lang="en-US" dirty="0">
                <a:latin typeface="Times New Roman" panose="02020603050405020304" pitchFamily="18" charset="0"/>
                <a:cs typeface="Times New Roman" panose="02020603050405020304" pitchFamily="18" charset="0"/>
              </a:rPr>
              <a:t> (rice and lentils)</a:t>
            </a:r>
            <a:endParaRPr lang="en-US" dirty="0">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a:off x="5980112" y="6019800"/>
            <a:ext cx="6977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0487890" y="3157719"/>
            <a:ext cx="11254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Yomari</a:t>
            </a:r>
            <a:endParaRPr lang="en-US" dirty="0">
              <a:latin typeface="Times New Roman" panose="02020603050405020304" pitchFamily="18" charset="0"/>
              <a:cs typeface="Times New Roman" panose="02020603050405020304" pitchFamily="18" charset="0"/>
            </a:endParaRPr>
          </a:p>
        </p:txBody>
      </p:sp>
      <p:cxnSp>
        <p:nvCxnSpPr>
          <p:cNvPr id="28" name="Straight Arrow Connector 27"/>
          <p:cNvCxnSpPr>
            <a:stCxn id="21" idx="1"/>
          </p:cNvCxnSpPr>
          <p:nvPr/>
        </p:nvCxnSpPr>
        <p:spPr>
          <a:xfrm flipH="1">
            <a:off x="8764875" y="3342385"/>
            <a:ext cx="17230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5" idx="1"/>
          </p:cNvCxnSpPr>
          <p:nvPr/>
        </p:nvCxnSpPr>
        <p:spPr>
          <a:xfrm flipH="1" flipV="1">
            <a:off x="8465128" y="5696634"/>
            <a:ext cx="102523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46364" y="5569527"/>
            <a:ext cx="209203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Dumpling (</a:t>
            </a:r>
            <a:r>
              <a:rPr lang="en-US" dirty="0" err="1">
                <a:latin typeface="Times New Roman" panose="02020603050405020304" pitchFamily="18" charset="0"/>
                <a:cs typeface="Times New Roman" panose="02020603050405020304" pitchFamily="18" charset="0"/>
              </a:rPr>
              <a:t>momo</a:t>
            </a: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cxnSp>
        <p:nvCxnSpPr>
          <p:cNvPr id="33" name="Straight Arrow Connector 32"/>
          <p:cNvCxnSpPr>
            <a:stCxn id="31" idx="3"/>
          </p:cNvCxnSpPr>
          <p:nvPr/>
        </p:nvCxnSpPr>
        <p:spPr>
          <a:xfrm flipV="1">
            <a:off x="2438400" y="5696634"/>
            <a:ext cx="817418" cy="57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2"/>
          <a:stretch>
            <a:fillRect/>
          </a:stretch>
        </p:blipFill>
        <p:spPr>
          <a:xfrm>
            <a:off x="2847109" y="2054042"/>
            <a:ext cx="3133003" cy="2528323"/>
          </a:xfrm>
          <a:prstGeom prst="rect">
            <a:avLst/>
          </a:prstGeom>
        </p:spPr>
      </p:pic>
      <p:sp>
        <p:nvSpPr>
          <p:cNvPr id="36" name="TextBox 35"/>
          <p:cNvSpPr txBox="1"/>
          <p:nvPr/>
        </p:nvSpPr>
        <p:spPr>
          <a:xfrm>
            <a:off x="775855" y="2608488"/>
            <a:ext cx="166254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Bara (lentils pancake)</a:t>
            </a:r>
            <a:endParaRPr lang="en-US" dirty="0">
              <a:latin typeface="Times New Roman" panose="02020603050405020304" pitchFamily="18" charset="0"/>
              <a:cs typeface="Times New Roman" panose="02020603050405020304" pitchFamily="18" charset="0"/>
            </a:endParaRPr>
          </a:p>
        </p:txBody>
      </p:sp>
      <p:cxnSp>
        <p:nvCxnSpPr>
          <p:cNvPr id="38" name="Straight Arrow Connector 37"/>
          <p:cNvCxnSpPr>
            <a:stCxn id="36" idx="3"/>
          </p:cNvCxnSpPr>
          <p:nvPr/>
        </p:nvCxnSpPr>
        <p:spPr>
          <a:xfrm flipV="1">
            <a:off x="2438400" y="2931653"/>
            <a:ext cx="134389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0</TotalTime>
  <Words>2659</Words>
  <Application>WPS Presentation</Application>
  <PresentationFormat>Widescreen</PresentationFormat>
  <Paragraphs>101</Paragraphs>
  <Slides>14</Slides>
  <Notes>7</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14</vt:i4>
      </vt:variant>
    </vt:vector>
  </HeadingPairs>
  <TitlesOfParts>
    <vt:vector size="25" baseType="lpstr">
      <vt:lpstr>Arial</vt:lpstr>
      <vt:lpstr>SimSun</vt:lpstr>
      <vt:lpstr>Wingdings</vt:lpstr>
      <vt:lpstr>Wingdings 3</vt:lpstr>
      <vt:lpstr>Arial</vt:lpstr>
      <vt:lpstr>Times New Roman</vt:lpstr>
      <vt:lpstr>Century Gothic</vt:lpstr>
      <vt:lpstr>Microsoft YaHei</vt:lpstr>
      <vt:lpstr>Arial Unicode MS</vt:lpstr>
      <vt:lpstr>Calibri</vt:lpstr>
      <vt:lpstr>Ion Boardroom</vt:lpstr>
      <vt:lpstr>MIDTERM PRESENTATION:CROSS CULTURE </vt:lpstr>
      <vt:lpstr>CULTURE </vt:lpstr>
      <vt:lpstr>MY CULTURE</vt:lpstr>
      <vt:lpstr>NATIONAL FLAG OF TIBET</vt:lpstr>
      <vt:lpstr>PowerPoint 演示文稿</vt:lpstr>
      <vt:lpstr>NATIONAL FLAG OF NEPAL</vt:lpstr>
      <vt:lpstr>PowerPoint 演示文稿</vt:lpstr>
      <vt:lpstr>Norms and beliefs</vt:lpstr>
      <vt:lpstr>Nepali Food </vt:lpstr>
      <vt:lpstr>Tibetan Food</vt:lpstr>
      <vt:lpstr>Why cross-culture is important?</vt:lpstr>
      <vt:lpstr>CULTURAL SHOCK</vt:lpstr>
      <vt:lpstr>How week 1-8 impacted you?</vt:lpstr>
      <vt:lpstr>REFERENCE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MIDTERM PRESENTATION:CROSS CULTURE </dc:title>
  <dc:creator>Microsoft Office User</dc:creator>
  <cp:lastModifiedBy>oalap</cp:lastModifiedBy>
  <cp:revision>32</cp:revision>
  <dcterms:created xsi:type="dcterms:W3CDTF">2022-10-31T16:35:00Z</dcterms:created>
  <dcterms:modified xsi:type="dcterms:W3CDTF">2022-12-17T19:00:24Z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6BB7080B158343C99258B29D942D470B</vt:lpwstr>
  </property>
  <property fmtid="{D5CDD505-2E9C-101B-9397-08002B2CF9AE}" pid="3" name="KSOProductBuildVer">
    <vt:lpwstr>1033-11.2.0.11440</vt:lpwstr>
  </property>
</Properties>
</file>