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4"/>
  </p:notesMasterIdLst>
  <p:handoutMasterIdLst>
    <p:handoutMasterId r:id="rId21"/>
  </p:handoutMasterIdLst>
  <p:sldIdLst>
    <p:sldId id="257" r:id="rId3"/>
    <p:sldId id="268" r:id="rId5"/>
    <p:sldId id="277" r:id="rId6"/>
    <p:sldId id="288" r:id="rId7"/>
    <p:sldId id="287" r:id="rId8"/>
    <p:sldId id="269" r:id="rId9"/>
    <p:sldId id="271" r:id="rId10"/>
    <p:sldId id="280" r:id="rId11"/>
    <p:sldId id="282" r:id="rId12"/>
    <p:sldId id="272" r:id="rId13"/>
    <p:sldId id="283" r:id="rId14"/>
    <p:sldId id="285" r:id="rId15"/>
    <p:sldId id="289" r:id="rId16"/>
    <p:sldId id="274" r:id="rId17"/>
    <p:sldId id="276" r:id="rId18"/>
    <p:sldId id="290"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3" autoAdjust="0"/>
    <p:restoredTop sz="95065" autoAdjust="0"/>
  </p:normalViewPr>
  <p:slideViewPr>
    <p:cSldViewPr snapToGrid="0" showGuides="1">
      <p:cViewPr>
        <p:scale>
          <a:sx n="87" d="100"/>
          <a:sy n="87" d="100"/>
        </p:scale>
        <p:origin x="-264" y="134"/>
      </p:cViewPr>
      <p:guideLst>
        <p:guide orient="horz" pos="2160"/>
        <p:guide pos="3840"/>
      </p:guideLst>
    </p:cSldViewPr>
  </p:slideViewPr>
  <p:notesTextViewPr>
    <p:cViewPr>
      <p:scale>
        <a:sx n="1" d="1"/>
        <a:sy n="1" d="1"/>
      </p:scale>
      <p:origin x="0" y="0"/>
    </p:cViewPr>
  </p:notesTextViewPr>
  <p:sorterViewPr>
    <p:cViewPr>
      <p:scale>
        <a:sx n="100" d="100"/>
        <a:sy n="100" d="100"/>
      </p:scale>
      <p:origin x="0" y="-413"/>
    </p:cViewPr>
  </p:sorterViewPr>
  <p:notesViewPr>
    <p:cSldViewPr snapToGrid="0">
      <p:cViewPr varScale="1">
        <p:scale>
          <a:sx n="60" d="100"/>
          <a:sy n="60" d="100"/>
        </p:scale>
        <p:origin x="2424" y="19"/>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FF50357-9784-4A90-96B4-0B331B4230FA}" type="datetimeFigureOut">
              <a:rPr lang="en-US" smtClean="0"/>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6150802-3B37-42FB-BECC-88074371FEFB}"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fld>
            <a:endParaRPr lang="en-US" noProof="0"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F247E4-8404-2A4F-B09E-5A8B6BAD8F95}"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fld>
            <a:endParaRPr lang="en-US" noProof="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image" Target="../media/image2.svg"/><Relationship Id="rId5" Type="http://schemas.openxmlformats.org/officeDocument/2006/relationships/image" Target="../media/image5.png"/><Relationship Id="rId4" Type="http://schemas.openxmlformats.org/officeDocument/2006/relationships/image" Target="../media/image1.sv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image" Target="../media/image4.svg"/><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6.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4"/>
                </a:solidFill>
                <a:latin typeface="+mj-lt"/>
              </a:defRPr>
            </a:lvl1pPr>
          </a:lstStyle>
          <a:p>
            <a:r>
              <a:rPr lang="en-US" noProof="0" dirty="0"/>
              <a:t>Title comes here</a:t>
            </a:r>
            <a:endParaRPr lang="en-US" noProof="0" dirty="0"/>
          </a:p>
        </p:txBody>
      </p:sp>
      <p:sp>
        <p:nvSpPr>
          <p:cNvPr id="3" name="Subtitle 2"/>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p:cNvGrpSpPr/>
          <p:nvPr userDrawn="1"/>
        </p:nvGrpSpPr>
        <p:grpSpPr>
          <a:xfrm>
            <a:off x="-1728305" y="-2049517"/>
            <a:ext cx="8917229" cy="10769768"/>
            <a:chOff x="11114088" y="2241550"/>
            <a:chExt cx="1905000" cy="2354263"/>
          </a:xfrm>
          <a:solidFill>
            <a:schemeClr val="bg2">
              <a:alpha val="91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pic>
        <p:nvPicPr>
          <p:cNvPr id="9" name="Picture 8"/>
          <p:cNvPicPr>
            <a:picLocks noChangeAspect="1"/>
          </p:cNvPicPr>
          <p:nvPr userDrawn="1"/>
        </p:nvPicPr>
        <p:blipFill>
          <a:blip r:embed="rId2">
            <a:duotone>
              <a:prstClr val="black"/>
              <a:schemeClr val="tx2">
                <a:tint val="45000"/>
                <a:satMod val="400000"/>
              </a:schemeClr>
            </a:duotone>
          </a:blip>
          <a:stretch>
            <a:fillRect/>
          </a:stretch>
        </p:blipFill>
        <p:spPr>
          <a:xfrm>
            <a:off x="6372999" y="1312605"/>
            <a:ext cx="1745251" cy="673365"/>
          </a:xfrm>
          <a:prstGeom prst="rect">
            <a:avLst/>
          </a:prstGeom>
        </p:spPr>
      </p:pic>
      <p:cxnSp>
        <p:nvCxnSpPr>
          <p:cNvPr id="5" name="Straight Connector 4"/>
          <p:cNvCxnSpPr/>
          <p:nvPr userDrawn="1"/>
        </p:nvCxnSpPr>
        <p:spPr>
          <a:xfrm>
            <a:off x="6469778" y="4233582"/>
            <a:ext cx="25323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9" name="Oval 8"/>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grpSp>
        <p:nvGrpSpPr>
          <p:cNvPr id="11" name="Group 10"/>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3"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4"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37"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38"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23" name="Oval 22"/>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9" name="Oval 8"/>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3" name="Picture Placeholder 2"/>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28" name="Content Placeholder 2"/>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endParaRPr lang="en-US" noProof="0" dirty="0"/>
          </a:p>
        </p:txBody>
      </p:sp>
      <p:sp>
        <p:nvSpPr>
          <p:cNvPr id="29" name="Content Placeholder 2"/>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30" name="Content Placeholder 2"/>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endParaRPr lang="en-US" noProof="0" dirty="0"/>
          </a:p>
        </p:txBody>
      </p:sp>
      <p:sp>
        <p:nvSpPr>
          <p:cNvPr id="31" name="Content Placeholder 2"/>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32" name="Content Placeholder 2"/>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endParaRPr lang="en-US" noProof="0" dirty="0"/>
          </a:p>
        </p:txBody>
      </p:sp>
      <p:sp>
        <p:nvSpPr>
          <p:cNvPr id="33" name="Content Placeholder 2"/>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34" name="Content Placeholder 2"/>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endParaRPr lang="en-US"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endParaRPr lang="en-US" noProof="0" dirty="0"/>
          </a:p>
        </p:txBody>
      </p:sp>
      <p:sp>
        <p:nvSpPr>
          <p:cNvPr id="13" name="Picture Placeholder 12"/>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p:cNvGrpSpPr/>
          <p:nvPr userDrawn="1"/>
        </p:nvGrpSpPr>
        <p:grpSpPr>
          <a:xfrm>
            <a:off x="-1728305" y="-2049517"/>
            <a:ext cx="8917229" cy="10769768"/>
            <a:chOff x="11114088" y="2241550"/>
            <a:chExt cx="1905000" cy="2354263"/>
          </a:xfrm>
          <a:solidFill>
            <a:schemeClr val="bg2">
              <a:alpha val="91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pic>
        <p:nvPicPr>
          <p:cNvPr id="9" name="Picture 8"/>
          <p:cNvPicPr>
            <a:picLocks noChangeAspect="1"/>
          </p:cNvPicPr>
          <p:nvPr userDrawn="1"/>
        </p:nvPicPr>
        <p:blipFill>
          <a:blip r:embed="rId2">
            <a:duotone>
              <a:prstClr val="black"/>
              <a:schemeClr val="tx2">
                <a:tint val="45000"/>
                <a:satMod val="400000"/>
              </a:schemeClr>
            </a:duotone>
          </a:blip>
          <a:stretch>
            <a:fillRect/>
          </a:stretch>
        </p:blipFill>
        <p:spPr>
          <a:xfrm>
            <a:off x="6372999" y="1844881"/>
            <a:ext cx="1745251" cy="673365"/>
          </a:xfrm>
          <a:prstGeom prst="rect">
            <a:avLst/>
          </a:prstGeom>
        </p:spPr>
      </p:pic>
      <p:cxnSp>
        <p:nvCxnSpPr>
          <p:cNvPr id="5" name="Straight Connector 4"/>
          <p:cNvCxnSpPr/>
          <p:nvPr userDrawn="1"/>
        </p:nvCxnSpPr>
        <p:spPr>
          <a:xfrm>
            <a:off x="6469778" y="4233582"/>
            <a:ext cx="253233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endParaRPr lang="en-US" noProof="0" dirty="0"/>
          </a:p>
        </p:txBody>
      </p:sp>
      <p:pic>
        <p:nvPicPr>
          <p:cNvPr id="17" name="Graphic 16" descr="Envelope"/>
          <p:cNvPicPr>
            <a:picLocks noChangeAspect="1"/>
          </p:cNvPicPr>
          <p:nvPr userDrawn="1"/>
        </p:nvPicPr>
        <p:blipFill>
          <a:blip r:embed="rId3" cstate="print">
            <a:extLs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p:cNvSpPr>
            <a:spLocks noGrp="1"/>
          </p:cNvSpPr>
          <p:nvPr>
            <p:ph type="title"/>
          </p:nvPr>
        </p:nvSpPr>
        <p:spPr>
          <a:xfrm>
            <a:off x="6372998" y="3309109"/>
            <a:ext cx="5163222" cy="673365"/>
          </a:xfrm>
          <a:noFill/>
        </p:spPr>
        <p:txBody>
          <a:bodyPr wrap="square" rtlCol="0">
            <a:noAutofit/>
          </a:bodyPr>
          <a:lstStyle>
            <a:lvl1pPr>
              <a:defRPr lang="en-US" sz="6000" b="1" cap="all" baseline="0">
                <a:solidFill>
                  <a:schemeClr val="accent4"/>
                </a:solidFill>
                <a:ea typeface="+mn-ea"/>
                <a:cs typeface="+mn-cs"/>
              </a:defRPr>
            </a:lvl1pPr>
          </a:lstStyle>
          <a:p>
            <a:pPr marL="0" lvl="0"/>
            <a:r>
              <a:rPr lang="en-US" noProof="0"/>
              <a:t>Click to edit Master title style</a:t>
            </a:r>
            <a:endParaRPr lang="en-US"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p:cNvGrpSpPr/>
          <p:nvPr userDrawn="1"/>
        </p:nvGrpSpPr>
        <p:grpSpPr>
          <a:xfrm>
            <a:off x="-1728305" y="-2049517"/>
            <a:ext cx="8917229" cy="10769768"/>
            <a:chOff x="11114088" y="2241550"/>
            <a:chExt cx="1905000" cy="2354263"/>
          </a:xfrm>
          <a:solidFill>
            <a:schemeClr val="bg1">
              <a:alpha val="16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015850" y="391862"/>
            <a:ext cx="1745251" cy="673365"/>
          </a:xfrm>
          <a:prstGeom prst="rect">
            <a:avLst/>
          </a:prstGeom>
        </p:spPr>
      </p:pic>
      <p:cxnSp>
        <p:nvCxnSpPr>
          <p:cNvPr id="12" name="Straight Connector 11"/>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Subtitle 2"/>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endParaRPr lang="en-US" noProof="0" dirty="0"/>
          </a:p>
        </p:txBody>
      </p:sp>
      <p:sp>
        <p:nvSpPr>
          <p:cNvPr id="22" name="Text Placeholder 6"/>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endParaRPr lang="en-US" noProof="0" dirty="0"/>
          </a:p>
        </p:txBody>
      </p:sp>
      <p:pic>
        <p:nvPicPr>
          <p:cNvPr id="18" name="Graphic 16" descr="Envelope"/>
          <p:cNvPicPr>
            <a:picLocks noChangeAspect="1"/>
          </p:cNvPicPr>
          <p:nvPr userDrawn="1"/>
        </p:nvPicPr>
        <p:blipFill>
          <a:blip r:embed="rId4" cstate="print">
            <a:extLst>
              <a:ext uri="{96DAC541-7B7A-43D3-8B79-37D633B846F1}">
                <asvg:svgBlip xmlns:asvg="http://schemas.microsoft.com/office/drawing/2016/SVG/main" r:embed="rId5"/>
              </a:ext>
            </a:extLst>
          </a:blip>
          <a:stretch>
            <a:fillRect/>
          </a:stretch>
        </p:blipFill>
        <p:spPr>
          <a:xfrm>
            <a:off x="6541475" y="4452337"/>
            <a:ext cx="387795" cy="387795"/>
          </a:xfrm>
          <a:prstGeom prst="rect">
            <a:avLst/>
          </a:prstGeom>
        </p:spPr>
      </p:pic>
      <p:pic>
        <p:nvPicPr>
          <p:cNvPr id="23" name="Graphic 17" descr="Network"/>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522084" y="4925640"/>
            <a:ext cx="426575" cy="426575"/>
          </a:xfrm>
          <a:prstGeom prst="rect">
            <a:avLst/>
          </a:prstGeom>
        </p:spPr>
      </p:pic>
      <p:sp>
        <p:nvSpPr>
          <p:cNvPr id="2" name="Title 1"/>
          <p:cNvSpPr>
            <a:spLocks noGrp="1"/>
          </p:cNvSpPr>
          <p:nvPr>
            <p:ph type="title"/>
          </p:nvPr>
        </p:nvSpPr>
        <p:spPr>
          <a:xfrm>
            <a:off x="6347744" y="3275218"/>
            <a:ext cx="5188475" cy="826628"/>
          </a:xfrm>
          <a:noFill/>
        </p:spPr>
        <p:txBody>
          <a:bodyPr wrap="square" rtlCol="0">
            <a:noAutofit/>
          </a:bodyPr>
          <a:lstStyle>
            <a:lvl1pPr>
              <a:defRPr lang="en-US" sz="6000" b="1" cap="all" baseline="0">
                <a:solidFill>
                  <a:schemeClr val="bg1"/>
                </a:solidFill>
                <a:ea typeface="+mn-ea"/>
                <a:cs typeface="+mn-cs"/>
              </a:defRPr>
            </a:lvl1pPr>
          </a:lstStyle>
          <a:p>
            <a:pPr marL="0" lvl="0"/>
            <a:r>
              <a:rPr lang="en-US" noProof="0"/>
              <a:t>Click to edit Master title style</a:t>
            </a:r>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endParaRPr lang="en-US" noProof="0" dirty="0"/>
          </a:p>
        </p:txBody>
      </p:sp>
      <p:sp>
        <p:nvSpPr>
          <p:cNvPr id="3" name="Subtitle 2"/>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p:cNvGrpSpPr/>
          <p:nvPr userDrawn="1"/>
        </p:nvGrpSpPr>
        <p:grpSpPr>
          <a:xfrm>
            <a:off x="-1728305" y="-2049517"/>
            <a:ext cx="8917229" cy="10769768"/>
            <a:chOff x="11114088" y="2241550"/>
            <a:chExt cx="1905000" cy="2354263"/>
          </a:xfrm>
          <a:solidFill>
            <a:schemeClr val="bg1">
              <a:alpha val="16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015850" y="391862"/>
            <a:ext cx="1745251" cy="673365"/>
          </a:xfrm>
          <a:prstGeom prst="rect">
            <a:avLst/>
          </a:prstGeom>
        </p:spPr>
      </p:pic>
      <p:cxnSp>
        <p:nvCxnSpPr>
          <p:cNvPr id="5" name="Straight Connector 4"/>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p:cNvPicPr>
            <a:picLocks noChangeAspect="1"/>
          </p:cNvPicPr>
          <p:nvPr userDrawn="1"/>
        </p:nvPicPr>
        <p:blipFill>
          <a:blip r:embed="rId2">
            <a:biLevel thresh="25000"/>
          </a:blip>
          <a:stretch>
            <a:fillRect/>
          </a:stretch>
        </p:blipFill>
        <p:spPr>
          <a:xfrm>
            <a:off x="469638" y="6260507"/>
            <a:ext cx="1075427" cy="414929"/>
          </a:xfrm>
          <a:prstGeom prst="rect">
            <a:avLst/>
          </a:prstGeom>
        </p:spPr>
      </p:pic>
      <p:sp>
        <p:nvSpPr>
          <p:cNvPr id="11" name="Oval 10"/>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fld>
            <a:endParaRPr lang="en-US" noProof="0" dirty="0"/>
          </a:p>
        </p:txBody>
      </p:sp>
      <p:grpSp>
        <p:nvGrpSpPr>
          <p:cNvPr id="4" name="Group 3"/>
          <p:cNvGrpSpPr/>
          <p:nvPr userDrawn="1"/>
        </p:nvGrpSpPr>
        <p:grpSpPr>
          <a:xfrm rot="16200000">
            <a:off x="1637386" y="1473117"/>
            <a:ext cx="8917229" cy="10769768"/>
            <a:chOff x="-1728305" y="-2049517"/>
            <a:chExt cx="8917229" cy="10769768"/>
          </a:xfrm>
        </p:grpSpPr>
        <p:sp>
          <p:nvSpPr>
            <p:cNvPr id="17" name="Oval 16"/>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p:cNvGrpSpPr/>
            <p:nvPr userDrawn="1"/>
          </p:nvGrpSpPr>
          <p:grpSpPr>
            <a:xfrm>
              <a:off x="-1728305" y="-2049517"/>
              <a:ext cx="8917229" cy="10769768"/>
              <a:chOff x="11114088" y="2241550"/>
              <a:chExt cx="1905000" cy="2354263"/>
            </a:xfrm>
            <a:solidFill>
              <a:schemeClr val="bg1">
                <a:alpha val="16000"/>
              </a:schemeClr>
            </a:solidFill>
          </p:grpSpPr>
          <p:sp>
            <p:nvSpPr>
              <p:cNvPr id="19"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0"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grpSp>
      <p:sp>
        <p:nvSpPr>
          <p:cNvPr id="21" name="Text Placeholder 2"/>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endParaRPr 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5"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6"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4" name="Title 3"/>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27" name="Content Placeholder 2"/>
          <p:cNvSpPr>
            <a:spLocks noGrp="1"/>
          </p:cNvSpPr>
          <p:nvPr>
            <p:ph idx="1"/>
          </p:nvPr>
        </p:nvSpPr>
        <p:spPr>
          <a:xfrm>
            <a:off x="515938" y="1825625"/>
            <a:ext cx="10837862" cy="4351338"/>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0"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2"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2" name="Title 1"/>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14" name="Content Placeholder 2"/>
          <p:cNvSpPr>
            <a:spLocks noGrp="1"/>
          </p:cNvSpPr>
          <p:nvPr>
            <p:ph sz="half" idx="1"/>
          </p:nvPr>
        </p:nvSpPr>
        <p:spPr>
          <a:xfrm>
            <a:off x="515938" y="1825625"/>
            <a:ext cx="5503862" cy="4351338"/>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
        <p:nvSpPr>
          <p:cNvPr id="17" name="Content Placeholder 3"/>
          <p:cNvSpPr>
            <a:spLocks noGrp="1"/>
          </p:cNvSpPr>
          <p:nvPr>
            <p:ph sz="half" idx="2"/>
          </p:nvPr>
        </p:nvSpPr>
        <p:spPr>
          <a:xfrm>
            <a:off x="6172200" y="1825625"/>
            <a:ext cx="5181600" cy="4351338"/>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3"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4"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2" name="Title 1"/>
          <p:cNvSpPr>
            <a:spLocks noGrp="1"/>
          </p:cNvSpPr>
          <p:nvPr>
            <p:ph type="title"/>
          </p:nvPr>
        </p:nvSpPr>
        <p:spPr>
          <a:xfrm>
            <a:off x="515938" y="365125"/>
            <a:ext cx="10837862" cy="1325563"/>
          </a:xfrm>
        </p:spPr>
        <p:txBody>
          <a:bodyPr/>
          <a:lstStyle/>
          <a:p>
            <a:r>
              <a:rPr lang="en-US" noProof="0"/>
              <a:t>Click to edit Master title style</a:t>
            </a:r>
            <a:endParaRPr lang="en-US" noProof="0" dirty="0"/>
          </a:p>
        </p:txBody>
      </p:sp>
      <p:sp>
        <p:nvSpPr>
          <p:cNvPr id="14" name="Text Placeholder 2"/>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endParaRPr lang="en-US" noProof="0"/>
          </a:p>
        </p:txBody>
      </p:sp>
      <p:sp>
        <p:nvSpPr>
          <p:cNvPr id="17" name="Content Placeholder 3"/>
          <p:cNvSpPr>
            <a:spLocks noGrp="1"/>
          </p:cNvSpPr>
          <p:nvPr>
            <p:ph sz="half" idx="2"/>
          </p:nvPr>
        </p:nvSpPr>
        <p:spPr>
          <a:xfrm>
            <a:off x="515938" y="2505075"/>
            <a:ext cx="5157787" cy="3684588"/>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
        <p:nvSpPr>
          <p:cNvPr id="18"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endParaRPr lang="en-US" noProof="0"/>
          </a:p>
        </p:txBody>
      </p:sp>
      <p:sp>
        <p:nvSpPr>
          <p:cNvPr id="19" name="Content Placeholder 5"/>
          <p:cNvSpPr>
            <a:spLocks noGrp="1"/>
          </p:cNvSpPr>
          <p:nvPr>
            <p:ph sz="quarter" idx="4"/>
          </p:nvPr>
        </p:nvSpPr>
        <p:spPr>
          <a:xfrm>
            <a:off x="6172200" y="2505075"/>
            <a:ext cx="5183188" cy="3684588"/>
          </a:xfrm>
        </p:spPr>
        <p:txBody>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19" name="Title 1"/>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endParaRPr 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endParaRPr lang="en-US" noProof="0" dirty="0"/>
          </a:p>
        </p:txBody>
      </p:sp>
      <p:sp>
        <p:nvSpPr>
          <p:cNvPr id="3" name="Subtitle 2"/>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p:cNvGrpSpPr/>
          <p:nvPr userDrawn="1"/>
        </p:nvGrpSpPr>
        <p:grpSpPr>
          <a:xfrm>
            <a:off x="-1728305" y="-2049517"/>
            <a:ext cx="8917229" cy="10769768"/>
            <a:chOff x="11114088" y="2241550"/>
            <a:chExt cx="1905000" cy="2354263"/>
          </a:xfrm>
          <a:solidFill>
            <a:schemeClr val="bg1">
              <a:alpha val="16000"/>
            </a:schemeClr>
          </a:solidFill>
        </p:grpSpPr>
        <p:sp>
          <p:nvSpPr>
            <p:cNvPr id="15"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6"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0015850" y="391862"/>
            <a:ext cx="1745251" cy="673365"/>
          </a:xfrm>
          <a:prstGeom prst="rect">
            <a:avLst/>
          </a:prstGeom>
        </p:spPr>
      </p:pic>
      <p:cxnSp>
        <p:nvCxnSpPr>
          <p:cNvPr id="5" name="Straight Connector 4"/>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2"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23"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14" name="Title 1"/>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endParaRPr lang="en-US" noProof="0"/>
          </a:p>
        </p:txBody>
      </p:sp>
      <p:sp>
        <p:nvSpPr>
          <p:cNvPr id="18" name="Content Placeholder 2"/>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Picture Placeholder 39"/>
          <p:cNvSpPr>
            <a:spLocks noGrp="1"/>
          </p:cNvSpPr>
          <p:nvPr userDrawn="1">
            <p:ph type="pic" sz="quarter" idx="15"/>
          </p:nvPr>
        </p:nvSpPr>
        <p:spPr>
          <a:xfrm>
            <a:off x="874166" y="1679677"/>
            <a:ext cx="1828800" cy="22860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3" name="Picture Placeholder 39"/>
          <p:cNvSpPr>
            <a:spLocks noGrp="1"/>
          </p:cNvSpPr>
          <p:nvPr userDrawn="1">
            <p:ph type="pic" sz="quarter" idx="17"/>
          </p:nvPr>
        </p:nvSpPr>
        <p:spPr>
          <a:xfrm>
            <a:off x="6441985" y="4271618"/>
            <a:ext cx="1385077" cy="1410519"/>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4" name="Picture Placeholder 39"/>
          <p:cNvSpPr>
            <a:spLocks noGrp="1"/>
          </p:cNvSpPr>
          <p:nvPr userDrawn="1">
            <p:ph type="pic" sz="quarter" idx="18"/>
          </p:nvPr>
        </p:nvSpPr>
        <p:spPr>
          <a:xfrm>
            <a:off x="2962348" y="2593231"/>
            <a:ext cx="13716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6" name="Picture Placeholder 39"/>
          <p:cNvSpPr>
            <a:spLocks noGrp="1"/>
          </p:cNvSpPr>
          <p:nvPr>
            <p:ph type="pic" sz="quarter" idx="19"/>
          </p:nvPr>
        </p:nvSpPr>
        <p:spPr>
          <a:xfrm>
            <a:off x="1448628" y="4271567"/>
            <a:ext cx="13716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17" name="Picture Placeholder 39"/>
          <p:cNvSpPr>
            <a:spLocks noGrp="1"/>
          </p:cNvSpPr>
          <p:nvPr userDrawn="1">
            <p:ph type="pic" sz="quarter" idx="20"/>
          </p:nvPr>
        </p:nvSpPr>
        <p:spPr>
          <a:xfrm>
            <a:off x="3084492" y="4273728"/>
            <a:ext cx="1463040" cy="18288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0" name="Picture Placeholder 39"/>
          <p:cNvSpPr>
            <a:spLocks noGrp="1"/>
          </p:cNvSpPr>
          <p:nvPr userDrawn="1">
            <p:ph type="pic" sz="quarter" idx="22"/>
          </p:nvPr>
        </p:nvSpPr>
        <p:spPr>
          <a:xfrm>
            <a:off x="4595370" y="2138780"/>
            <a:ext cx="1371600" cy="18288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1" name="Picture Placeholder 39"/>
          <p:cNvSpPr>
            <a:spLocks noGrp="1"/>
          </p:cNvSpPr>
          <p:nvPr userDrawn="1">
            <p:ph type="pic" sz="quarter" idx="23"/>
          </p:nvPr>
        </p:nvSpPr>
        <p:spPr>
          <a:xfrm>
            <a:off x="4811175" y="4271183"/>
            <a:ext cx="1371600" cy="164592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5" name="Picture Placeholder 39"/>
          <p:cNvSpPr>
            <a:spLocks noGrp="1"/>
          </p:cNvSpPr>
          <p:nvPr userDrawn="1">
            <p:ph type="pic" sz="quarter" idx="26"/>
          </p:nvPr>
        </p:nvSpPr>
        <p:spPr>
          <a:xfrm>
            <a:off x="10416912" y="2592371"/>
            <a:ext cx="9144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7" name="Picture Placeholder 39"/>
          <p:cNvSpPr>
            <a:spLocks noGrp="1"/>
          </p:cNvSpPr>
          <p:nvPr userDrawn="1">
            <p:ph type="pic" sz="quarter" idx="28"/>
          </p:nvPr>
        </p:nvSpPr>
        <p:spPr>
          <a:xfrm>
            <a:off x="6233971" y="2409042"/>
            <a:ext cx="1828800" cy="155448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29" name="Picture Placeholder 39"/>
          <p:cNvSpPr>
            <a:spLocks noGrp="1"/>
          </p:cNvSpPr>
          <p:nvPr userDrawn="1">
            <p:ph type="pic" sz="quarter" idx="29"/>
          </p:nvPr>
        </p:nvSpPr>
        <p:spPr>
          <a:xfrm>
            <a:off x="8325601" y="1953371"/>
            <a:ext cx="1828800" cy="201168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3" name="Picture Placeholder 39"/>
          <p:cNvSpPr>
            <a:spLocks noGrp="1"/>
          </p:cNvSpPr>
          <p:nvPr userDrawn="1">
            <p:ph type="pic" sz="quarter" idx="32"/>
          </p:nvPr>
        </p:nvSpPr>
        <p:spPr>
          <a:xfrm>
            <a:off x="8092561" y="4270068"/>
            <a:ext cx="1618488" cy="1618488"/>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4" name="Picture Placeholder 39"/>
          <p:cNvSpPr>
            <a:spLocks noGrp="1"/>
          </p:cNvSpPr>
          <p:nvPr userDrawn="1">
            <p:ph type="pic" sz="quarter" idx="33"/>
          </p:nvPr>
        </p:nvSpPr>
        <p:spPr>
          <a:xfrm>
            <a:off x="9974603" y="4270974"/>
            <a:ext cx="914400" cy="1371600"/>
          </a:xfrm>
          <a:prstGeom prst="rect">
            <a:avLst/>
          </a:prstGeom>
          <a:solidFill>
            <a:schemeClr val="accent4"/>
          </a:solidFill>
          <a:ln w="25400" cap="sq">
            <a:noFill/>
            <a:miter lim="800000"/>
          </a:ln>
        </p:spPr>
        <p:txBody>
          <a:bodyPr anchor="ctr">
            <a:normAutofit/>
          </a:bodyPr>
          <a:lstStyle>
            <a:lvl1pPr marL="0" indent="0" algn="ctr">
              <a:buNone/>
              <a:defRPr sz="1200">
                <a:latin typeface="+mn-lt"/>
                <a:cs typeface="Quire Sans" panose="020B0502040400020003" pitchFamily="34" charset="0"/>
              </a:defRPr>
            </a:lvl1pPr>
          </a:lstStyle>
          <a:p>
            <a:r>
              <a:rPr lang="en-US"/>
              <a:t>Click icon to add picture</a:t>
            </a:r>
            <a:endParaRPr lang="en-US" dirty="0"/>
          </a:p>
        </p:txBody>
      </p:sp>
      <p:sp>
        <p:nvSpPr>
          <p:cNvPr id="39" name="Text Placeholder 40"/>
          <p:cNvSpPr>
            <a:spLocks noGrp="1"/>
          </p:cNvSpPr>
          <p:nvPr userDrawn="1">
            <p:ph type="body" sz="quarter" idx="13"/>
          </p:nvPr>
        </p:nvSpPr>
        <p:spPr>
          <a:xfrm>
            <a:off x="888142" y="1185213"/>
            <a:ext cx="1814824"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52" name="Text Placeholder 40"/>
          <p:cNvSpPr>
            <a:spLocks noGrp="1"/>
          </p:cNvSpPr>
          <p:nvPr userDrawn="1">
            <p:ph type="body" sz="quarter" idx="38"/>
          </p:nvPr>
        </p:nvSpPr>
        <p:spPr>
          <a:xfrm>
            <a:off x="2979396" y="2056436"/>
            <a:ext cx="135455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55" name="Text Placeholder 40"/>
          <p:cNvSpPr>
            <a:spLocks noGrp="1"/>
          </p:cNvSpPr>
          <p:nvPr userDrawn="1">
            <p:ph type="body" sz="quarter" idx="40"/>
          </p:nvPr>
        </p:nvSpPr>
        <p:spPr>
          <a:xfrm>
            <a:off x="4599397" y="1614222"/>
            <a:ext cx="137593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58" name="Text Placeholder 40"/>
          <p:cNvSpPr>
            <a:spLocks noGrp="1"/>
          </p:cNvSpPr>
          <p:nvPr userDrawn="1">
            <p:ph type="body" sz="quarter" idx="42"/>
          </p:nvPr>
        </p:nvSpPr>
        <p:spPr>
          <a:xfrm>
            <a:off x="6240233" y="1879777"/>
            <a:ext cx="182879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61" name="Text Placeholder 40"/>
          <p:cNvSpPr>
            <a:spLocks noGrp="1"/>
          </p:cNvSpPr>
          <p:nvPr userDrawn="1">
            <p:ph type="body" sz="quarter" idx="44"/>
          </p:nvPr>
        </p:nvSpPr>
        <p:spPr>
          <a:xfrm>
            <a:off x="10416912" y="2048301"/>
            <a:ext cx="914400"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67" name="Text Placeholder 40"/>
          <p:cNvSpPr>
            <a:spLocks noGrp="1"/>
          </p:cNvSpPr>
          <p:nvPr>
            <p:ph type="body" sz="quarter" idx="48"/>
          </p:nvPr>
        </p:nvSpPr>
        <p:spPr>
          <a:xfrm>
            <a:off x="1464613" y="5804629"/>
            <a:ext cx="1310309"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71" name="Text Placeholder 40"/>
          <p:cNvSpPr>
            <a:spLocks noGrp="1"/>
          </p:cNvSpPr>
          <p:nvPr userDrawn="1">
            <p:ph type="body" sz="quarter" idx="50"/>
          </p:nvPr>
        </p:nvSpPr>
        <p:spPr>
          <a:xfrm>
            <a:off x="3093086" y="6269372"/>
            <a:ext cx="1433569"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74" name="Text Placeholder 40"/>
          <p:cNvSpPr>
            <a:spLocks noGrp="1"/>
          </p:cNvSpPr>
          <p:nvPr userDrawn="1">
            <p:ph type="body" sz="quarter" idx="52"/>
          </p:nvPr>
        </p:nvSpPr>
        <p:spPr>
          <a:xfrm>
            <a:off x="4817663" y="6091787"/>
            <a:ext cx="1385076"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80" name="Text Placeholder 40"/>
          <p:cNvSpPr>
            <a:spLocks noGrp="1"/>
          </p:cNvSpPr>
          <p:nvPr userDrawn="1">
            <p:ph type="body" sz="quarter" idx="56"/>
          </p:nvPr>
        </p:nvSpPr>
        <p:spPr>
          <a:xfrm>
            <a:off x="8110049" y="6034966"/>
            <a:ext cx="1564951"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87" name="Text Placeholder 40"/>
          <p:cNvSpPr>
            <a:spLocks noGrp="1"/>
          </p:cNvSpPr>
          <p:nvPr userDrawn="1">
            <p:ph type="body" sz="quarter" idx="58"/>
          </p:nvPr>
        </p:nvSpPr>
        <p:spPr>
          <a:xfrm>
            <a:off x="6447209" y="5856627"/>
            <a:ext cx="1351890"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88" name="Title 1"/>
          <p:cNvSpPr>
            <a:spLocks noGrp="1"/>
          </p:cNvSpPr>
          <p:nvPr userDrawn="1">
            <p:ph type="title"/>
          </p:nvPr>
        </p:nvSpPr>
        <p:spPr>
          <a:xfrm>
            <a:off x="838200" y="30478"/>
            <a:ext cx="10515600" cy="1055661"/>
          </a:xfrm>
        </p:spPr>
        <p:txBody>
          <a:bodyPr>
            <a:normAutofit/>
          </a:bodyPr>
          <a:lstStyle>
            <a:lvl1pPr algn="ctr">
              <a:defRPr sz="4400" cap="all" spc="300" baseline="0">
                <a:solidFill>
                  <a:schemeClr val="tx1">
                    <a:lumMod val="65000"/>
                    <a:lumOff val="35000"/>
                  </a:schemeClr>
                </a:solidFill>
                <a:latin typeface="+mj-lt"/>
                <a:cs typeface="Quire Sans" panose="020B0502040400020003" pitchFamily="34" charset="0"/>
              </a:defRPr>
            </a:lvl1pPr>
          </a:lstStyle>
          <a:p>
            <a:r>
              <a:rPr lang="en-US"/>
              <a:t>Click to edit Master title style</a:t>
            </a:r>
            <a:endParaRPr lang="en-US" dirty="0"/>
          </a:p>
        </p:txBody>
      </p:sp>
      <p:sp>
        <p:nvSpPr>
          <p:cNvPr id="95" name="Text Placeholder 40"/>
          <p:cNvSpPr>
            <a:spLocks noGrp="1"/>
          </p:cNvSpPr>
          <p:nvPr userDrawn="1">
            <p:ph type="body" sz="quarter" idx="62"/>
          </p:nvPr>
        </p:nvSpPr>
        <p:spPr>
          <a:xfrm>
            <a:off x="8325957" y="1433636"/>
            <a:ext cx="172876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cxnSp>
        <p:nvCxnSpPr>
          <p:cNvPr id="7" name="Straight Connector 6"/>
          <p:cNvCxnSpPr/>
          <p:nvPr userDrawn="1"/>
        </p:nvCxnSpPr>
        <p:spPr>
          <a:xfrm>
            <a:off x="609600" y="4114800"/>
            <a:ext cx="10934700" cy="0"/>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7" name="Text Placeholder 40"/>
          <p:cNvSpPr>
            <a:spLocks noGrp="1"/>
          </p:cNvSpPr>
          <p:nvPr userDrawn="1">
            <p:ph type="body" sz="quarter" idx="63"/>
          </p:nvPr>
        </p:nvSpPr>
        <p:spPr>
          <a:xfrm>
            <a:off x="9974603" y="5809884"/>
            <a:ext cx="868863" cy="365760"/>
          </a:xfrm>
        </p:spPr>
        <p:txBody>
          <a:bodyPr lIns="0" rIns="0">
            <a:noAutofit/>
          </a:bodyPr>
          <a:lstStyle>
            <a:lvl1pPr marL="0" indent="0">
              <a:lnSpc>
                <a:spcPct val="100000"/>
              </a:lnSpc>
              <a:spcBef>
                <a:spcPts val="0"/>
              </a:spcBef>
              <a:spcAft>
                <a:spcPts val="600"/>
              </a:spcAft>
              <a:buFont typeface="Arial" panose="020B0604020202020204" pitchFamily="34" charset="0"/>
              <a:buNone/>
              <a:defRPr sz="10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cxnSp>
        <p:nvCxnSpPr>
          <p:cNvPr id="70" name="Straight Connector 69"/>
          <p:cNvCxnSpPr/>
          <p:nvPr userDrawn="1"/>
        </p:nvCxnSpPr>
        <p:spPr>
          <a:xfrm flipV="1">
            <a:off x="9839068" y="4117099"/>
            <a:ext cx="0" cy="2105288"/>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1320578" y="4126822"/>
            <a:ext cx="0" cy="2048822"/>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flipV="1">
            <a:off x="2953030" y="4115934"/>
            <a:ext cx="0" cy="2519198"/>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flipV="1">
            <a:off x="7958031" y="4118582"/>
            <a:ext cx="0" cy="2282144"/>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flipV="1">
            <a:off x="746692" y="1185213"/>
            <a:ext cx="0" cy="2930921"/>
          </a:xfrm>
          <a:prstGeom prst="line">
            <a:avLst/>
          </a:prstGeom>
          <a:ln w="12700">
            <a:solidFill>
              <a:schemeClr val="tx1">
                <a:lumMod val="50000"/>
                <a:lumOff val="50000"/>
              </a:schemeClr>
            </a:solidFill>
            <a:prstDash val="sysDot"/>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flipV="1">
            <a:off x="2833403" y="2036324"/>
            <a:ext cx="0" cy="2058587"/>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flipV="1">
            <a:off x="4466797" y="1614222"/>
            <a:ext cx="0" cy="2480689"/>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flipV="1">
            <a:off x="10287451" y="2057400"/>
            <a:ext cx="0" cy="205395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flipV="1">
            <a:off x="6312225" y="4109483"/>
            <a:ext cx="0" cy="2112904"/>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flipV="1">
            <a:off x="8198195" y="1433636"/>
            <a:ext cx="0" cy="2675947"/>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flipV="1">
            <a:off x="6101592" y="1879777"/>
            <a:ext cx="0" cy="223337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flipV="1">
            <a:off x="4678263" y="4115815"/>
            <a:ext cx="0" cy="2341732"/>
          </a:xfrm>
          <a:prstGeom prst="line">
            <a:avLst/>
          </a:prstGeom>
          <a:ln w="12700">
            <a:solidFill>
              <a:schemeClr val="tx1">
                <a:lumMod val="50000"/>
                <a:lumOff val="50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meline 3">
    <p:bg>
      <p:bgPr>
        <a:solidFill>
          <a:schemeClr val="bg1"/>
        </a:solidFill>
        <a:effectLst/>
      </p:bgPr>
    </p:bg>
    <p:spTree>
      <p:nvGrpSpPr>
        <p:cNvPr id="1" name=""/>
        <p:cNvGrpSpPr/>
        <p:nvPr/>
      </p:nvGrpSpPr>
      <p:grpSpPr>
        <a:xfrm>
          <a:off x="0" y="0"/>
          <a:ext cx="0" cy="0"/>
          <a:chOff x="0" y="0"/>
          <a:chExt cx="0" cy="0"/>
        </a:xfrm>
      </p:grpSpPr>
      <p:sp>
        <p:nvSpPr>
          <p:cNvPr id="21" name="Text Placeholder 40"/>
          <p:cNvSpPr>
            <a:spLocks noGrp="1"/>
          </p:cNvSpPr>
          <p:nvPr>
            <p:ph type="body" sz="quarter" idx="12"/>
          </p:nvPr>
        </p:nvSpPr>
        <p:spPr>
          <a:xfrm>
            <a:off x="9052935" y="2929930"/>
            <a:ext cx="2506635" cy="853771"/>
          </a:xfrm>
        </p:spPr>
        <p:txBody>
          <a:bodyPr lIns="0" rIns="0">
            <a:noAutofit/>
          </a:bodyPr>
          <a:lstStyle>
            <a:lvl1pPr marL="0" indent="0">
              <a:lnSpc>
                <a:spcPct val="100000"/>
              </a:lnSpc>
              <a:buNone/>
              <a:defRPr sz="12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cxnSp>
        <p:nvCxnSpPr>
          <p:cNvPr id="32" name="Straight Connector 31"/>
          <p:cNvCxnSpPr/>
          <p:nvPr userDrawn="1"/>
        </p:nvCxnSpPr>
        <p:spPr>
          <a:xfrm>
            <a:off x="6096000" y="1501378"/>
            <a:ext cx="0" cy="5122446"/>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 Placeholder 40"/>
          <p:cNvSpPr>
            <a:spLocks noGrp="1"/>
          </p:cNvSpPr>
          <p:nvPr>
            <p:ph type="body" sz="quarter" idx="82" hasCustomPrompt="1"/>
          </p:nvPr>
        </p:nvSpPr>
        <p:spPr>
          <a:xfrm>
            <a:off x="9052905" y="2316769"/>
            <a:ext cx="2491396" cy="532359"/>
          </a:xfrm>
        </p:spPr>
        <p:txBody>
          <a:bodyPr lIns="0" rIns="0">
            <a:noAutofit/>
          </a:bodyPr>
          <a:lstStyle>
            <a:lvl1pPr marL="0" indent="0" algn="l">
              <a:lnSpc>
                <a:spcPct val="100000"/>
              </a:lnSpc>
              <a:spcBef>
                <a:spcPts val="0"/>
              </a:spcBef>
              <a:spcAft>
                <a:spcPts val="600"/>
              </a:spcAft>
              <a:buFont typeface="Arial" panose="020B0604020202020204" pitchFamily="34" charset="0"/>
              <a:buNone/>
              <a:defRPr lang="en-US" sz="3600" dirty="0">
                <a:latin typeface="+mj-lt"/>
              </a:defRPr>
            </a:lvl1pPr>
            <a:lvl2pPr marL="457200" indent="0">
              <a:buNone/>
              <a:defRPr sz="1200"/>
            </a:lvl2pPr>
            <a:lvl3pPr>
              <a:defRPr sz="1200"/>
            </a:lvl3pPr>
            <a:lvl4pPr>
              <a:defRPr sz="1200"/>
            </a:lvl4pPr>
            <a:lvl5pPr>
              <a:defRPr sz="1200"/>
            </a:lvl5pPr>
          </a:lstStyle>
          <a:p>
            <a:pPr lvl="0"/>
            <a:r>
              <a:rPr lang="en-US" dirty="0"/>
              <a:t>ADD DAY</a:t>
            </a:r>
            <a:endParaRPr lang="en-US" dirty="0"/>
          </a:p>
        </p:txBody>
      </p:sp>
      <p:sp>
        <p:nvSpPr>
          <p:cNvPr id="34" name="Title 1"/>
          <p:cNvSpPr>
            <a:spLocks noGrp="1"/>
          </p:cNvSpPr>
          <p:nvPr>
            <p:ph type="title"/>
          </p:nvPr>
        </p:nvSpPr>
        <p:spPr>
          <a:xfrm>
            <a:off x="838200" y="238203"/>
            <a:ext cx="10515600" cy="1055661"/>
          </a:xfrm>
        </p:spPr>
        <p:txBody>
          <a:bodyPr>
            <a:normAutofit/>
          </a:bodyPr>
          <a:lstStyle>
            <a:lvl1pPr algn="ctr">
              <a:defRPr sz="4400" cap="all" spc="300" baseline="0">
                <a:solidFill>
                  <a:schemeClr val="tx1">
                    <a:lumMod val="65000"/>
                    <a:lumOff val="35000"/>
                  </a:schemeClr>
                </a:solidFill>
                <a:latin typeface="+mj-lt"/>
                <a:cs typeface="Quire Sans" panose="020B0502040400020003" pitchFamily="34" charset="0"/>
              </a:defRPr>
            </a:lvl1pPr>
          </a:lstStyle>
          <a:p>
            <a:r>
              <a:rPr lang="en-US"/>
              <a:t>Click to edit Master title style</a:t>
            </a:r>
            <a:endParaRPr lang="en-US" dirty="0"/>
          </a:p>
        </p:txBody>
      </p:sp>
      <p:sp>
        <p:nvSpPr>
          <p:cNvPr id="37" name="Picture Placeholder 12"/>
          <p:cNvSpPr>
            <a:spLocks noGrp="1"/>
          </p:cNvSpPr>
          <p:nvPr>
            <p:ph type="pic" sz="quarter" idx="83"/>
          </p:nvPr>
        </p:nvSpPr>
        <p:spPr>
          <a:xfrm>
            <a:off x="3375630" y="2080932"/>
            <a:ext cx="2506635" cy="1472630"/>
          </a:xfrm>
          <a:prstGeom prst="rect">
            <a:avLst/>
          </a:prstGeom>
          <a:solidFill>
            <a:schemeClr val="accent4"/>
          </a:solidFill>
        </p:spPr>
        <p:txBody>
          <a:bodyPr anchor="ctr">
            <a:normAutofit/>
          </a:bodyPr>
          <a:lstStyle>
            <a:lvl1pPr algn="ctr">
              <a:defRPr sz="1200">
                <a:latin typeface="+mn-lt"/>
                <a:cs typeface="Quire Sans" panose="020B0502040400020003" pitchFamily="34" charset="0"/>
              </a:defRPr>
            </a:lvl1pPr>
          </a:lstStyle>
          <a:p>
            <a:r>
              <a:rPr lang="en-US"/>
              <a:t>Click icon to add picture</a:t>
            </a:r>
            <a:endParaRPr lang="en-ID" dirty="0"/>
          </a:p>
        </p:txBody>
      </p:sp>
      <p:sp>
        <p:nvSpPr>
          <p:cNvPr id="38" name="Text Placeholder 40"/>
          <p:cNvSpPr>
            <a:spLocks noGrp="1"/>
          </p:cNvSpPr>
          <p:nvPr>
            <p:ph type="body" sz="quarter" idx="84"/>
          </p:nvPr>
        </p:nvSpPr>
        <p:spPr>
          <a:xfrm>
            <a:off x="611462" y="2707599"/>
            <a:ext cx="2506635" cy="853771"/>
          </a:xfrm>
        </p:spPr>
        <p:txBody>
          <a:bodyPr lIns="0" rIns="0">
            <a:noAutofit/>
          </a:bodyPr>
          <a:lstStyle>
            <a:lvl1pPr marL="0" indent="0">
              <a:lnSpc>
                <a:spcPct val="100000"/>
              </a:lnSpc>
              <a:buNone/>
              <a:defRPr sz="12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39" name="Text Placeholder 40"/>
          <p:cNvSpPr>
            <a:spLocks noGrp="1"/>
          </p:cNvSpPr>
          <p:nvPr>
            <p:ph type="body" sz="quarter" idx="85" hasCustomPrompt="1"/>
          </p:nvPr>
        </p:nvSpPr>
        <p:spPr>
          <a:xfrm>
            <a:off x="611432" y="2105051"/>
            <a:ext cx="2491396" cy="532359"/>
          </a:xfrm>
        </p:spPr>
        <p:txBody>
          <a:bodyPr lIns="0" rIns="0">
            <a:noAutofit/>
          </a:bodyPr>
          <a:lstStyle>
            <a:lvl1pPr marL="0" indent="0" algn="l">
              <a:lnSpc>
                <a:spcPct val="100000"/>
              </a:lnSpc>
              <a:spcBef>
                <a:spcPts val="0"/>
              </a:spcBef>
              <a:spcAft>
                <a:spcPts val="600"/>
              </a:spcAft>
              <a:buFont typeface="Arial" panose="020B0604020202020204" pitchFamily="34" charset="0"/>
              <a:buNone/>
              <a:defRPr lang="en-US" sz="3600" dirty="0">
                <a:latin typeface="+mj-lt"/>
              </a:defRPr>
            </a:lvl1pPr>
            <a:lvl2pPr marL="457200" indent="0">
              <a:buNone/>
              <a:defRPr sz="1200"/>
            </a:lvl2pPr>
            <a:lvl3pPr>
              <a:defRPr sz="1200"/>
            </a:lvl3pPr>
            <a:lvl4pPr>
              <a:defRPr sz="1200"/>
            </a:lvl4pPr>
            <a:lvl5pPr>
              <a:defRPr sz="1200"/>
            </a:lvl5pPr>
          </a:lstStyle>
          <a:p>
            <a:pPr lvl="0"/>
            <a:r>
              <a:rPr lang="en-US" dirty="0"/>
              <a:t>ADD DAY</a:t>
            </a:r>
            <a:endParaRPr lang="en-US" dirty="0"/>
          </a:p>
        </p:txBody>
      </p:sp>
      <p:cxnSp>
        <p:nvCxnSpPr>
          <p:cNvPr id="43" name="Straight Connector 42"/>
          <p:cNvCxnSpPr/>
          <p:nvPr userDrawn="1"/>
        </p:nvCxnSpPr>
        <p:spPr>
          <a:xfrm>
            <a:off x="6096000" y="2066846"/>
            <a:ext cx="2962464" cy="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flipH="1">
            <a:off x="3125817" y="1835876"/>
            <a:ext cx="2970183" cy="0"/>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45" name="Picture Placeholder 12"/>
          <p:cNvSpPr>
            <a:spLocks noGrp="1"/>
          </p:cNvSpPr>
          <p:nvPr>
            <p:ph type="pic" sz="quarter" idx="86"/>
          </p:nvPr>
        </p:nvSpPr>
        <p:spPr>
          <a:xfrm>
            <a:off x="6332565" y="4970650"/>
            <a:ext cx="2506635" cy="1472630"/>
          </a:xfrm>
          <a:prstGeom prst="rect">
            <a:avLst/>
          </a:prstGeom>
          <a:solidFill>
            <a:schemeClr val="accent4"/>
          </a:solidFill>
        </p:spPr>
        <p:txBody>
          <a:bodyPr anchor="ctr">
            <a:normAutofit/>
          </a:bodyPr>
          <a:lstStyle>
            <a:lvl1pPr algn="ctr">
              <a:defRPr sz="1200">
                <a:latin typeface="+mn-lt"/>
                <a:cs typeface="Quire Sans" panose="020B0502040400020003" pitchFamily="34" charset="0"/>
              </a:defRPr>
            </a:lvl1pPr>
          </a:lstStyle>
          <a:p>
            <a:r>
              <a:rPr lang="en-US"/>
              <a:t>Click icon to add picture</a:t>
            </a:r>
            <a:endParaRPr lang="en-ID" dirty="0"/>
          </a:p>
        </p:txBody>
      </p:sp>
      <p:cxnSp>
        <p:nvCxnSpPr>
          <p:cNvPr id="46" name="Straight Connector 45"/>
          <p:cNvCxnSpPr/>
          <p:nvPr userDrawn="1"/>
        </p:nvCxnSpPr>
        <p:spPr>
          <a:xfrm>
            <a:off x="6096000" y="4736834"/>
            <a:ext cx="2962464" cy="1"/>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47" name="Text Placeholder 40"/>
          <p:cNvSpPr>
            <a:spLocks noGrp="1"/>
          </p:cNvSpPr>
          <p:nvPr>
            <p:ph type="body" sz="quarter" idx="87"/>
          </p:nvPr>
        </p:nvSpPr>
        <p:spPr>
          <a:xfrm>
            <a:off x="9052935" y="5572659"/>
            <a:ext cx="2506635" cy="853771"/>
          </a:xfrm>
        </p:spPr>
        <p:txBody>
          <a:bodyPr lIns="0" rIns="0">
            <a:noAutofit/>
          </a:bodyPr>
          <a:lstStyle>
            <a:lvl1pPr marL="0" indent="0">
              <a:lnSpc>
                <a:spcPct val="100000"/>
              </a:lnSpc>
              <a:buNone/>
              <a:defRPr sz="12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48" name="Text Placeholder 40"/>
          <p:cNvSpPr>
            <a:spLocks noGrp="1"/>
          </p:cNvSpPr>
          <p:nvPr>
            <p:ph type="body" sz="quarter" idx="88" hasCustomPrompt="1"/>
          </p:nvPr>
        </p:nvSpPr>
        <p:spPr>
          <a:xfrm>
            <a:off x="9052905" y="4959498"/>
            <a:ext cx="2491396" cy="532359"/>
          </a:xfrm>
        </p:spPr>
        <p:txBody>
          <a:bodyPr lIns="0" rIns="0">
            <a:noAutofit/>
          </a:bodyPr>
          <a:lstStyle>
            <a:lvl1pPr marL="0" indent="0" algn="l">
              <a:lnSpc>
                <a:spcPct val="100000"/>
              </a:lnSpc>
              <a:spcBef>
                <a:spcPts val="0"/>
              </a:spcBef>
              <a:spcAft>
                <a:spcPts val="600"/>
              </a:spcAft>
              <a:buFont typeface="Arial" panose="020B0604020202020204" pitchFamily="34" charset="0"/>
              <a:buNone/>
              <a:defRPr lang="en-US" sz="3600" dirty="0">
                <a:latin typeface="+mj-lt"/>
              </a:defRPr>
            </a:lvl1pPr>
            <a:lvl2pPr marL="457200" indent="0">
              <a:buNone/>
              <a:defRPr sz="1200"/>
            </a:lvl2pPr>
            <a:lvl3pPr>
              <a:defRPr sz="1200"/>
            </a:lvl3pPr>
            <a:lvl4pPr>
              <a:defRPr sz="1200"/>
            </a:lvl4pPr>
            <a:lvl5pPr>
              <a:defRPr sz="1200"/>
            </a:lvl5pPr>
          </a:lstStyle>
          <a:p>
            <a:pPr lvl="0"/>
            <a:r>
              <a:rPr lang="en-US" dirty="0"/>
              <a:t>ADD DAY</a:t>
            </a:r>
            <a:endParaRPr lang="en-US" dirty="0"/>
          </a:p>
        </p:txBody>
      </p:sp>
      <p:sp>
        <p:nvSpPr>
          <p:cNvPr id="50" name="Text Placeholder 40"/>
          <p:cNvSpPr>
            <a:spLocks noGrp="1"/>
          </p:cNvSpPr>
          <p:nvPr>
            <p:ph type="body" sz="quarter" idx="90"/>
          </p:nvPr>
        </p:nvSpPr>
        <p:spPr>
          <a:xfrm>
            <a:off x="611462" y="4635134"/>
            <a:ext cx="2506635" cy="853771"/>
          </a:xfrm>
        </p:spPr>
        <p:txBody>
          <a:bodyPr lIns="0" rIns="0">
            <a:noAutofit/>
          </a:bodyPr>
          <a:lstStyle>
            <a:lvl1pPr marL="0" indent="0">
              <a:lnSpc>
                <a:spcPct val="100000"/>
              </a:lnSpc>
              <a:buNone/>
              <a:defRPr sz="1200">
                <a:solidFill>
                  <a:schemeClr val="tx1">
                    <a:lumMod val="65000"/>
                    <a:lumOff val="35000"/>
                  </a:schemeClr>
                </a:solidFill>
                <a:latin typeface="+mn-lt"/>
                <a:cs typeface="Quire Sans" panose="020B0502040400020003" pitchFamily="34" charset="0"/>
              </a:defRPr>
            </a:lvl1pPr>
            <a:lvl2pPr marL="457200" indent="0">
              <a:buNone/>
              <a:defRPr sz="1200"/>
            </a:lvl2pPr>
            <a:lvl3pPr>
              <a:defRPr sz="1200"/>
            </a:lvl3pPr>
            <a:lvl4pPr>
              <a:defRPr sz="1200"/>
            </a:lvl4pPr>
            <a:lvl5pPr>
              <a:defRPr sz="1200"/>
            </a:lvl5pPr>
          </a:lstStyle>
          <a:p>
            <a:pPr lvl="0"/>
            <a:r>
              <a:rPr lang="en-US"/>
              <a:t>Click to edit Master text styles</a:t>
            </a:r>
            <a:endParaRPr lang="en-US"/>
          </a:p>
        </p:txBody>
      </p:sp>
      <p:sp>
        <p:nvSpPr>
          <p:cNvPr id="51" name="Text Placeholder 40"/>
          <p:cNvSpPr>
            <a:spLocks noGrp="1"/>
          </p:cNvSpPr>
          <p:nvPr>
            <p:ph type="body" sz="quarter" idx="91" hasCustomPrompt="1"/>
          </p:nvPr>
        </p:nvSpPr>
        <p:spPr>
          <a:xfrm>
            <a:off x="611432" y="4032586"/>
            <a:ext cx="2491396" cy="532359"/>
          </a:xfrm>
        </p:spPr>
        <p:txBody>
          <a:bodyPr lIns="0" rIns="0">
            <a:noAutofit/>
          </a:bodyPr>
          <a:lstStyle>
            <a:lvl1pPr marL="0" indent="0" algn="l">
              <a:lnSpc>
                <a:spcPct val="100000"/>
              </a:lnSpc>
              <a:spcBef>
                <a:spcPts val="0"/>
              </a:spcBef>
              <a:spcAft>
                <a:spcPts val="600"/>
              </a:spcAft>
              <a:buFont typeface="Arial" panose="020B0604020202020204" pitchFamily="34" charset="0"/>
              <a:buNone/>
              <a:defRPr lang="en-US" sz="3600" dirty="0">
                <a:latin typeface="+mj-lt"/>
              </a:defRPr>
            </a:lvl1pPr>
            <a:lvl2pPr marL="457200" indent="0">
              <a:buNone/>
              <a:defRPr sz="1200"/>
            </a:lvl2pPr>
            <a:lvl3pPr>
              <a:defRPr sz="1200"/>
            </a:lvl3pPr>
            <a:lvl4pPr>
              <a:defRPr sz="1200"/>
            </a:lvl4pPr>
            <a:lvl5pPr>
              <a:defRPr sz="1200"/>
            </a:lvl5pPr>
          </a:lstStyle>
          <a:p>
            <a:pPr lvl="0"/>
            <a:r>
              <a:rPr lang="en-US" dirty="0"/>
              <a:t>ADD DAY</a:t>
            </a:r>
            <a:endParaRPr lang="en-US" dirty="0"/>
          </a:p>
        </p:txBody>
      </p:sp>
      <p:cxnSp>
        <p:nvCxnSpPr>
          <p:cNvPr id="52" name="Straight Connector 51"/>
          <p:cNvCxnSpPr/>
          <p:nvPr userDrawn="1"/>
        </p:nvCxnSpPr>
        <p:spPr>
          <a:xfrm flipH="1">
            <a:off x="3143856" y="3787378"/>
            <a:ext cx="2952144" cy="0"/>
          </a:xfrm>
          <a:prstGeom prst="line">
            <a:avLst/>
          </a:prstGeom>
          <a:ln w="12700">
            <a:solidFill>
              <a:schemeClr val="tx1">
                <a:lumMod val="50000"/>
                <a:lumOff val="50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53" name="Picture Placeholder 12"/>
          <p:cNvSpPr>
            <a:spLocks noGrp="1"/>
          </p:cNvSpPr>
          <p:nvPr>
            <p:ph type="pic" sz="quarter" idx="92"/>
          </p:nvPr>
        </p:nvSpPr>
        <p:spPr>
          <a:xfrm>
            <a:off x="3355189" y="4021194"/>
            <a:ext cx="2506635" cy="2200551"/>
          </a:xfrm>
          <a:prstGeom prst="rect">
            <a:avLst/>
          </a:prstGeom>
          <a:solidFill>
            <a:schemeClr val="accent4"/>
          </a:solidFill>
        </p:spPr>
        <p:txBody>
          <a:bodyPr anchor="ctr">
            <a:normAutofit/>
          </a:bodyPr>
          <a:lstStyle>
            <a:lvl1pPr algn="ctr">
              <a:defRPr sz="1200">
                <a:latin typeface="+mn-lt"/>
                <a:cs typeface="Quire Sans" panose="020B0502040400020003" pitchFamily="34" charset="0"/>
              </a:defRPr>
            </a:lvl1pPr>
          </a:lstStyle>
          <a:p>
            <a:r>
              <a:rPr lang="en-US"/>
              <a:t>Click icon to add picture</a:t>
            </a:r>
            <a:endParaRPr lang="en-ID" dirty="0"/>
          </a:p>
        </p:txBody>
      </p:sp>
      <p:sp>
        <p:nvSpPr>
          <p:cNvPr id="54" name="Picture Placeholder 12"/>
          <p:cNvSpPr>
            <a:spLocks noGrp="1"/>
          </p:cNvSpPr>
          <p:nvPr>
            <p:ph type="pic" sz="quarter" idx="93"/>
          </p:nvPr>
        </p:nvSpPr>
        <p:spPr>
          <a:xfrm>
            <a:off x="6321414" y="2302467"/>
            <a:ext cx="2506635" cy="2200551"/>
          </a:xfrm>
          <a:prstGeom prst="rect">
            <a:avLst/>
          </a:prstGeom>
          <a:solidFill>
            <a:schemeClr val="accent4"/>
          </a:solidFill>
        </p:spPr>
        <p:txBody>
          <a:bodyPr anchor="ctr">
            <a:normAutofit/>
          </a:bodyPr>
          <a:lstStyle>
            <a:lvl1pPr algn="ctr">
              <a:defRPr sz="1200">
                <a:latin typeface="+mn-lt"/>
                <a:cs typeface="Quire Sans" panose="020B0502040400020003" pitchFamily="34" charset="0"/>
              </a:defRPr>
            </a:lvl1pPr>
          </a:lstStyle>
          <a:p>
            <a:r>
              <a:rPr lang="en-US"/>
              <a:t>Click icon to add picture</a:t>
            </a:r>
            <a:endParaRPr lang="en-ID"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a:p>
        </p:txBody>
      </p:sp>
      <p:sp>
        <p:nvSpPr>
          <p:cNvPr id="3" name="Text Placeholder 2"/>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endParaRPr lang="en-US" noProof="0"/>
          </a:p>
        </p:txBody>
      </p:sp>
      <p:pic>
        <p:nvPicPr>
          <p:cNvPr id="8" name="Picture 7"/>
          <p:cNvPicPr>
            <a:picLocks noChangeAspect="1"/>
          </p:cNvPicPr>
          <p:nvPr userDrawn="1"/>
        </p:nvPicPr>
        <p:blipFill>
          <a:blip r:embed="rId2">
            <a:biLevel thresh="25000"/>
          </a:blip>
          <a:stretch>
            <a:fillRect/>
          </a:stretch>
        </p:blipFill>
        <p:spPr>
          <a:xfrm>
            <a:off x="469638" y="6260507"/>
            <a:ext cx="1075427" cy="414929"/>
          </a:xfrm>
          <a:prstGeom prst="rect">
            <a:avLst/>
          </a:prstGeom>
        </p:spPr>
      </p:pic>
      <p:sp>
        <p:nvSpPr>
          <p:cNvPr id="11" name="Oval 10"/>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fld>
            <a:endParaRPr lang="en-US" noProof="0" dirty="0"/>
          </a:p>
        </p:txBody>
      </p:sp>
      <p:sp>
        <p:nvSpPr>
          <p:cNvPr id="15" name="Picture Placeholder 14"/>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dirty="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grpSp>
        <p:nvGrpSpPr>
          <p:cNvPr id="10" name="Group 9"/>
          <p:cNvGrpSpPr/>
          <p:nvPr userDrawn="1"/>
        </p:nvGrpSpPr>
        <p:grpSpPr>
          <a:xfrm rot="8650774">
            <a:off x="5037655" y="4336093"/>
            <a:ext cx="1905000" cy="2354263"/>
            <a:chOff x="11114088" y="2241550"/>
            <a:chExt cx="1905000" cy="2354263"/>
          </a:xfrm>
          <a:solidFill>
            <a:schemeClr val="bg2"/>
          </a:solidFill>
        </p:grpSpPr>
        <p:sp>
          <p:nvSpPr>
            <p:cNvPr id="11"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2"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3"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23" name="Picture Placeholder 22"/>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a:p>
        </p:txBody>
      </p:sp>
      <p:sp>
        <p:nvSpPr>
          <p:cNvPr id="3" name="Content Placeholder 2"/>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14" name="Rectangle 13"/>
          <p:cNvSpPr/>
          <p:nvPr userDrawn="1"/>
        </p:nvSpPr>
        <p:spPr>
          <a:xfrm>
            <a:off x="7854462" y="988536"/>
            <a:ext cx="4329129" cy="4880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p:cNvSpPr>
            <a:spLocks noChangeAspect="1"/>
          </p:cNvSpPr>
          <p:nvPr userDrawn="1"/>
        </p:nvSpPr>
        <p:spPr>
          <a:xfrm>
            <a:off x="9833702" y="1823757"/>
            <a:ext cx="832104" cy="832104"/>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endParaRPr lang="en-US" noProof="0" dirty="0"/>
          </a:p>
        </p:txBody>
      </p:sp>
      <p:sp>
        <p:nvSpPr>
          <p:cNvPr id="9" name="Rectangle 8"/>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a:p>
        </p:txBody>
      </p:sp>
      <p:sp>
        <p:nvSpPr>
          <p:cNvPr id="3" name="Content Placeholder 2"/>
          <p:cNvSpPr>
            <a:spLocks noGrp="1"/>
          </p:cNvSpPr>
          <p:nvPr>
            <p:ph idx="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6" name="Picture Placeholder 5"/>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p:cNvSpPr>
            <a:spLocks noGrp="1"/>
          </p:cNvSpPr>
          <p:nvPr>
            <p:ph idx="14"/>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20" name="Content Placeholder 2"/>
          <p:cNvSpPr>
            <a:spLocks noGrp="1"/>
          </p:cNvSpPr>
          <p:nvPr>
            <p:ph idx="15"/>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21" name="Content Placeholder 2"/>
          <p:cNvSpPr>
            <a:spLocks noGrp="1"/>
          </p:cNvSpPr>
          <p:nvPr>
            <p:ph idx="16"/>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12" name="Picture Placeholder 11"/>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endParaRPr lang="en-US"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with Images">
    <p:spTree>
      <p:nvGrpSpPr>
        <p:cNvPr id="1" name=""/>
        <p:cNvGrpSpPr/>
        <p:nvPr/>
      </p:nvGrpSpPr>
      <p:grpSpPr>
        <a:xfrm>
          <a:off x="0" y="0"/>
          <a:ext cx="0" cy="0"/>
          <a:chOff x="0" y="0"/>
          <a:chExt cx="0" cy="0"/>
        </a:xfrm>
      </p:grpSpPr>
      <p:sp>
        <p:nvSpPr>
          <p:cNvPr id="22" name="Rectangle 21"/>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a:p>
        </p:txBody>
      </p:sp>
      <p:sp>
        <p:nvSpPr>
          <p:cNvPr id="3" name="Content Placeholder 2"/>
          <p:cNvSpPr>
            <a:spLocks noGrp="1"/>
          </p:cNvSpPr>
          <p:nvPr>
            <p:ph idx="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15" name="Oval 14"/>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sp>
        <p:nvSpPr>
          <p:cNvPr id="20" name="Content Placeholder 2"/>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endParaRPr lang="en-US" noProof="0"/>
          </a:p>
        </p:txBody>
      </p:sp>
      <p:sp>
        <p:nvSpPr>
          <p:cNvPr id="23" name="Content Placeholder 2"/>
          <p:cNvSpPr>
            <a:spLocks noGrp="1"/>
          </p:cNvSpPr>
          <p:nvPr>
            <p:ph idx="19"/>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endParaRPr lang="en-US" noProof="0"/>
          </a:p>
        </p:txBody>
      </p:sp>
      <p:sp>
        <p:nvSpPr>
          <p:cNvPr id="25" name="Content Placeholder 2"/>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4"/>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endParaRPr lang="en-US" noProof="0"/>
          </a:p>
        </p:txBody>
      </p:sp>
      <p:sp>
        <p:nvSpPr>
          <p:cNvPr id="21" name="Oval 20"/>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endParaRPr lang="en-US" noProof="0" dirty="0"/>
          </a:p>
        </p:txBody>
      </p:sp>
      <p:sp>
        <p:nvSpPr>
          <p:cNvPr id="28" name="Oval 27"/>
          <p:cNvSpPr>
            <a:spLocks noChangeAspect="1"/>
          </p:cNvSpPr>
          <p:nvPr userDrawn="1"/>
        </p:nvSpPr>
        <p:spPr>
          <a:xfrm>
            <a:off x="6100576" y="4707907"/>
            <a:ext cx="1001899" cy="1001899"/>
          </a:xfrm>
          <a:prstGeom prst="ellipse">
            <a:avLst/>
          </a:prstGeom>
          <a:solidFill>
            <a:schemeClr val="accent4"/>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endParaRPr lang="en-US"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9" name="Oval 8"/>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grpSp>
        <p:nvGrpSpPr>
          <p:cNvPr id="11" name="Group 10"/>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3"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4"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p:cNvSpPr/>
          <p:nvPr userDrawn="1"/>
        </p:nvSpPr>
        <p:spPr>
          <a:xfrm rot="10800000">
            <a:off x="515938" y="-16721"/>
            <a:ext cx="1258618" cy="1105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p:cNvPicPr>
            <a:picLocks noChangeAspect="1"/>
          </p:cNvPicPr>
          <p:nvPr userDrawn="1"/>
        </p:nvPicPr>
        <p:blipFill>
          <a:blip r:embed="rId2">
            <a:duotone>
              <a:prstClr val="black"/>
              <a:schemeClr val="tx2">
                <a:tint val="45000"/>
                <a:satMod val="400000"/>
              </a:schemeClr>
            </a:duotone>
          </a:blip>
          <a:stretch>
            <a:fillRect/>
          </a:stretch>
        </p:blipFill>
        <p:spPr>
          <a:xfrm>
            <a:off x="472046" y="6261436"/>
            <a:ext cx="1073019" cy="414000"/>
          </a:xfrm>
          <a:prstGeom prst="rect">
            <a:avLst/>
          </a:prstGeom>
        </p:spPr>
      </p:pic>
      <p:sp>
        <p:nvSpPr>
          <p:cNvPr id="9" name="Oval 8"/>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fld>
            <a:endParaRPr lang="en-US" noProof="0" dirty="0"/>
          </a:p>
        </p:txBody>
      </p:sp>
      <p:grpSp>
        <p:nvGrpSpPr>
          <p:cNvPr id="11" name="Group 10"/>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3" name="Freeform 6"/>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sp>
          <p:nvSpPr>
            <p:cNvPr id="14" name="Freeform 7"/>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noProof="0" dirty="0"/>
            </a:p>
          </p:txBody>
        </p:sp>
      </p:grpSp>
      <p:sp>
        <p:nvSpPr>
          <p:cNvPr id="3" name="Text Placeholder 2"/>
          <p:cNvSpPr>
            <a:spLocks noGrp="1"/>
          </p:cNvSpPr>
          <p:nvPr>
            <p:ph type="body" sz="quarter" idx="13"/>
          </p:nvPr>
        </p:nvSpPr>
        <p:spPr>
          <a:xfrm>
            <a:off x="1447800" y="1847056"/>
            <a:ext cx="9296400" cy="3163888"/>
          </a:xfrm>
        </p:spPr>
        <p:txBody>
          <a:bodyPr anchor="ctr">
            <a:normAutofit/>
          </a:bodyPr>
          <a:lstStyle>
            <a:lvl1pPr marL="0" indent="0" algn="ctr">
              <a:buNone/>
              <a:defRPr sz="6000"/>
            </a:lvl1pPr>
            <a:lvl2pPr marL="457200" indent="0">
              <a:buNone/>
              <a:defRPr/>
            </a:lvl2pPr>
          </a:lstStyle>
          <a:p>
            <a:pPr lvl="0"/>
            <a:r>
              <a:rPr lang="en-US" noProof="0"/>
              <a:t>Click to edit Master text styles</a:t>
            </a:r>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endParaRPr lang="en-US" noProof="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fld>
            <a:endParaRPr lang="en-US" noProof="0"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fld>
            <a:endParaRPr lang="en-US" noProof="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8.svg"/><Relationship Id="rId3" Type="http://schemas.openxmlformats.org/officeDocument/2006/relationships/image" Target="../media/image42.png"/><Relationship Id="rId2" Type="http://schemas.openxmlformats.org/officeDocument/2006/relationships/image" Target="../media/image7.svg"/><Relationship Id="rId1"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3.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8.svg"/><Relationship Id="rId3" Type="http://schemas.openxmlformats.org/officeDocument/2006/relationships/image" Target="../media/image42.png"/><Relationship Id="rId2" Type="http://schemas.openxmlformats.org/officeDocument/2006/relationships/image" Target="../media/image7.svg"/><Relationship Id="rId1"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1.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2.xml"/><Relationship Id="rId6" Type="http://schemas.openxmlformats.org/officeDocument/2006/relationships/hyperlink" Target="https://www.rollingstone.com/music/music-news/rick-ross-hospitalized-after-caller-reported-him-unconscious-124754/" TargetMode="External"/><Relationship Id="rId5" Type="http://schemas.openxmlformats.org/officeDocument/2006/relationships/hyperlink" Target="https://www.usatoday.com/in-depth/life/2021/06/17/slang-comes-from-black-lgbtq-communities-not-honoring-that-racism/7639721002/" TargetMode="External"/><Relationship Id="rId4" Type="http://schemas.openxmlformats.org/officeDocument/2006/relationships/hyperlink" Target="https://www.pinterest.com/pin/346706871286135307/" TargetMode="External"/><Relationship Id="rId3" Type="http://schemas.openxmlformats.org/officeDocument/2006/relationships/hyperlink" Target="https://www.nbcnews.com/feature/nbc-out/outfront-unapologetic-black-voice-intersex-community-n674161" TargetMode="External"/><Relationship Id="rId2" Type="http://schemas.openxmlformats.org/officeDocument/2006/relationships/hyperlink" Target="https://www.pinterest.com/pin/135178426295504317/" TargetMode="Externa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hyperlink" Target="https://genius.com/30093/Rick-ross-bmf-blowin-money-fast/One-nation-under-god" TargetMode="External"/><Relationship Id="rId5" Type="http://schemas.openxmlformats.org/officeDocument/2006/relationships/hyperlink" Target="https://genius.com/25822/Rick-ross-bmf-blowin-money-fast/Larry-hoover" TargetMode="External"/><Relationship Id="rId4" Type="http://schemas.openxmlformats.org/officeDocument/2006/relationships/hyperlink" Target="https://genius.com/25821/Rick-ross-bmf-blowin-money-fast/I-think-im-big-meech-ugh" TargetMode="External"/><Relationship Id="rId3" Type="http://schemas.openxmlformats.org/officeDocument/2006/relationships/hyperlink" Target="https://www.bing.com/ck/a?!&amp;&amp;p=81793ad55b383940JmltdHM9MTY2NzY5MjgwMCZpZ3VpZD0yNjIxNDM4Ni01OTM1LTY5MWUtMGI1My01MWIwNTgxYzY4MjkmaW5zaWQ9NTU1Mw&amp;ptn=3&amp;hsh=3&amp;fclid=26214386-5935-691e-0b53-51b0581c6829&amp;psq=describe+african+american&amp;u=a1aHR0cHM6Ly9lbi53aWtpcGVkaWEub3JnL3dpa2kvQWZyaWNhbl9BbWVyaWNhbnM&amp;ntb=1" TargetMode="External"/><Relationship Id="rId2" Type="http://schemas.openxmlformats.org/officeDocument/2006/relationships/image" Target="../media/image16.png"/><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20.png"/><Relationship Id="rId3" Type="http://schemas.openxmlformats.org/officeDocument/2006/relationships/image" Target="../media/image19.jpeg"/><Relationship Id="rId2" Type="http://schemas.openxmlformats.org/officeDocument/2006/relationships/image" Target="../media/image5.sv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9" Type="http://schemas.openxmlformats.org/officeDocument/2006/relationships/image" Target="../media/image29.jpeg"/><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4" Type="http://schemas.openxmlformats.org/officeDocument/2006/relationships/notesSlide" Target="../notesSlides/notesSlide5.xml"/><Relationship Id="rId13" Type="http://schemas.openxmlformats.org/officeDocument/2006/relationships/slideLayout" Target="../slideLayouts/slideLayout21.xml"/><Relationship Id="rId12" Type="http://schemas.openxmlformats.org/officeDocument/2006/relationships/image" Target="../media/image32.jpeg"/><Relationship Id="rId11" Type="http://schemas.openxmlformats.org/officeDocument/2006/relationships/image" Target="../media/image31.jpeg"/><Relationship Id="rId10" Type="http://schemas.openxmlformats.org/officeDocument/2006/relationships/image" Target="../media/image30.jpe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kyline buildings from below"/>
          <p:cNvPicPr>
            <a:picLocks noGrp="1" noChangeAspect="1"/>
          </p:cNvPicPr>
          <p:nvPr>
            <p:ph type="pic" sz="quarter" idx="10"/>
          </p:nvPr>
        </p:nvPicPr>
        <p:blipFill>
          <a:blip r:embed="rId1" cstate="print">
            <a:alphaModFix amt="70000"/>
          </a:blip>
          <a:srcRect/>
          <a:stretch>
            <a:fillRect/>
          </a:stretch>
        </p:blipFill>
        <p:spPr/>
      </p:pic>
      <p:sp>
        <p:nvSpPr>
          <p:cNvPr id="2" name="Title 1"/>
          <p:cNvSpPr>
            <a:spLocks noGrp="1"/>
          </p:cNvSpPr>
          <p:nvPr>
            <p:ph type="ctrTitle"/>
          </p:nvPr>
        </p:nvSpPr>
        <p:spPr>
          <a:xfrm>
            <a:off x="6096000" y="3319817"/>
            <a:ext cx="7465325" cy="835096"/>
          </a:xfrm>
        </p:spPr>
        <p:txBody>
          <a:bodyPr/>
          <a:lstStyle/>
          <a:p>
            <a:r>
              <a:rPr lang="en-US" sz="4800" dirty="0"/>
              <a:t>“Oh, the places</a:t>
            </a:r>
            <a:br>
              <a:rPr lang="en-US" sz="4800" dirty="0"/>
            </a:br>
            <a:r>
              <a:rPr lang="en-US" sz="4800" dirty="0"/>
              <a:t>      you’ll go…”</a:t>
            </a:r>
            <a:endParaRPr lang="en-US" sz="4800" dirty="0"/>
          </a:p>
        </p:txBody>
      </p:sp>
      <p:sp>
        <p:nvSpPr>
          <p:cNvPr id="3" name="Subtitle 2"/>
          <p:cNvSpPr>
            <a:spLocks noGrp="1"/>
          </p:cNvSpPr>
          <p:nvPr>
            <p:ph type="subTitle" idx="1"/>
          </p:nvPr>
        </p:nvSpPr>
        <p:spPr/>
        <p:txBody>
          <a:bodyPr/>
          <a:lstStyle/>
          <a:p>
            <a:r>
              <a:rPr lang="en-US" sz="2000" dirty="0"/>
              <a:t>My Cross- Cultural Experiences</a:t>
            </a:r>
            <a:endParaRPr lang="en-US" sz="2000" dirty="0"/>
          </a:p>
          <a:p>
            <a:r>
              <a:rPr lang="en-US" sz="1400" dirty="0"/>
              <a:t>	By: Jessica Gooden</a:t>
            </a:r>
            <a:endParaRPr lang="en-US" sz="1400" dirty="0"/>
          </a:p>
        </p:txBody>
      </p:sp>
      <p:sp>
        <p:nvSpPr>
          <p:cNvPr id="4" name="Scroll: Horizontal 3"/>
          <p:cNvSpPr/>
          <p:nvPr/>
        </p:nvSpPr>
        <p:spPr>
          <a:xfrm>
            <a:off x="6175528" y="320722"/>
            <a:ext cx="4688089" cy="2101757"/>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CUNY York College</a:t>
            </a:r>
            <a:endParaRPr lang="en-US" dirty="0">
              <a:solidFill>
                <a:schemeClr val="tx1"/>
              </a:solidFill>
            </a:endParaRPr>
          </a:p>
          <a:p>
            <a:pPr algn="ctr"/>
            <a:r>
              <a:rPr lang="en-US" dirty="0">
                <a:solidFill>
                  <a:schemeClr val="tx1"/>
                </a:solidFill>
              </a:rPr>
              <a:t>Cultural Diversity 100 </a:t>
            </a:r>
            <a:endParaRPr lang="en-US" dirty="0">
              <a:solidFill>
                <a:schemeClr val="tx1"/>
              </a:solidFill>
            </a:endParaRPr>
          </a:p>
          <a:p>
            <a:pPr algn="ctr"/>
            <a:r>
              <a:rPr lang="en-US" dirty="0">
                <a:solidFill>
                  <a:schemeClr val="tx1"/>
                </a:solidFill>
              </a:rPr>
              <a:t>Prof. Alapo </a:t>
            </a:r>
            <a:endParaRPr lang="en-US" dirty="0">
              <a:solidFill>
                <a:schemeClr val="tx1"/>
              </a:solidFill>
            </a:endParaRPr>
          </a:p>
        </p:txBody>
      </p:sp>
      <p:sp>
        <p:nvSpPr>
          <p:cNvPr id="6" name="TextBox 5"/>
          <p:cNvSpPr txBox="1"/>
          <p:nvPr/>
        </p:nvSpPr>
        <p:spPr>
          <a:xfrm>
            <a:off x="1405719" y="1205599"/>
            <a:ext cx="4396853" cy="3908762"/>
          </a:xfrm>
          <a:prstGeom prst="rect">
            <a:avLst/>
          </a:prstGeom>
          <a:noFill/>
        </p:spPr>
        <p:txBody>
          <a:bodyPr wrap="square">
            <a:spAutoFit/>
          </a:bodyPr>
          <a:lstStyle/>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Introduction​</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Race/Ethnicity –wk7</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Cultural Origins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​Daily Interactions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Observations </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Experiences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My Travels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​Independent Research /Cultural diversity</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cult leadership/</a:t>
            </a:r>
            <a:r>
              <a:rPr lang="en-US" b="1" dirty="0" err="1">
                <a:solidFill>
                  <a:schemeClr val="bg1">
                    <a:lumMod val="95000"/>
                  </a:schemeClr>
                </a:solidFill>
                <a:latin typeface="Bahnschrift Light SemiCondensed" panose="020B0502040204020203" pitchFamily="34" charset="0"/>
              </a:rPr>
              <a:t>popsub</a:t>
            </a:r>
            <a:r>
              <a:rPr lang="en-US" b="1" dirty="0">
                <a:solidFill>
                  <a:schemeClr val="bg1">
                    <a:lumMod val="95000"/>
                  </a:schemeClr>
                </a:solidFill>
                <a:latin typeface="Bahnschrift Light SemiCondensed" panose="020B0502040204020203" pitchFamily="34" charset="0"/>
              </a:rPr>
              <a:t> </a:t>
            </a:r>
            <a:r>
              <a:rPr lang="en-US" b="1" dirty="0" err="1">
                <a:solidFill>
                  <a:schemeClr val="bg1">
                    <a:lumMod val="95000"/>
                  </a:schemeClr>
                </a:solidFill>
                <a:latin typeface="Bahnschrift Light SemiCondensed" panose="020B0502040204020203" pitchFamily="34" charset="0"/>
              </a:rPr>
              <a:t>cult&amp;cult</a:t>
            </a:r>
            <a:r>
              <a:rPr lang="en-US" b="1" dirty="0">
                <a:solidFill>
                  <a:schemeClr val="bg1">
                    <a:lumMod val="95000"/>
                  </a:schemeClr>
                </a:solidFill>
                <a:latin typeface="Bahnschrift Light SemiCondensed" panose="020B0502040204020203" pitchFamily="34" charset="0"/>
              </a:rPr>
              <a:t> change.</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symbols values norms taboos/soc </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Language, Immigration and Geography</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Culture, Class and Social - Economic Status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b="1" dirty="0">
                <a:solidFill>
                  <a:schemeClr val="bg1">
                    <a:lumMod val="95000"/>
                  </a:schemeClr>
                </a:solidFill>
                <a:latin typeface="Bahnschrift Light SemiCondensed" panose="020B0502040204020203" pitchFamily="34" charset="0"/>
              </a:rPr>
              <a:t>Other Minorities</a:t>
            </a:r>
            <a:endParaRPr lang="en-US" b="1" dirty="0">
              <a:solidFill>
                <a:schemeClr val="bg1">
                  <a:lumMod val="95000"/>
                </a:schemeClr>
              </a:solidFill>
              <a:latin typeface="Bahnschrift Light SemiCondensed" panose="020B0502040204020203" pitchFamily="34" charset="0"/>
            </a:endParaRPr>
          </a:p>
          <a:p>
            <a:pPr marL="285750" indent="-285750">
              <a:buFont typeface="Arial" panose="020B0604020202020204" pitchFamily="34" charset="0"/>
              <a:buChar char="•"/>
            </a:pPr>
            <a:r>
              <a:rPr lang="en-US" sz="1400" b="1" i="0" u="none" strike="noStrike" dirty="0">
                <a:solidFill>
                  <a:schemeClr val="bg1">
                    <a:lumMod val="95000"/>
                  </a:schemeClr>
                </a:solidFill>
                <a:effectLst/>
                <a:latin typeface="Bahnschrift Light SemiCondensed" panose="020B0502040204020203" pitchFamily="34" charset="0"/>
              </a:rPr>
              <a:t>Bibli</a:t>
            </a:r>
            <a:r>
              <a:rPr lang="en-US" sz="1400" b="1" dirty="0">
                <a:solidFill>
                  <a:schemeClr val="bg1">
                    <a:lumMod val="95000"/>
                  </a:schemeClr>
                </a:solidFill>
                <a:latin typeface="Bahnschrift Light SemiCondensed" panose="020B0502040204020203" pitchFamily="34" charset="0"/>
              </a:rPr>
              <a:t>ography</a:t>
            </a:r>
            <a:endParaRPr lang="en-US" sz="1400" b="0" i="0" u="none" strike="noStrike" dirty="0">
              <a:solidFill>
                <a:srgbClr val="242424"/>
              </a:solidFill>
              <a:effectLst/>
              <a:latin typeface="Bahnschrift Light SemiCondensed"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552" y="71169"/>
            <a:ext cx="11150600" cy="346575"/>
          </a:xfrm>
        </p:spPr>
        <p:txBody>
          <a:bodyPr/>
          <a:lstStyle/>
          <a:p>
            <a:r>
              <a:rPr lang="en-US" sz="3000" dirty="0"/>
              <a:t>Independent research  on cultural diversity</a:t>
            </a:r>
            <a:endParaRPr lang="en-US" sz="3000" dirty="0"/>
          </a:p>
        </p:txBody>
      </p:sp>
      <p:sp>
        <p:nvSpPr>
          <p:cNvPr id="5" name="Content Placeholder 4"/>
          <p:cNvSpPr>
            <a:spLocks noGrp="1"/>
          </p:cNvSpPr>
          <p:nvPr>
            <p:ph idx="15"/>
          </p:nvPr>
        </p:nvSpPr>
        <p:spPr/>
        <p:txBody>
          <a:bodyPr/>
          <a:lstStyle/>
          <a:p>
            <a:pPr algn="ctr"/>
            <a:r>
              <a:rPr lang="en-US" dirty="0"/>
              <a:t>Subject’s Account before Cultural Socialization </a:t>
            </a:r>
            <a:endParaRPr lang="en-US" dirty="0"/>
          </a:p>
          <a:p>
            <a:pPr algn="ctr"/>
            <a:r>
              <a:rPr lang="en-US" dirty="0"/>
              <a:t>(Key Quotes)</a:t>
            </a:r>
            <a:endParaRPr lang="en-US" dirty="0"/>
          </a:p>
        </p:txBody>
      </p:sp>
      <p:pic>
        <p:nvPicPr>
          <p:cNvPr id="29" name="Picture Placeholder 28" descr="Pencil"/>
          <p:cNvPicPr>
            <a:picLocks noGrp="1" noChangeAspect="1"/>
          </p:cNvPicPr>
          <p:nvPr>
            <p:ph type="pic" sz="quarter" idx="21"/>
          </p:nvPr>
        </p:nvPicPr>
        <p:blipFill>
          <a:blip r:embed="rId1">
            <a:extLst>
              <a:ext uri="{96DAC541-7B7A-43D3-8B79-37D633B846F1}">
                <asvg:svgBlip xmlns:asvg="http://schemas.microsoft.com/office/drawing/2016/SVG/main" r:embed="rId2"/>
              </a:ext>
            </a:extLst>
          </a:blip>
          <a:srcRect/>
          <a:stretch>
            <a:fillRect/>
          </a:stretch>
        </p:blipFill>
        <p:spPr/>
      </p:pic>
      <p:sp>
        <p:nvSpPr>
          <p:cNvPr id="3" name="Content Placeholder 2"/>
          <p:cNvSpPr>
            <a:spLocks noGrp="1"/>
          </p:cNvSpPr>
          <p:nvPr>
            <p:ph idx="1"/>
          </p:nvPr>
        </p:nvSpPr>
        <p:spPr>
          <a:xfrm>
            <a:off x="35426" y="2696542"/>
            <a:ext cx="5869287" cy="3040565"/>
          </a:xfrm>
        </p:spPr>
        <p:txBody>
          <a:bodyPr/>
          <a:lstStyle/>
          <a:p>
            <a:pPr algn="l"/>
            <a:r>
              <a:rPr lang="en-US" sz="1600" dirty="0"/>
              <a:t>“…Is underlined by… his </a:t>
            </a:r>
            <a:r>
              <a:rPr lang="en-US" sz="1600" u="sng" dirty="0"/>
              <a:t>reference to the widespread stereotypes </a:t>
            </a:r>
            <a:r>
              <a:rPr lang="en-US" sz="1600" dirty="0"/>
              <a:t>about Blacks as magnificently gifted in music and dance, full of animal instincts… carefree, thoughtless, dreamers, poets, given to religious feeling, undisciplined, childish”. (</a:t>
            </a:r>
            <a:r>
              <a:rPr lang="en-US" sz="1600" dirty="0" err="1"/>
              <a:t>Bernasconi</a:t>
            </a:r>
            <a:r>
              <a:rPr lang="en-US" sz="1600" dirty="0"/>
              <a:t>, 2018)</a:t>
            </a:r>
            <a:endParaRPr lang="en-US" dirty="0"/>
          </a:p>
          <a:p>
            <a:pPr algn="l"/>
            <a:r>
              <a:rPr lang="en-US" sz="1600" dirty="0"/>
              <a:t>“Beauvoir’s experiences in the southern U</a:t>
            </a:r>
            <a:r>
              <a:rPr lang="en-US" dirty="0"/>
              <a:t>nited States enabled her to see beyond the surface impressions… all </a:t>
            </a:r>
            <a:r>
              <a:rPr lang="en-US" u="sng" dirty="0"/>
              <a:t>exoticism had vanished </a:t>
            </a:r>
            <a:r>
              <a:rPr lang="en-US" dirty="0"/>
              <a:t>for her. On her First visit to Café Society… she was struck … he was able to express his ideas about race relations, although Blacks would not be served there if they came to listen”. </a:t>
            </a:r>
            <a:r>
              <a:rPr lang="en-US" sz="1600" dirty="0"/>
              <a:t>(</a:t>
            </a:r>
            <a:r>
              <a:rPr lang="en-US" sz="1600" dirty="0" err="1"/>
              <a:t>Bernasconi</a:t>
            </a:r>
            <a:r>
              <a:rPr lang="en-US" sz="1600" dirty="0"/>
              <a:t>, 2018)</a:t>
            </a:r>
            <a:endParaRPr lang="en-US" dirty="0"/>
          </a:p>
          <a:p>
            <a:pPr algn="l"/>
            <a:r>
              <a:rPr lang="en-US" dirty="0"/>
              <a:t>“She also recorded her </a:t>
            </a:r>
            <a:r>
              <a:rPr lang="en-US" u="sng" dirty="0"/>
              <a:t>discomfort</a:t>
            </a:r>
            <a:r>
              <a:rPr lang="en-US" dirty="0"/>
              <a:t> at the fact that the black musicians know very well that they don’t have the right to sit in the audience… in another letter she showed that she still fell victim to </a:t>
            </a:r>
            <a:r>
              <a:rPr lang="en-US" u="sng" dirty="0"/>
              <a:t>discrimination</a:t>
            </a:r>
            <a:r>
              <a:rPr lang="en-US" dirty="0"/>
              <a:t>”. </a:t>
            </a:r>
            <a:r>
              <a:rPr lang="en-US" sz="1600" dirty="0"/>
              <a:t>(</a:t>
            </a:r>
            <a:r>
              <a:rPr lang="en-US" sz="1600" dirty="0" err="1"/>
              <a:t>Bernasconi</a:t>
            </a:r>
            <a:r>
              <a:rPr lang="en-US" sz="1600" dirty="0"/>
              <a:t>, 2018)</a:t>
            </a:r>
            <a:endParaRPr lang="en-US" sz="1600" dirty="0"/>
          </a:p>
          <a:p>
            <a:pPr algn="l"/>
            <a:endParaRPr lang="en-US" dirty="0"/>
          </a:p>
          <a:p>
            <a:endParaRPr lang="en-US" dirty="0"/>
          </a:p>
          <a:p>
            <a:endParaRPr lang="en-US" b="1" dirty="0"/>
          </a:p>
          <a:p>
            <a:r>
              <a:rPr lang="en-US" dirty="0"/>
              <a:t> </a:t>
            </a:r>
            <a:endParaRPr lang="en-US" sz="1600" dirty="0"/>
          </a:p>
        </p:txBody>
      </p:sp>
      <p:sp>
        <p:nvSpPr>
          <p:cNvPr id="8" name="Content Placeholder 7"/>
          <p:cNvSpPr>
            <a:spLocks noGrp="1"/>
          </p:cNvSpPr>
          <p:nvPr>
            <p:ph idx="19"/>
          </p:nvPr>
        </p:nvSpPr>
        <p:spPr>
          <a:xfrm>
            <a:off x="6130570" y="214894"/>
            <a:ext cx="6096000" cy="4431192"/>
          </a:xfrm>
        </p:spPr>
        <p:txBody>
          <a:bodyPr/>
          <a:lstStyle/>
          <a:p>
            <a:r>
              <a:rPr lang="en-US" sz="1600" dirty="0"/>
              <a:t>“Wright attacked those Whites who visited Harlem, drawn to Blacks because they are </a:t>
            </a:r>
            <a:r>
              <a:rPr lang="en-US" sz="1600" b="1" dirty="0"/>
              <a:t>projecting</a:t>
            </a:r>
            <a:r>
              <a:rPr lang="en-US" sz="1600" dirty="0"/>
              <a:t> onto them, what they would like to be but are not”. (</a:t>
            </a:r>
            <a:r>
              <a:rPr lang="en-US" sz="1600" dirty="0" err="1"/>
              <a:t>Bernasconi</a:t>
            </a:r>
            <a:r>
              <a:rPr lang="en-US" sz="1600" dirty="0"/>
              <a:t>, 2018)</a:t>
            </a:r>
            <a:endParaRPr lang="en-US" sz="1600" dirty="0"/>
          </a:p>
          <a:p>
            <a:r>
              <a:rPr lang="en-US" dirty="0"/>
              <a:t>“What emerges… is the initial </a:t>
            </a:r>
            <a:r>
              <a:rPr lang="en-US" u="sng" dirty="0"/>
              <a:t>exoticizations</a:t>
            </a:r>
            <a:r>
              <a:rPr lang="en-US" dirty="0"/>
              <a:t> of the lives of African Americans as revealed in the clubs and in the churches and her subsequent discovery that her attitude was </a:t>
            </a:r>
            <a:r>
              <a:rPr lang="en-US" u="sng" dirty="0"/>
              <a:t>problematic</a:t>
            </a:r>
            <a:r>
              <a:rPr lang="en-US" dirty="0"/>
              <a:t>”(</a:t>
            </a:r>
            <a:r>
              <a:rPr lang="en-US" sz="1600" dirty="0"/>
              <a:t> </a:t>
            </a:r>
            <a:r>
              <a:rPr lang="en-US" sz="1600" dirty="0" err="1"/>
              <a:t>Bernasconi</a:t>
            </a:r>
            <a:r>
              <a:rPr lang="en-US" sz="1600" dirty="0"/>
              <a:t>, 2018)</a:t>
            </a:r>
            <a:endParaRPr lang="en-US" sz="1600" dirty="0"/>
          </a:p>
          <a:p>
            <a:r>
              <a:rPr lang="en-US" dirty="0"/>
              <a:t>“The obvious differences… comes from </a:t>
            </a:r>
            <a:r>
              <a:rPr lang="en-US" u="sng" dirty="0"/>
              <a:t>differences</a:t>
            </a:r>
            <a:r>
              <a:rPr lang="en-US" dirty="0"/>
              <a:t> between the two castes in their </a:t>
            </a:r>
            <a:r>
              <a:rPr lang="en-US" u="sng" dirty="0"/>
              <a:t>historical, economic, social, and cultural situations </a:t>
            </a:r>
            <a:r>
              <a:rPr lang="en-US" dirty="0"/>
              <a:t>and these could… be abolished.” </a:t>
            </a:r>
            <a:r>
              <a:rPr lang="en-US" sz="1600" dirty="0"/>
              <a:t>(</a:t>
            </a:r>
            <a:r>
              <a:rPr lang="en-US" sz="1600" dirty="0" err="1"/>
              <a:t>Bernasconi</a:t>
            </a:r>
            <a:r>
              <a:rPr lang="en-US" sz="1600" dirty="0"/>
              <a:t>, 2018)</a:t>
            </a:r>
            <a:endParaRPr lang="en-US" sz="1600" dirty="0"/>
          </a:p>
          <a:p>
            <a:r>
              <a:rPr lang="en-US" sz="1600" dirty="0"/>
              <a:t>“But When… she heard Wright denounce the way </a:t>
            </a:r>
            <a:r>
              <a:rPr lang="en-US" sz="1600" dirty="0" err="1"/>
              <a:t>Mezzrow</a:t>
            </a:r>
            <a:r>
              <a:rPr lang="en-US" sz="1600" dirty="0"/>
              <a:t> preferred Blacks to Whites but lived in such a way as to maintain the gulf between them, she seems to have been </a:t>
            </a:r>
            <a:r>
              <a:rPr lang="en-US" sz="1600" u="sng" dirty="0"/>
              <a:t>ready to recognize that she herself was implicated</a:t>
            </a:r>
            <a:r>
              <a:rPr lang="en-US" sz="1600" dirty="0"/>
              <a:t>.” (</a:t>
            </a:r>
            <a:r>
              <a:rPr lang="en-US" sz="1600" dirty="0" err="1"/>
              <a:t>Bernasconi</a:t>
            </a:r>
            <a:r>
              <a:rPr lang="en-US" sz="1600" dirty="0"/>
              <a:t>, 2018)</a:t>
            </a:r>
            <a:endParaRPr lang="en-US" dirty="0"/>
          </a:p>
          <a:p>
            <a:r>
              <a:rPr lang="en-US" sz="1600" dirty="0"/>
              <a:t>“…Only when she publishes the book does she </a:t>
            </a:r>
            <a:r>
              <a:rPr lang="en-US" sz="1600" u="sng" dirty="0"/>
              <a:t>explicably argue for radical social change</a:t>
            </a:r>
            <a:r>
              <a:rPr lang="en-US" sz="1600" dirty="0"/>
              <a:t>”. (</a:t>
            </a:r>
            <a:r>
              <a:rPr lang="en-US" sz="1600" dirty="0" err="1"/>
              <a:t>Bernasconi</a:t>
            </a:r>
            <a:r>
              <a:rPr lang="en-US" sz="1600" dirty="0"/>
              <a:t>, 2018)</a:t>
            </a:r>
            <a:endParaRPr lang="en-US" sz="1600" dirty="0"/>
          </a:p>
        </p:txBody>
      </p:sp>
      <p:pic>
        <p:nvPicPr>
          <p:cNvPr id="31" name="Picture Placeholder 30" descr="Laptop"/>
          <p:cNvPicPr>
            <a:picLocks noGrp="1" noChangeAspect="1"/>
          </p:cNvPicPr>
          <p:nvPr>
            <p:ph type="pic" sz="quarter" idx="22"/>
          </p:nvPr>
        </p:nvPicPr>
        <p:blipFill>
          <a:blip r:embed="rId3" cstate="print">
            <a:extLst>
              <a:ext uri="{96DAC541-7B7A-43D3-8B79-37D633B846F1}">
                <asvg:svgBlip xmlns:asvg="http://schemas.microsoft.com/office/drawing/2016/SVG/main" r:embed="rId4"/>
              </a:ext>
            </a:extLst>
          </a:blip>
          <a:srcRect/>
          <a:stretch>
            <a:fillRect/>
          </a:stretch>
        </p:blipFill>
        <p:spPr/>
      </p:pic>
      <p:sp>
        <p:nvSpPr>
          <p:cNvPr id="9" name="Content Placeholder 8"/>
          <p:cNvSpPr>
            <a:spLocks noGrp="1"/>
          </p:cNvSpPr>
          <p:nvPr>
            <p:ph idx="20"/>
          </p:nvPr>
        </p:nvSpPr>
        <p:spPr>
          <a:xfrm>
            <a:off x="7475708" y="4963450"/>
            <a:ext cx="4129103" cy="495389"/>
          </a:xfrm>
        </p:spPr>
        <p:txBody>
          <a:bodyPr/>
          <a:lstStyle/>
          <a:p>
            <a:pPr algn="ctr"/>
            <a:r>
              <a:rPr lang="en-US" dirty="0"/>
              <a:t>Subject’s Account After A period of Cultural Socialization (Quotes)</a:t>
            </a:r>
            <a:endParaRPr lang="en-US" dirty="0"/>
          </a:p>
        </p:txBody>
      </p:sp>
      <p:sp>
        <p:nvSpPr>
          <p:cNvPr id="4" name="Slide Number Placeholder 3"/>
          <p:cNvSpPr>
            <a:spLocks noGrp="1"/>
          </p:cNvSpPr>
          <p:nvPr>
            <p:ph type="sldNum" sz="quarter" idx="12"/>
          </p:nvPr>
        </p:nvSpPr>
        <p:spPr/>
        <p:txBody>
          <a:bodyPr/>
          <a:lstStyle/>
          <a:p>
            <a:fld id="{9EC71654-96A5-4280-94F3-931C61A9F92C}" type="slidenum">
              <a:rPr lang="en-US" smtClean="0"/>
            </a:fld>
            <a:endParaRPr lang="en-US" dirty="0"/>
          </a:p>
        </p:txBody>
      </p:sp>
      <p:sp>
        <p:nvSpPr>
          <p:cNvPr id="6" name="TextBox 5"/>
          <p:cNvSpPr txBox="1"/>
          <p:nvPr/>
        </p:nvSpPr>
        <p:spPr>
          <a:xfrm>
            <a:off x="1445364" y="6225897"/>
            <a:ext cx="10482226" cy="646331"/>
          </a:xfrm>
          <a:prstGeom prst="rect">
            <a:avLst/>
          </a:prstGeom>
          <a:noFill/>
        </p:spPr>
        <p:txBody>
          <a:bodyPr wrap="square" rtlCol="0">
            <a:spAutoFit/>
          </a:bodyPr>
          <a:lstStyle/>
          <a:p>
            <a:r>
              <a:rPr lang="en-US" b="1" dirty="0">
                <a:solidFill>
                  <a:schemeClr val="accent3">
                    <a:lumMod val="75000"/>
                  </a:schemeClr>
                </a:solidFill>
              </a:rPr>
              <a:t>“She wanted those of her readers … to learn for themselves the dangers of responding positively to such exoticizations and she wanted them to learn it, as she had done, at Wright’s hand”. ( </a:t>
            </a:r>
            <a:r>
              <a:rPr lang="en-US" b="1" dirty="0" err="1">
                <a:solidFill>
                  <a:schemeClr val="accent3">
                    <a:lumMod val="75000"/>
                  </a:schemeClr>
                </a:solidFill>
              </a:rPr>
              <a:t>Bernasconi</a:t>
            </a:r>
            <a:r>
              <a:rPr lang="en-US" b="1" dirty="0">
                <a:solidFill>
                  <a:schemeClr val="accent3">
                    <a:lumMod val="75000"/>
                  </a:schemeClr>
                </a:solidFill>
              </a:rPr>
              <a:t>, 2018)</a:t>
            </a:r>
            <a:endParaRPr lang="en-US" b="1" dirty="0">
              <a:solidFill>
                <a:schemeClr val="accent3">
                  <a:lumMod val="75000"/>
                </a:schemeClr>
              </a:solidFill>
            </a:endParaRPr>
          </a:p>
        </p:txBody>
      </p:sp>
      <p:sp>
        <p:nvSpPr>
          <p:cNvPr id="7" name="Rectangle 6"/>
          <p:cNvSpPr/>
          <p:nvPr/>
        </p:nvSpPr>
        <p:spPr>
          <a:xfrm>
            <a:off x="0" y="308937"/>
            <a:ext cx="6096000" cy="132472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0" dirty="0">
                <a:solidFill>
                  <a:srgbClr val="000000"/>
                </a:solidFill>
                <a:effectLst/>
                <a:latin typeface="Ivar Headline"/>
              </a:rPr>
              <a:t>“Richard Wright as Educator: The Progressive Structure of Simone de Beauvoir's Account of Racial Hatred in the United States”</a:t>
            </a:r>
            <a:endParaRPr lang="en-US" b="1" i="0" dirty="0">
              <a:solidFill>
                <a:srgbClr val="000000"/>
              </a:solidFill>
              <a:effectLst/>
              <a:latin typeface="Ivar Headline"/>
            </a:endParaRPr>
          </a:p>
          <a:p>
            <a:pPr algn="ctr"/>
            <a:r>
              <a:rPr lang="en-US" b="1" dirty="0">
                <a:solidFill>
                  <a:srgbClr val="000000"/>
                </a:solidFill>
                <a:latin typeface="Ivar Headline"/>
              </a:rPr>
              <a:t>By: Robert </a:t>
            </a:r>
            <a:r>
              <a:rPr lang="en-US" b="1" i="0" dirty="0">
                <a:solidFill>
                  <a:schemeClr val="tx1"/>
                </a:solidFill>
                <a:effectLst/>
                <a:latin typeface="GT America Standard"/>
              </a:rPr>
              <a:t>BERNASCONI</a:t>
            </a:r>
            <a:endParaRPr lang="en-US" b="1" dirty="0">
              <a:solidFill>
                <a:schemeClr val="tx1"/>
              </a:solidFill>
            </a:endParaRPr>
          </a:p>
        </p:txBody>
      </p:sp>
      <p:sp>
        <p:nvSpPr>
          <p:cNvPr id="12" name="TextBox 11"/>
          <p:cNvSpPr txBox="1"/>
          <p:nvPr/>
        </p:nvSpPr>
        <p:spPr>
          <a:xfrm>
            <a:off x="1963595" y="5928100"/>
            <a:ext cx="9777022" cy="400110"/>
          </a:xfrm>
          <a:prstGeom prst="rect">
            <a:avLst/>
          </a:prstGeom>
          <a:noFill/>
        </p:spPr>
        <p:txBody>
          <a:bodyPr wrap="square" rtlCol="0">
            <a:spAutoFit/>
          </a:bodyPr>
          <a:lstStyle/>
          <a:p>
            <a:r>
              <a:rPr lang="en-US" sz="2000" b="1" u="sng" dirty="0"/>
              <a:t>Results: Cultural Socialization Aids in Preventing Racial Discrimination</a:t>
            </a:r>
            <a:endParaRPr lang="en-US" sz="2000" b="1" u="sng"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02" y="0"/>
            <a:ext cx="10914062" cy="712592"/>
          </a:xfrm>
        </p:spPr>
        <p:txBody>
          <a:bodyPr anchor="ctr">
            <a:normAutofit/>
          </a:bodyPr>
          <a:lstStyle/>
          <a:p>
            <a:r>
              <a:rPr lang="en-US" dirty="0"/>
              <a:t> </a:t>
            </a:r>
            <a:r>
              <a:rPr lang="en-US" u="sng" dirty="0">
                <a:effectLst/>
              </a:rPr>
              <a:t>cultural leadership styles</a:t>
            </a:r>
            <a:r>
              <a:rPr lang="en-US" u="sng" dirty="0"/>
              <a:t> </a:t>
            </a:r>
            <a:r>
              <a:rPr lang="en-US" u="sng" dirty="0">
                <a:effectLst/>
              </a:rPr>
              <a:t>and cultural change</a:t>
            </a:r>
            <a:endParaRPr lang="en-US" dirty="0"/>
          </a:p>
        </p:txBody>
      </p:sp>
      <p:sp>
        <p:nvSpPr>
          <p:cNvPr id="24" name="Content Placeholder 2"/>
          <p:cNvSpPr>
            <a:spLocks noGrp="1"/>
          </p:cNvSpPr>
          <p:nvPr>
            <p:ph idx="1"/>
          </p:nvPr>
        </p:nvSpPr>
        <p:spPr>
          <a:xfrm>
            <a:off x="90743" y="712592"/>
            <a:ext cx="5454650" cy="4744852"/>
          </a:xfrm>
        </p:spPr>
        <p:txBody>
          <a:bodyPr/>
          <a:lstStyle/>
          <a:p>
            <a:pPr marL="0" indent="0">
              <a:buNone/>
            </a:pPr>
            <a:r>
              <a:rPr lang="en-US" b="1" dirty="0"/>
              <a:t>The Black Upper Class Leads Black Culture</a:t>
            </a:r>
            <a:endParaRPr lang="en-US" b="1" dirty="0"/>
          </a:p>
          <a:p>
            <a:pPr marL="0" indent="0">
              <a:buNone/>
            </a:pPr>
            <a:r>
              <a:rPr lang="en-US" sz="1600" b="0" i="0" dirty="0">
                <a:solidFill>
                  <a:schemeClr val="accent3">
                    <a:lumMod val="75000"/>
                  </a:schemeClr>
                </a:solidFill>
                <a:effectLst/>
                <a:latin typeface="Roboto" panose="02000000000000000000" pitchFamily="2" charset="0"/>
              </a:rPr>
              <a:t>African-American individuals who have high disposable incomes and high net worth; apart of 1%. Represent persons of high social status, power and political influence. Due to social issues, “Jack and Jill” formed to create a space for the upper class, that celebrated their affluence and Blackness.</a:t>
            </a:r>
            <a:endParaRPr lang="en-US" sz="1600" dirty="0">
              <a:solidFill>
                <a:schemeClr val="accent3">
                  <a:lumMod val="75000"/>
                </a:schemeClr>
              </a:solidFill>
            </a:endParaRPr>
          </a:p>
          <a:p>
            <a:pPr marL="0" indent="0">
              <a:buNone/>
            </a:pPr>
            <a:r>
              <a:rPr lang="en-US" b="1" dirty="0"/>
              <a:t>Positions Held Include:</a:t>
            </a:r>
            <a:endParaRPr lang="en-US" b="1" dirty="0"/>
          </a:p>
          <a:p>
            <a:pPr marL="0" indent="0">
              <a:buNone/>
            </a:pPr>
            <a:r>
              <a:rPr lang="en-US" sz="1600" b="0" i="0" dirty="0">
                <a:solidFill>
                  <a:schemeClr val="accent3">
                    <a:lumMod val="75000"/>
                  </a:schemeClr>
                </a:solidFill>
                <a:effectLst/>
                <a:latin typeface="Roboto" panose="02000000000000000000" pitchFamily="2" charset="0"/>
              </a:rPr>
              <a:t>Highly paid white-collar professionals such as engineers, lawyers, accountants, doctors, politicians, business executives, venture capitalists, CEOs, celebrities, entertainers, entrepreneurs and heirs</a:t>
            </a:r>
            <a:endParaRPr lang="en-US" dirty="0">
              <a:solidFill>
                <a:schemeClr val="accent3">
                  <a:lumMod val="75000"/>
                </a:schemeClr>
              </a:solidFill>
            </a:endParaRPr>
          </a:p>
          <a:p>
            <a:pPr marL="0" indent="0">
              <a:buNone/>
            </a:pPr>
            <a:r>
              <a:rPr lang="en-US" b="1" dirty="0"/>
              <a:t>Keys Factors for Upper Class Members </a:t>
            </a:r>
            <a:endParaRPr lang="en-US" b="1" dirty="0"/>
          </a:p>
          <a:p>
            <a:pPr marL="0" indent="0">
              <a:buNone/>
            </a:pPr>
            <a:r>
              <a:rPr lang="en-US" sz="1600" dirty="0">
                <a:solidFill>
                  <a:schemeClr val="accent3">
                    <a:lumMod val="75000"/>
                  </a:schemeClr>
                </a:solidFill>
              </a:rPr>
              <a:t>Marriage, education, work, &amp; military service are factors that significantly  increases one’s chances toward upper class mobility.</a:t>
            </a:r>
            <a:endParaRPr lang="en-US" dirty="0">
              <a:solidFill>
                <a:schemeClr val="accent3">
                  <a:lumMod val="75000"/>
                </a:schemeClr>
              </a:solidFill>
            </a:endParaRPr>
          </a:p>
          <a:p>
            <a:pPr marL="0" indent="0">
              <a:buNone/>
            </a:pPr>
            <a:r>
              <a:rPr lang="en-US" b="1" dirty="0"/>
              <a:t>Culture Changes</a:t>
            </a:r>
            <a:endParaRPr lang="en-US" b="1" dirty="0"/>
          </a:p>
          <a:p>
            <a:pPr marL="0" indent="0">
              <a:buNone/>
            </a:pPr>
            <a:r>
              <a:rPr lang="en-US" sz="1600" dirty="0">
                <a:solidFill>
                  <a:schemeClr val="accent3">
                    <a:lumMod val="75000"/>
                  </a:schemeClr>
                </a:solidFill>
              </a:rPr>
              <a:t>Occur based on ones’ ability to maintain social sponsorship, class-based authority, public admiration and respect, one can inflict social change</a:t>
            </a:r>
            <a:r>
              <a:rPr lang="en-US" dirty="0">
                <a:solidFill>
                  <a:schemeClr val="accent3">
                    <a:lumMod val="75000"/>
                  </a:schemeClr>
                </a:solidFill>
              </a:rPr>
              <a:t>.</a:t>
            </a:r>
            <a:endParaRPr lang="en-US" dirty="0">
              <a:solidFill>
                <a:schemeClr val="accent3">
                  <a:lumMod val="75000"/>
                </a:schemeClr>
              </a:solidFill>
            </a:endParaRPr>
          </a:p>
        </p:txBody>
      </p:sp>
      <p:sp>
        <p:nvSpPr>
          <p:cNvPr id="9" name="Slide Number Placeholder 1"/>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fld>
            <a:endParaRPr lang="en-US" noProof="0"/>
          </a:p>
        </p:txBody>
      </p:sp>
      <p:pic>
        <p:nvPicPr>
          <p:cNvPr id="5" name="Picture Placeholder 4" descr="A picture containing text, person, sport, group&#10;&#10;Description automatically generated"/>
          <p:cNvPicPr>
            <a:picLocks noGrp="1" noChangeAspect="1"/>
          </p:cNvPicPr>
          <p:nvPr>
            <p:ph type="pic" sz="quarter" idx="13"/>
          </p:nvPr>
        </p:nvPicPr>
        <p:blipFill>
          <a:blip r:embed="rId1"/>
          <a:srcRect l="20000" r="20000"/>
          <a:stretch>
            <a:fillRect/>
          </a:stretch>
        </p:blipFill>
        <p:spPr>
          <a:xfrm>
            <a:off x="5454650" y="989013"/>
            <a:ext cx="4884738" cy="4884737"/>
          </a:xfrm>
        </p:spPr>
      </p:pic>
      <p:sp>
        <p:nvSpPr>
          <p:cNvPr id="6" name="TextBox 5"/>
          <p:cNvSpPr txBox="1"/>
          <p:nvPr/>
        </p:nvSpPr>
        <p:spPr>
          <a:xfrm>
            <a:off x="7066241" y="5968030"/>
            <a:ext cx="4786058" cy="276999"/>
          </a:xfrm>
          <a:prstGeom prst="rect">
            <a:avLst/>
          </a:prstGeom>
          <a:noFill/>
        </p:spPr>
        <p:txBody>
          <a:bodyPr wrap="square" rtlCol="0">
            <a:spAutoFit/>
          </a:bodyPr>
          <a:lstStyle/>
          <a:p>
            <a:r>
              <a:rPr lang="en-US" sz="1200" dirty="0"/>
              <a:t>“Jack and Jill” Event Pictured above.</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1856"/>
            <a:ext cx="11150600" cy="920336"/>
          </a:xfrm>
        </p:spPr>
        <p:txBody>
          <a:bodyPr/>
          <a:lstStyle/>
          <a:p>
            <a:pPr algn="ctr" fontAlgn="base">
              <a:spcBef>
                <a:spcPts val="0"/>
              </a:spcBef>
            </a:pPr>
            <a:r>
              <a:rPr lang="en-US" sz="2800" b="1" i="0" u="sng" dirty="0">
                <a:effectLst/>
              </a:rPr>
              <a:t>African-American Culture </a:t>
            </a:r>
            <a:br>
              <a:rPr lang="en-US" sz="2800" b="1" i="0" u="sng" dirty="0">
                <a:effectLst/>
              </a:rPr>
            </a:br>
            <a:r>
              <a:rPr lang="en-US" sz="2800" b="1" i="0" u="sng" dirty="0">
                <a:effectLst/>
              </a:rPr>
              <a:t>&amp; The Class System</a:t>
            </a:r>
            <a:br>
              <a:rPr lang="en-US" sz="2800" dirty="0"/>
            </a:br>
            <a:br>
              <a:rPr lang="en-US" sz="2800" b="0" i="0" u="none" strike="noStrike" dirty="0">
                <a:solidFill>
                  <a:srgbClr val="242424"/>
                </a:solidFill>
                <a:effectLst/>
                <a:latin typeface="Roboto" panose="02000000000000000000" pitchFamily="2" charset="0"/>
              </a:rPr>
            </a:br>
            <a:endParaRPr lang="en-US" sz="2800" dirty="0"/>
          </a:p>
        </p:txBody>
      </p:sp>
      <p:sp>
        <p:nvSpPr>
          <p:cNvPr id="5" name="Content Placeholder 4"/>
          <p:cNvSpPr>
            <a:spLocks noGrp="1"/>
          </p:cNvSpPr>
          <p:nvPr>
            <p:ph idx="15"/>
          </p:nvPr>
        </p:nvSpPr>
        <p:spPr>
          <a:xfrm>
            <a:off x="-246776" y="1906016"/>
            <a:ext cx="4123441" cy="495389"/>
          </a:xfrm>
        </p:spPr>
        <p:txBody>
          <a:bodyPr/>
          <a:lstStyle/>
          <a:p>
            <a:r>
              <a:rPr lang="en-US" sz="2000" dirty="0"/>
              <a:t>Upper | Upper Middle | Middle Class</a:t>
            </a:r>
            <a:endParaRPr lang="en-US" sz="2000" dirty="0"/>
          </a:p>
        </p:txBody>
      </p:sp>
      <p:pic>
        <p:nvPicPr>
          <p:cNvPr id="29" name="Picture Placeholder 28" descr="Pencil"/>
          <p:cNvPicPr>
            <a:picLocks noGrp="1" noChangeAspect="1"/>
          </p:cNvPicPr>
          <p:nvPr>
            <p:ph type="pic" sz="quarter" idx="21"/>
          </p:nvPr>
        </p:nvPicPr>
        <p:blipFill>
          <a:blip r:embed="rId1">
            <a:extLst>
              <a:ext uri="{96DAC541-7B7A-43D3-8B79-37D633B846F1}">
                <asvg:svgBlip xmlns:asvg="http://schemas.microsoft.com/office/drawing/2016/SVG/main" r:embed="rId2"/>
              </a:ext>
            </a:extLst>
          </a:blip>
          <a:srcRect/>
          <a:stretch>
            <a:fillRect/>
          </a:stretch>
        </p:blipFill>
        <p:spPr/>
      </p:pic>
      <p:sp>
        <p:nvSpPr>
          <p:cNvPr id="3" name="Content Placeholder 2"/>
          <p:cNvSpPr>
            <a:spLocks noGrp="1"/>
          </p:cNvSpPr>
          <p:nvPr>
            <p:ph idx="1"/>
          </p:nvPr>
        </p:nvSpPr>
        <p:spPr>
          <a:xfrm>
            <a:off x="114964" y="2689762"/>
            <a:ext cx="4231667" cy="4181795"/>
          </a:xfrm>
        </p:spPr>
        <p:txBody>
          <a:bodyPr/>
          <a:lstStyle/>
          <a:p>
            <a:pPr algn="l"/>
            <a:r>
              <a:rPr lang="en-US" sz="1500" b="1" u="sng" dirty="0">
                <a:latin typeface="Roboto" panose="02000000000000000000" pitchFamily="2" charset="0"/>
                <a:ea typeface="Roboto" panose="02000000000000000000" pitchFamily="2" charset="0"/>
              </a:rPr>
              <a:t>Upper Middle</a:t>
            </a:r>
            <a:endParaRPr lang="en-US" sz="1500" b="1" u="sng" dirty="0">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18-20% of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$80,000–$1,000,000 in income yearly</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Major income source: Salaries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Occupations held: Upper-level managers; professionals; some business owners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Education: 4+ years college;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postgraduate training for many</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a:r>
              <a:rPr lang="en-US" sz="1500" b="1" u="sng" dirty="0">
                <a:latin typeface="Roboto" panose="02000000000000000000" pitchFamily="2" charset="0"/>
                <a:ea typeface="Roboto" panose="02000000000000000000" pitchFamily="2" charset="0"/>
              </a:rPr>
              <a:t>Middle Class</a:t>
            </a:r>
            <a:endParaRPr lang="en-US" sz="1500" b="1" u="sng" dirty="0">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25-30% of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$40,000–$80,000 yearly</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Major income source: Salaries and wages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Occupations held: Lower-level managers; semi professionals; small business owners; craftsperson</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Education: At least high school graduate; often some college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endParaRPr lang="en-US" dirty="0">
              <a:solidFill>
                <a:schemeClr val="accent3">
                  <a:lumMod val="75000"/>
                </a:schemeClr>
              </a:solidFill>
              <a:latin typeface="Arial" panose="020B0604020202020204" pitchFamily="34" charset="0"/>
            </a:endParaRPr>
          </a:p>
          <a:p>
            <a:pPr algn="l" rtl="0" fontAlgn="base">
              <a:spcBef>
                <a:spcPts val="0"/>
              </a:spcBef>
              <a:spcAft>
                <a:spcPts val="0"/>
              </a:spcAft>
              <a:buFont typeface="Arial" panose="020B0604020202020204" pitchFamily="34" charset="0"/>
              <a:buChar char="•"/>
            </a:pPr>
            <a:endParaRPr lang="en-US" b="0" dirty="0">
              <a:solidFill>
                <a:schemeClr val="accent3">
                  <a:lumMod val="75000"/>
                </a:schemeClr>
              </a:solidFill>
              <a:effectLst/>
            </a:endParaRPr>
          </a:p>
          <a:p>
            <a:br>
              <a:rPr lang="en-US" dirty="0"/>
            </a:br>
            <a:endParaRPr lang="en-US" sz="1600" dirty="0"/>
          </a:p>
        </p:txBody>
      </p:sp>
      <p:sp>
        <p:nvSpPr>
          <p:cNvPr id="8" name="Content Placeholder 7"/>
          <p:cNvSpPr>
            <a:spLocks noGrp="1"/>
          </p:cNvSpPr>
          <p:nvPr>
            <p:ph idx="19"/>
          </p:nvPr>
        </p:nvSpPr>
        <p:spPr>
          <a:xfrm>
            <a:off x="8202749" y="1542192"/>
            <a:ext cx="3998794" cy="3982059"/>
          </a:xfrm>
        </p:spPr>
        <p:txBody>
          <a:bodyPr/>
          <a:lstStyle/>
          <a:p>
            <a:pPr rtl="0" fontAlgn="base">
              <a:spcBef>
                <a:spcPts val="0"/>
              </a:spcBef>
              <a:spcAft>
                <a:spcPts val="0"/>
              </a:spcAft>
            </a:pPr>
            <a:r>
              <a:rPr lang="en-US" sz="1500" b="1" u="sng" dirty="0">
                <a:latin typeface="Roboto" panose="02000000000000000000" pitchFamily="2" charset="0"/>
                <a:ea typeface="Roboto" panose="02000000000000000000" pitchFamily="2" charset="0"/>
              </a:rPr>
              <a:t>Working Class </a:t>
            </a:r>
            <a:endParaRPr lang="en-US" sz="1500" b="1" u="sng" dirty="0">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25-30% of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$30,000–$45,000yearly in income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major source income: wages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occupations typically held: Operatives; clerical, retail sales workers Lower-level service workers; unskilled operatives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education: High school graduate to Some high school</a:t>
            </a:r>
            <a:endParaRPr lang="en-US" sz="1500" dirty="0">
              <a:solidFill>
                <a:schemeClr val="accent3">
                  <a:lumMod val="75000"/>
                </a:schemeClr>
              </a:solidFill>
              <a:latin typeface="Roboto" panose="02000000000000000000" pitchFamily="2" charset="0"/>
              <a:ea typeface="Roboto" panose="02000000000000000000" pitchFamily="2" charset="0"/>
            </a:endParaRPr>
          </a:p>
          <a:p>
            <a:r>
              <a:rPr lang="en-US" sz="1500" b="1" u="sng" dirty="0">
                <a:latin typeface="Roboto" panose="02000000000000000000" pitchFamily="2" charset="0"/>
                <a:ea typeface="Roboto" panose="02000000000000000000" pitchFamily="2" charset="0"/>
              </a:rPr>
              <a:t>Working Poor</a:t>
            </a:r>
            <a:endParaRPr lang="en-US" sz="1500" b="1" u="sng" dirty="0">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dirty="0">
                <a:solidFill>
                  <a:schemeClr val="accent3">
                    <a:lumMod val="75000"/>
                  </a:schemeClr>
                </a:solidFill>
                <a:latin typeface="Roboto" panose="02000000000000000000" pitchFamily="2" charset="0"/>
                <a:ea typeface="Roboto" panose="02000000000000000000" pitchFamily="2" charset="0"/>
              </a:rPr>
              <a:t>12-15%</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of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dirty="0">
                <a:solidFill>
                  <a:schemeClr val="accent3">
                    <a:lumMod val="75000"/>
                  </a:schemeClr>
                </a:solidFill>
                <a:latin typeface="Roboto" panose="02000000000000000000" pitchFamily="2" charset="0"/>
                <a:ea typeface="Roboto" panose="02000000000000000000" pitchFamily="2" charset="0"/>
              </a:rPr>
              <a:t>15,000–$30,000 </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in income yearly</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Major income source: Wages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fontAlgn="base">
              <a:spcBef>
                <a:spcPts val="0"/>
              </a:spcBef>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Occupations held: </a:t>
            </a:r>
            <a:r>
              <a:rPr lang="en-US" sz="1500" dirty="0">
                <a:solidFill>
                  <a:schemeClr val="accent3">
                    <a:lumMod val="75000"/>
                  </a:schemeClr>
                </a:solidFill>
                <a:latin typeface="Roboto" panose="02000000000000000000" pitchFamily="2" charset="0"/>
                <a:ea typeface="Roboto" panose="02000000000000000000" pitchFamily="2" charset="0"/>
              </a:rPr>
              <a:t>Operatives; clerical, retail sales workers &amp; Lower-level service workers; unskilled</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fontAlgn="base">
              <a:spcBef>
                <a:spcPts val="0"/>
              </a:spcBef>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Education: S</a:t>
            </a:r>
            <a:r>
              <a:rPr lang="en-US" sz="1500" dirty="0">
                <a:solidFill>
                  <a:schemeClr val="accent3">
                    <a:lumMod val="75000"/>
                  </a:schemeClr>
                </a:solidFill>
                <a:latin typeface="Roboto" panose="02000000000000000000" pitchFamily="2" charset="0"/>
                <a:ea typeface="Roboto" panose="02000000000000000000" pitchFamily="2" charset="0"/>
              </a:rPr>
              <a:t>ome highs school</a:t>
            </a:r>
            <a:endParaRPr lang="en-US" sz="1500" dirty="0">
              <a:solidFill>
                <a:schemeClr val="accent3">
                  <a:lumMod val="75000"/>
                </a:schemeClr>
              </a:solidFill>
              <a:latin typeface="Roboto" panose="02000000000000000000" pitchFamily="2" charset="0"/>
              <a:ea typeface="Roboto" panose="02000000000000000000" pitchFamily="2" charset="0"/>
            </a:endParaRPr>
          </a:p>
          <a:p>
            <a:r>
              <a:rPr lang="en-US" sz="1500" b="1" u="sng" dirty="0">
                <a:latin typeface="Roboto" panose="02000000000000000000" pitchFamily="2" charset="0"/>
                <a:ea typeface="Roboto" panose="02000000000000000000" pitchFamily="2" charset="0"/>
              </a:rPr>
              <a:t>Underclass</a:t>
            </a:r>
            <a:endParaRPr lang="en-US" sz="1500" b="1" u="sng" dirty="0">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dirty="0">
                <a:solidFill>
                  <a:schemeClr val="accent3">
                    <a:lumMod val="75000"/>
                  </a:schemeClr>
                </a:solidFill>
                <a:latin typeface="Roboto" panose="02000000000000000000" pitchFamily="2" charset="0"/>
                <a:ea typeface="Roboto" panose="02000000000000000000" pitchFamily="2" charset="0"/>
              </a:rPr>
              <a:t> </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9-12 % of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&lt;15k yearly in income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Major source of income: public assistance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Occupations: unemployed or underground economy</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Education: some high school</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endParaRPr lang="en-US" sz="1600" dirty="0">
              <a:solidFill>
                <a:schemeClr val="accent3">
                  <a:lumMod val="75000"/>
                </a:schemeClr>
              </a:solidFill>
            </a:endParaRPr>
          </a:p>
        </p:txBody>
      </p:sp>
      <p:pic>
        <p:nvPicPr>
          <p:cNvPr id="31" name="Picture Placeholder 30" descr="Laptop"/>
          <p:cNvPicPr>
            <a:picLocks noGrp="1" noChangeAspect="1"/>
          </p:cNvPicPr>
          <p:nvPr>
            <p:ph type="pic" sz="quarter" idx="22"/>
          </p:nvPr>
        </p:nvPicPr>
        <p:blipFill>
          <a:blip r:embed="rId3" cstate="print">
            <a:extLst>
              <a:ext uri="{96DAC541-7B7A-43D3-8B79-37D633B846F1}">
                <asvg:svgBlip xmlns:asvg="http://schemas.microsoft.com/office/drawing/2016/SVG/main" r:embed="rId4"/>
              </a:ext>
            </a:extLst>
          </a:blip>
          <a:srcRect/>
          <a:stretch>
            <a:fillRect/>
          </a:stretch>
        </p:blipFill>
        <p:spPr/>
      </p:pic>
      <p:pic>
        <p:nvPicPr>
          <p:cNvPr id="7" name="Picture 6" descr="Chart, bar chart&#10;&#10;Description automatically generated"/>
          <p:cNvPicPr>
            <a:picLocks noChangeAspect="1"/>
          </p:cNvPicPr>
          <p:nvPr/>
        </p:nvPicPr>
        <p:blipFill>
          <a:blip r:embed="rId5"/>
          <a:stretch>
            <a:fillRect/>
          </a:stretch>
        </p:blipFill>
        <p:spPr>
          <a:xfrm>
            <a:off x="3904302" y="860179"/>
            <a:ext cx="4270810" cy="3428381"/>
          </a:xfrm>
          <a:prstGeom prst="rect">
            <a:avLst/>
          </a:prstGeom>
        </p:spPr>
      </p:pic>
      <p:sp>
        <p:nvSpPr>
          <p:cNvPr id="9" name="Content Placeholder 8"/>
          <p:cNvSpPr>
            <a:spLocks noGrp="1"/>
          </p:cNvSpPr>
          <p:nvPr>
            <p:ph idx="20"/>
          </p:nvPr>
        </p:nvSpPr>
        <p:spPr>
          <a:xfrm>
            <a:off x="7035421" y="5229107"/>
            <a:ext cx="5675194" cy="605487"/>
          </a:xfrm>
        </p:spPr>
        <p:txBody>
          <a:bodyPr/>
          <a:lstStyle/>
          <a:p>
            <a:r>
              <a:rPr lang="en-US" sz="2100" dirty="0">
                <a:solidFill>
                  <a:schemeClr val="accent1"/>
                </a:solidFill>
              </a:rPr>
              <a:t>Working | Working Poor | Underclass</a:t>
            </a:r>
            <a:endParaRPr lang="en-US" sz="2100" dirty="0">
              <a:solidFill>
                <a:schemeClr val="accent1"/>
              </a:solidFill>
            </a:endParaRPr>
          </a:p>
        </p:txBody>
      </p:sp>
      <p:sp>
        <p:nvSpPr>
          <p:cNvPr id="4" name="Slide Number Placeholder 3"/>
          <p:cNvSpPr>
            <a:spLocks noGrp="1"/>
          </p:cNvSpPr>
          <p:nvPr>
            <p:ph type="sldNum" sz="quarter" idx="12"/>
          </p:nvPr>
        </p:nvSpPr>
        <p:spPr/>
        <p:txBody>
          <a:bodyPr/>
          <a:lstStyle/>
          <a:p>
            <a:fld id="{9EC71654-96A5-4280-94F3-931C61A9F92C}" type="slidenum">
              <a:rPr lang="en-US" smtClean="0"/>
            </a:fld>
            <a:endParaRPr lang="en-US" dirty="0"/>
          </a:p>
        </p:txBody>
      </p:sp>
      <p:sp>
        <p:nvSpPr>
          <p:cNvPr id="13" name="TextBox 12"/>
          <p:cNvSpPr txBox="1"/>
          <p:nvPr/>
        </p:nvSpPr>
        <p:spPr>
          <a:xfrm>
            <a:off x="-57119" y="0"/>
            <a:ext cx="4093443" cy="1723549"/>
          </a:xfrm>
          <a:prstGeom prst="rect">
            <a:avLst/>
          </a:prstGeom>
          <a:noFill/>
        </p:spPr>
        <p:txBody>
          <a:bodyPr wrap="square" rtlCol="0">
            <a:spAutoFit/>
          </a:bodyPr>
          <a:lstStyle/>
          <a:p>
            <a:pPr algn="l" rtl="0" fontAlgn="base">
              <a:spcBef>
                <a:spcPts val="0"/>
              </a:spcBef>
              <a:spcAft>
                <a:spcPts val="0"/>
              </a:spcAft>
            </a:pPr>
            <a:r>
              <a:rPr lang="en-US" sz="1600" b="1" u="sng" dirty="0"/>
              <a:t>Upper Class</a:t>
            </a:r>
            <a:endParaRPr lang="en-US" sz="1500" b="1" u="sng" dirty="0">
              <a:solidFill>
                <a:srgbClr val="000000"/>
              </a:solidFill>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rgbClr val="000000"/>
                </a:solidFill>
                <a:effectLst/>
                <a:latin typeface="Roboto" panose="02000000000000000000" pitchFamily="2" charset="0"/>
                <a:ea typeface="Roboto" panose="02000000000000000000" pitchFamily="2" charset="0"/>
              </a:rPr>
              <a:t> </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Top 1% of Black families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$1Million+ yearly in income</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dirty="0">
                <a:solidFill>
                  <a:schemeClr val="accent3">
                    <a:lumMod val="75000"/>
                  </a:schemeClr>
                </a:solidFill>
                <a:latin typeface="Roboto" panose="02000000000000000000" pitchFamily="2" charset="0"/>
                <a:ea typeface="Roboto" panose="02000000000000000000" pitchFamily="2" charset="0"/>
              </a:rPr>
              <a:t> M</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ajor source income: Assets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dirty="0">
                <a:solidFill>
                  <a:schemeClr val="accent3">
                    <a:lumMod val="75000"/>
                  </a:schemeClr>
                </a:solidFill>
                <a:latin typeface="Roboto" panose="02000000000000000000" pitchFamily="2" charset="0"/>
                <a:ea typeface="Roboto" panose="02000000000000000000" pitchFamily="2" charset="0"/>
              </a:rPr>
              <a:t> O</a:t>
            </a: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ccupations typically held: Investors, corporate executives</a:t>
            </a:r>
            <a:endParaRPr lang="en-US" sz="1500" b="0" i="0" u="none" strike="noStrike" dirty="0">
              <a:solidFill>
                <a:schemeClr val="accent3">
                  <a:lumMod val="75000"/>
                </a:schemeClr>
              </a:solidFill>
              <a:effectLst/>
              <a:latin typeface="Roboto" panose="02000000000000000000" pitchFamily="2" charset="0"/>
              <a:ea typeface="Roboto" panose="02000000000000000000" pitchFamily="2" charset="0"/>
            </a:endParaRPr>
          </a:p>
          <a:p>
            <a:pPr algn="l" rtl="0" fontAlgn="base">
              <a:spcBef>
                <a:spcPts val="0"/>
              </a:spcBef>
              <a:spcAft>
                <a:spcPts val="0"/>
              </a:spcAft>
              <a:buFont typeface="Arial" panose="020B0604020202020204" pitchFamily="34" charset="0"/>
              <a:buChar char="•"/>
            </a:pPr>
            <a:r>
              <a:rPr lang="en-US" sz="1500" b="0" i="0" u="none" strike="noStrike" dirty="0">
                <a:solidFill>
                  <a:schemeClr val="accent3">
                    <a:lumMod val="75000"/>
                  </a:schemeClr>
                </a:solidFill>
                <a:effectLst/>
                <a:latin typeface="Roboto" panose="02000000000000000000" pitchFamily="2" charset="0"/>
                <a:ea typeface="Roboto" panose="02000000000000000000" pitchFamily="2" charset="0"/>
              </a:rPr>
              <a:t> Education: 4+ years college</a:t>
            </a:r>
            <a:endParaRPr lang="en-US" sz="1500" dirty="0">
              <a:latin typeface="Roboto" panose="02000000000000000000" pitchFamily="2" charset="0"/>
              <a:ea typeface="Roboto" panose="02000000000000000000" pitchFamily="2"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African-American culture &amp; Social inequality</a:t>
            </a:r>
            <a:endParaRPr lang="en-US" u="sng" dirty="0"/>
          </a:p>
        </p:txBody>
      </p:sp>
      <p:sp>
        <p:nvSpPr>
          <p:cNvPr id="3" name="Content Placeholder 2"/>
          <p:cNvSpPr>
            <a:spLocks noGrp="1"/>
          </p:cNvSpPr>
          <p:nvPr>
            <p:ph idx="1"/>
          </p:nvPr>
        </p:nvSpPr>
        <p:spPr>
          <a:xfrm>
            <a:off x="0" y="2674961"/>
            <a:ext cx="6298782" cy="3034845"/>
          </a:xfrm>
        </p:spPr>
        <p:txBody>
          <a:bodyPr/>
          <a:lstStyle/>
          <a:p>
            <a:pPr algn="l"/>
            <a:r>
              <a:rPr lang="en-US" b="1" dirty="0">
                <a:latin typeface="Roboto" panose="02000000000000000000" pitchFamily="2" charset="0"/>
                <a:ea typeface="Roboto" panose="02000000000000000000" pitchFamily="2" charset="0"/>
              </a:rPr>
              <a:t>Social Inequality in African-American Culture</a:t>
            </a:r>
            <a:endParaRPr lang="en-US" b="1" dirty="0">
              <a:latin typeface="Roboto" panose="02000000000000000000" pitchFamily="2" charset="0"/>
              <a:ea typeface="Roboto" panose="02000000000000000000" pitchFamily="2" charset="0"/>
            </a:endParaRPr>
          </a:p>
          <a:p>
            <a:pPr algn="l"/>
            <a:r>
              <a:rPr lang="en-US" sz="1500" dirty="0">
                <a:solidFill>
                  <a:schemeClr val="accent3">
                    <a:lumMod val="75000"/>
                  </a:schemeClr>
                </a:solidFill>
                <a:latin typeface="Roboto" panose="02000000000000000000" pitchFamily="2" charset="0"/>
                <a:ea typeface="Roboto" panose="02000000000000000000" pitchFamily="2" charset="0"/>
              </a:rPr>
              <a:t>Systemic b</a:t>
            </a:r>
            <a:r>
              <a:rPr lang="en-US" sz="1500" i="0" dirty="0">
                <a:solidFill>
                  <a:schemeClr val="accent3">
                    <a:lumMod val="75000"/>
                  </a:schemeClr>
                </a:solidFill>
                <a:effectLst/>
                <a:latin typeface="Roboto" panose="02000000000000000000" pitchFamily="2" charset="0"/>
                <a:ea typeface="Roboto" panose="02000000000000000000" pitchFamily="2" charset="0"/>
              </a:rPr>
              <a:t>arriers to building economic wealth, an erosion of voting rights, Poverty, income inequality, wealth inequality, food insecurity, and the lack of safe, affordable housing</a:t>
            </a:r>
            <a:r>
              <a:rPr lang="en-US" sz="1500" dirty="0">
                <a:solidFill>
                  <a:schemeClr val="accent3">
                    <a:lumMod val="75000"/>
                  </a:schemeClr>
                </a:solidFill>
                <a:latin typeface="Roboto" panose="02000000000000000000" pitchFamily="2" charset="0"/>
                <a:ea typeface="Roboto" panose="02000000000000000000" pitchFamily="2" charset="0"/>
              </a:rPr>
              <a:t>, over-policing and imprisonment; a progression from previous history of enslavement and targeted oppression.</a:t>
            </a:r>
            <a:endParaRPr lang="en-US" sz="1500" dirty="0">
              <a:solidFill>
                <a:schemeClr val="accent3">
                  <a:lumMod val="75000"/>
                </a:schemeClr>
              </a:solidFill>
              <a:latin typeface="Roboto" panose="02000000000000000000" pitchFamily="2" charset="0"/>
              <a:ea typeface="Roboto" panose="02000000000000000000" pitchFamily="2" charset="0"/>
            </a:endParaRPr>
          </a:p>
          <a:p>
            <a:pPr algn="l"/>
            <a:r>
              <a:rPr lang="en-US" b="1" dirty="0">
                <a:latin typeface="Roboto" panose="02000000000000000000" pitchFamily="2" charset="0"/>
                <a:ea typeface="Roboto" panose="02000000000000000000" pitchFamily="2" charset="0"/>
              </a:rPr>
              <a:t>Reasons African-Americans Experience Social Inequality In The U.S.</a:t>
            </a:r>
            <a:endParaRPr lang="en-US" b="1" dirty="0">
              <a:latin typeface="Roboto" panose="02000000000000000000" pitchFamily="2" charset="0"/>
              <a:ea typeface="Roboto" panose="02000000000000000000" pitchFamily="2" charset="0"/>
            </a:endParaRPr>
          </a:p>
          <a:p>
            <a:pPr algn="l"/>
            <a:r>
              <a:rPr lang="en-US" sz="1500" dirty="0">
                <a:solidFill>
                  <a:schemeClr val="accent3">
                    <a:lumMod val="75000"/>
                  </a:schemeClr>
                </a:solidFill>
                <a:latin typeface="Roboto" panose="02000000000000000000" pitchFamily="2" charset="0"/>
                <a:ea typeface="Roboto" panose="02000000000000000000" pitchFamily="2" charset="0"/>
              </a:rPr>
              <a:t>With The U.S. Economy dependent on slave labor, colonists needed a sufficient low-cost workforce. Native American slaves proved insufficient due to fear of overworking and death from European diseases. </a:t>
            </a:r>
            <a:r>
              <a:rPr lang="en-US" sz="1500" i="0" dirty="0">
                <a:solidFill>
                  <a:schemeClr val="accent3">
                    <a:lumMod val="75000"/>
                  </a:schemeClr>
                </a:solidFill>
                <a:effectLst/>
                <a:latin typeface="Roboto" panose="02000000000000000000" pitchFamily="2" charset="0"/>
                <a:ea typeface="Roboto" panose="02000000000000000000" pitchFamily="2" charset="0"/>
              </a:rPr>
              <a:t>Africans were </a:t>
            </a:r>
            <a:r>
              <a:rPr lang="en-US" sz="1500" b="0" i="0" dirty="0">
                <a:solidFill>
                  <a:schemeClr val="accent3">
                    <a:lumMod val="75000"/>
                  </a:schemeClr>
                </a:solidFill>
                <a:effectLst/>
                <a:latin typeface="Roboto" panose="02000000000000000000" pitchFamily="2" charset="0"/>
                <a:ea typeface="Roboto" panose="02000000000000000000" pitchFamily="2" charset="0"/>
              </a:rPr>
              <a:t>experienced in agriculture, livestock and raising crops, and were easier to import than slaves from other continents. From slavery, to segregation, to social reform, the effects of this are represented in the social inequality faced by this group today. </a:t>
            </a:r>
            <a:r>
              <a:rPr lang="en-US" sz="1500" dirty="0">
                <a:solidFill>
                  <a:schemeClr val="accent3">
                    <a:lumMod val="75000"/>
                  </a:schemeClr>
                </a:solidFill>
                <a:latin typeface="Roboto" panose="02000000000000000000" pitchFamily="2" charset="0"/>
                <a:ea typeface="Roboto" panose="02000000000000000000" pitchFamily="2" charset="0"/>
              </a:rPr>
              <a:t>The e</a:t>
            </a:r>
            <a:r>
              <a:rPr lang="en-US" sz="1500" b="0" i="0" dirty="0">
                <a:solidFill>
                  <a:schemeClr val="accent3">
                    <a:lumMod val="75000"/>
                  </a:schemeClr>
                </a:solidFill>
                <a:effectLst/>
                <a:latin typeface="Roboto" panose="02000000000000000000" pitchFamily="2" charset="0"/>
                <a:ea typeface="Roboto" panose="02000000000000000000" pitchFamily="2" charset="0"/>
              </a:rPr>
              <a:t>xistence of social inequalities sustain the current class system.</a:t>
            </a:r>
            <a:endParaRPr lang="en-US" sz="1500" dirty="0">
              <a:solidFill>
                <a:schemeClr val="accent3">
                  <a:lumMod val="75000"/>
                </a:schemeClr>
              </a:solidFill>
              <a:latin typeface="Roboto" panose="02000000000000000000" pitchFamily="2" charset="0"/>
              <a:ea typeface="Roboto" panose="02000000000000000000" pitchFamily="2" charset="0"/>
            </a:endParaRPr>
          </a:p>
          <a:p>
            <a:endParaRPr lang="en-US" dirty="0"/>
          </a:p>
        </p:txBody>
      </p:sp>
      <p:sp>
        <p:nvSpPr>
          <p:cNvPr id="4" name="Slide Number Placeholder 3"/>
          <p:cNvSpPr>
            <a:spLocks noGrp="1"/>
          </p:cNvSpPr>
          <p:nvPr>
            <p:ph type="sldNum" sz="quarter" idx="12"/>
          </p:nvPr>
        </p:nvSpPr>
        <p:spPr/>
        <p:txBody>
          <a:bodyPr/>
          <a:lstStyle/>
          <a:p>
            <a:fld id="{9EC71654-96A5-4280-94F3-931C61A9F92C}" type="slidenum">
              <a:rPr lang="en-US" noProof="0" smtClean="0"/>
            </a:fld>
            <a:endParaRPr lang="en-US" noProof="0" dirty="0"/>
          </a:p>
        </p:txBody>
      </p:sp>
      <p:sp>
        <p:nvSpPr>
          <p:cNvPr id="5" name="Content Placeholder 4"/>
          <p:cNvSpPr>
            <a:spLocks noGrp="1"/>
          </p:cNvSpPr>
          <p:nvPr>
            <p:ph idx="15"/>
          </p:nvPr>
        </p:nvSpPr>
        <p:spPr>
          <a:xfrm>
            <a:off x="0" y="1903728"/>
            <a:ext cx="4754936" cy="495389"/>
          </a:xfrm>
        </p:spPr>
        <p:txBody>
          <a:bodyPr/>
          <a:lstStyle/>
          <a:p>
            <a:r>
              <a:rPr lang="en-US" sz="2400" dirty="0"/>
              <a:t>History of Social inequalities in United States</a:t>
            </a:r>
            <a:endParaRPr lang="en-US" sz="2400" dirty="0"/>
          </a:p>
        </p:txBody>
      </p:sp>
      <p:sp>
        <p:nvSpPr>
          <p:cNvPr id="6" name="Content Placeholder 5"/>
          <p:cNvSpPr>
            <a:spLocks noGrp="1"/>
          </p:cNvSpPr>
          <p:nvPr>
            <p:ph idx="19"/>
          </p:nvPr>
        </p:nvSpPr>
        <p:spPr>
          <a:xfrm>
            <a:off x="6416489" y="757450"/>
            <a:ext cx="5590475" cy="4046561"/>
          </a:xfrm>
        </p:spPr>
        <p:txBody>
          <a:bodyPr/>
          <a:lstStyle/>
          <a:p>
            <a:r>
              <a:rPr lang="en-US" sz="1500" b="1" dirty="0">
                <a:latin typeface="Roboto" panose="02000000000000000000" pitchFamily="2" charset="0"/>
                <a:ea typeface="Roboto" panose="02000000000000000000" pitchFamily="2" charset="0"/>
              </a:rPr>
              <a:t>Economic</a:t>
            </a:r>
            <a:r>
              <a:rPr lang="en-US" sz="1500" dirty="0">
                <a:solidFill>
                  <a:schemeClr val="accent3">
                    <a:lumMod val="75000"/>
                  </a:schemeClr>
                </a:solidFill>
                <a:latin typeface="Roboto" panose="02000000000000000000" pitchFamily="2" charset="0"/>
                <a:ea typeface="Roboto" panose="02000000000000000000" pitchFamily="2" charset="0"/>
              </a:rPr>
              <a:t>: Income &amp; Wealth Inequality, underfunding of education and public institutions, &amp; employment discrimination</a:t>
            </a:r>
            <a:endParaRPr lang="en-US" sz="1500" dirty="0">
              <a:solidFill>
                <a:schemeClr val="accent3">
                  <a:lumMod val="75000"/>
                </a:schemeClr>
              </a:solidFill>
              <a:latin typeface="Roboto" panose="02000000000000000000" pitchFamily="2" charset="0"/>
              <a:ea typeface="Roboto" panose="02000000000000000000" pitchFamily="2" charset="0"/>
            </a:endParaRPr>
          </a:p>
          <a:p>
            <a:r>
              <a:rPr lang="en-US" sz="1500" b="1" dirty="0">
                <a:latin typeface="Roboto" panose="02000000000000000000" pitchFamily="2" charset="0"/>
                <a:ea typeface="Roboto" panose="02000000000000000000" pitchFamily="2" charset="0"/>
              </a:rPr>
              <a:t>Social</a:t>
            </a:r>
            <a:r>
              <a:rPr lang="en-US" sz="1500" dirty="0">
                <a:latin typeface="Roboto" panose="02000000000000000000" pitchFamily="2" charset="0"/>
                <a:ea typeface="Roboto" panose="02000000000000000000" pitchFamily="2" charset="0"/>
              </a:rPr>
              <a:t>: </a:t>
            </a:r>
            <a:r>
              <a:rPr lang="en-US" sz="1500" dirty="0">
                <a:solidFill>
                  <a:schemeClr val="accent3">
                    <a:lumMod val="75000"/>
                  </a:schemeClr>
                </a:solidFill>
                <a:latin typeface="Roboto" panose="02000000000000000000" pitchFamily="2" charset="0"/>
                <a:ea typeface="Roboto" panose="02000000000000000000" pitchFamily="2" charset="0"/>
              </a:rPr>
              <a:t>System does not benefit African Americans the same as counterparts in terms of social prestige, respect, inclusion or protections. Ex include Mass incarceration, unequal life chances, limited social justice,  and inadequate health, education and public service systems  </a:t>
            </a:r>
            <a:endParaRPr lang="en-US" sz="1500" dirty="0">
              <a:solidFill>
                <a:schemeClr val="accent3">
                  <a:lumMod val="75000"/>
                </a:schemeClr>
              </a:solidFill>
              <a:latin typeface="Roboto" panose="02000000000000000000" pitchFamily="2" charset="0"/>
              <a:ea typeface="Roboto" panose="02000000000000000000" pitchFamily="2" charset="0"/>
            </a:endParaRPr>
          </a:p>
          <a:p>
            <a:r>
              <a:rPr lang="en-US" sz="1500" b="1" dirty="0">
                <a:latin typeface="Roboto" panose="02000000000000000000" pitchFamily="2" charset="0"/>
                <a:ea typeface="Roboto" panose="02000000000000000000" pitchFamily="2" charset="0"/>
              </a:rPr>
              <a:t>Housing</a:t>
            </a:r>
            <a:r>
              <a:rPr lang="en-US" sz="1500" dirty="0">
                <a:solidFill>
                  <a:schemeClr val="accent3">
                    <a:lumMod val="75000"/>
                  </a:schemeClr>
                </a:solidFill>
                <a:latin typeface="Roboto" panose="02000000000000000000" pitchFamily="2" charset="0"/>
                <a:ea typeface="Roboto" panose="02000000000000000000" pitchFamily="2" charset="0"/>
              </a:rPr>
              <a:t>:  insecurity, lack of affordable housing, unsafe housing conditions, Gentrification, zoning, “steering”, Credit requirements, Transportation and commute issues, &amp; discriminatory attitudes</a:t>
            </a:r>
            <a:endParaRPr lang="en-US" sz="1500" dirty="0">
              <a:solidFill>
                <a:schemeClr val="accent3">
                  <a:lumMod val="75000"/>
                </a:schemeClr>
              </a:solidFill>
              <a:latin typeface="Roboto" panose="02000000000000000000" pitchFamily="2" charset="0"/>
              <a:ea typeface="Roboto" panose="02000000000000000000" pitchFamily="2" charset="0"/>
            </a:endParaRPr>
          </a:p>
          <a:p>
            <a:r>
              <a:rPr lang="en-US" sz="1500" b="1" dirty="0">
                <a:latin typeface="Roboto" panose="02000000000000000000" pitchFamily="2" charset="0"/>
                <a:ea typeface="Roboto" panose="02000000000000000000" pitchFamily="2" charset="0"/>
              </a:rPr>
              <a:t>Political</a:t>
            </a:r>
            <a:r>
              <a:rPr lang="en-US" sz="1500" dirty="0">
                <a:latin typeface="Roboto" panose="02000000000000000000" pitchFamily="2" charset="0"/>
                <a:ea typeface="Roboto" panose="02000000000000000000" pitchFamily="2" charset="0"/>
              </a:rPr>
              <a:t>: </a:t>
            </a:r>
            <a:r>
              <a:rPr lang="en-US" sz="1500" dirty="0">
                <a:solidFill>
                  <a:schemeClr val="accent3">
                    <a:lumMod val="75000"/>
                  </a:schemeClr>
                </a:solidFill>
                <a:latin typeface="Roboto" panose="02000000000000000000" pitchFamily="2" charset="0"/>
                <a:ea typeface="Roboto" panose="02000000000000000000" pitchFamily="2" charset="0"/>
              </a:rPr>
              <a:t>Limited political participation, Access to voting, adequate political representation, and exclusions </a:t>
            </a:r>
            <a:endParaRPr lang="en-US" sz="1500" dirty="0">
              <a:solidFill>
                <a:schemeClr val="accent3">
                  <a:lumMod val="75000"/>
                </a:schemeClr>
              </a:solidFill>
              <a:latin typeface="Roboto" panose="02000000000000000000" pitchFamily="2" charset="0"/>
              <a:ea typeface="Roboto" panose="02000000000000000000" pitchFamily="2" charset="0"/>
            </a:endParaRPr>
          </a:p>
          <a:p>
            <a:endParaRPr lang="en-US" dirty="0"/>
          </a:p>
        </p:txBody>
      </p:sp>
      <p:sp>
        <p:nvSpPr>
          <p:cNvPr id="7" name="Content Placeholder 6"/>
          <p:cNvSpPr>
            <a:spLocks noGrp="1"/>
          </p:cNvSpPr>
          <p:nvPr>
            <p:ph idx="20"/>
          </p:nvPr>
        </p:nvSpPr>
        <p:spPr>
          <a:xfrm>
            <a:off x="7256074" y="4961161"/>
            <a:ext cx="4935926" cy="495389"/>
          </a:xfrm>
        </p:spPr>
        <p:txBody>
          <a:bodyPr/>
          <a:lstStyle/>
          <a:p>
            <a:r>
              <a:rPr lang="en-US" sz="2400" dirty="0"/>
              <a:t>Effects of social inequality </a:t>
            </a:r>
            <a:endParaRPr lang="en-US"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b="0" i="0" u="none" strike="noStrike" dirty="0">
                <a:solidFill>
                  <a:srgbClr val="242424"/>
                </a:solidFill>
                <a:effectLst/>
                <a:latin typeface="Roboto" panose="02000000000000000000" pitchFamily="2" charset="0"/>
              </a:rPr>
              <a:t>African American </a:t>
            </a:r>
            <a:r>
              <a:rPr lang="en-US" sz="3200" b="1" i="0" u="none" strike="noStrike" dirty="0">
                <a:solidFill>
                  <a:srgbClr val="242424"/>
                </a:solidFill>
                <a:effectLst/>
                <a:latin typeface="Roboto" panose="02000000000000000000" pitchFamily="2" charset="0"/>
              </a:rPr>
              <a:t>Minorities – </a:t>
            </a:r>
            <a:br>
              <a:rPr lang="en-US" sz="3200" b="1" i="0" u="none" strike="noStrike" dirty="0">
                <a:solidFill>
                  <a:srgbClr val="242424"/>
                </a:solidFill>
                <a:effectLst/>
                <a:latin typeface="Roboto" panose="02000000000000000000" pitchFamily="2" charset="0"/>
              </a:rPr>
            </a:br>
            <a:r>
              <a:rPr lang="en-US" sz="3200" b="1" i="0" u="none" strike="noStrike" dirty="0">
                <a:solidFill>
                  <a:srgbClr val="242424"/>
                </a:solidFill>
                <a:effectLst/>
                <a:latin typeface="Roboto" panose="02000000000000000000" pitchFamily="2" charset="0"/>
              </a:rPr>
              <a:t>Gender, Sex, Sexual Orientation</a:t>
            </a:r>
            <a:endParaRPr lang="en-US" dirty="0"/>
          </a:p>
        </p:txBody>
      </p:sp>
      <p:pic>
        <p:nvPicPr>
          <p:cNvPr id="17" name="Picture Placeholder 16"/>
          <p:cNvPicPr>
            <a:picLocks noGrp="1" noChangeAspect="1"/>
          </p:cNvPicPr>
          <p:nvPr>
            <p:ph type="pic" sz="quarter" idx="13"/>
          </p:nvPr>
        </p:nvPicPr>
        <p:blipFill>
          <a:blip r:embed="rId1"/>
          <a:srcRect/>
          <a:stretch>
            <a:fillRect/>
          </a:stretch>
        </p:blipFill>
        <p:spPr>
          <a:xfrm>
            <a:off x="653826" y="1987092"/>
            <a:ext cx="2232905" cy="1256008"/>
          </a:xfrm>
        </p:spPr>
      </p:pic>
      <p:sp>
        <p:nvSpPr>
          <p:cNvPr id="9" name="Content Placeholder 8"/>
          <p:cNvSpPr>
            <a:spLocks noGrp="1"/>
          </p:cNvSpPr>
          <p:nvPr>
            <p:ph idx="17"/>
          </p:nvPr>
        </p:nvSpPr>
        <p:spPr/>
        <p:txBody>
          <a:bodyPr/>
          <a:lstStyle/>
          <a:p>
            <a:r>
              <a:rPr lang="en-US" dirty="0"/>
              <a:t>LGBTQI+ </a:t>
            </a:r>
            <a:endParaRPr lang="en-US" dirty="0"/>
          </a:p>
        </p:txBody>
      </p:sp>
      <p:sp>
        <p:nvSpPr>
          <p:cNvPr id="8" name="Content Placeholder 7"/>
          <p:cNvSpPr>
            <a:spLocks noGrp="1"/>
          </p:cNvSpPr>
          <p:nvPr>
            <p:ph idx="1"/>
          </p:nvPr>
        </p:nvSpPr>
        <p:spPr>
          <a:xfrm>
            <a:off x="0" y="4052306"/>
            <a:ext cx="3113159" cy="1749005"/>
          </a:xfrm>
        </p:spPr>
        <p:txBody>
          <a:bodyPr/>
          <a:lstStyle/>
          <a:p>
            <a:r>
              <a:rPr lang="en-US" dirty="0"/>
              <a:t>Black LGBTQI+ individuals experience heightened discrimination, from other non-black persons in healthcare, housing,  education and many other aspects of social life. These individuals are marginalized from society and also within their ethnic communities. </a:t>
            </a:r>
            <a:endParaRPr lang="en-US" dirty="0"/>
          </a:p>
          <a:p>
            <a:endParaRPr lang="en-US" dirty="0"/>
          </a:p>
        </p:txBody>
      </p:sp>
      <p:pic>
        <p:nvPicPr>
          <p:cNvPr id="19" name="Picture Placeholder 18"/>
          <p:cNvPicPr>
            <a:picLocks noGrp="1" noChangeAspect="1"/>
          </p:cNvPicPr>
          <p:nvPr>
            <p:ph type="pic" sz="quarter" idx="14"/>
          </p:nvPr>
        </p:nvPicPr>
        <p:blipFill>
          <a:blip r:embed="rId2"/>
          <a:srcRect/>
          <a:stretch>
            <a:fillRect/>
          </a:stretch>
        </p:blipFill>
        <p:spPr>
          <a:xfrm>
            <a:off x="9648155" y="1784185"/>
            <a:ext cx="1430337" cy="1633244"/>
          </a:xfrm>
        </p:spPr>
      </p:pic>
      <p:sp>
        <p:nvSpPr>
          <p:cNvPr id="11" name="Content Placeholder 10"/>
          <p:cNvSpPr>
            <a:spLocks noGrp="1"/>
          </p:cNvSpPr>
          <p:nvPr>
            <p:ph idx="19"/>
          </p:nvPr>
        </p:nvSpPr>
        <p:spPr/>
        <p:txBody>
          <a:bodyPr/>
          <a:lstStyle/>
          <a:p>
            <a:r>
              <a:rPr lang="en-US" dirty="0"/>
              <a:t>Cisgender Women</a:t>
            </a:r>
            <a:endParaRPr lang="en-US" dirty="0"/>
          </a:p>
        </p:txBody>
      </p:sp>
      <p:sp>
        <p:nvSpPr>
          <p:cNvPr id="10" name="Content Placeholder 9"/>
          <p:cNvSpPr>
            <a:spLocks noGrp="1"/>
          </p:cNvSpPr>
          <p:nvPr>
            <p:ph idx="18"/>
          </p:nvPr>
        </p:nvSpPr>
        <p:spPr/>
        <p:txBody>
          <a:bodyPr/>
          <a:lstStyle/>
          <a:p>
            <a:r>
              <a:rPr lang="en-US" dirty="0"/>
              <a:t>Intersections of sexism and racism are the cause of the marginalization of Black Women. Many suffer from </a:t>
            </a:r>
            <a:r>
              <a:rPr lang="en-US" b="0" i="0" dirty="0">
                <a:effectLst/>
                <a:latin typeface="+mj-lt"/>
                <a:cs typeface="Arabic Typesetting" panose="020B0604020202020204" pitchFamily="66" charset="-78"/>
              </a:rPr>
              <a:t>Double discrimination, which occurs when </a:t>
            </a:r>
            <a:r>
              <a:rPr lang="en-US" i="0" dirty="0">
                <a:effectLst/>
                <a:latin typeface="+mj-lt"/>
                <a:cs typeface="Arabic Typesetting" panose="020B0604020202020204" pitchFamily="66" charset="-78"/>
              </a:rPr>
              <a:t>African American Women</a:t>
            </a:r>
            <a:r>
              <a:rPr lang="en-US" b="1" i="0" dirty="0">
                <a:effectLst/>
                <a:latin typeface="+mj-lt"/>
                <a:cs typeface="Arabic Typesetting" panose="020B0604020202020204" pitchFamily="66" charset="-78"/>
              </a:rPr>
              <a:t> </a:t>
            </a:r>
            <a:r>
              <a:rPr lang="en-US" b="0" i="0" dirty="0">
                <a:effectLst/>
                <a:latin typeface="+mj-lt"/>
                <a:cs typeface="Arabic Typesetting" panose="020B0604020202020204" pitchFamily="66" charset="-78"/>
              </a:rPr>
              <a:t>face biases unique to their racial or ethnic background in addition to their gender</a:t>
            </a:r>
            <a:r>
              <a:rPr lang="en-US" b="0" i="0" dirty="0">
                <a:solidFill>
                  <a:srgbClr val="71777D"/>
                </a:solidFill>
                <a:effectLst/>
                <a:latin typeface="Roboto" panose="02000000000000000000" pitchFamily="2" charset="0"/>
              </a:rPr>
              <a:t>.</a:t>
            </a:r>
            <a:r>
              <a:rPr lang="en-US" dirty="0"/>
              <a:t> </a:t>
            </a:r>
            <a:endParaRPr lang="en-US" dirty="0"/>
          </a:p>
          <a:p>
            <a:endParaRPr lang="en-US" dirty="0"/>
          </a:p>
        </p:txBody>
      </p:sp>
      <p:pic>
        <p:nvPicPr>
          <p:cNvPr id="21" name="Picture Placeholder 20"/>
          <p:cNvPicPr>
            <a:picLocks noGrp="1" noChangeAspect="1"/>
          </p:cNvPicPr>
          <p:nvPr>
            <p:ph type="pic" sz="quarter" idx="15"/>
          </p:nvPr>
        </p:nvPicPr>
        <p:blipFill>
          <a:blip r:embed="rId3"/>
          <a:srcRect/>
          <a:stretch>
            <a:fillRect/>
          </a:stretch>
        </p:blipFill>
        <p:spPr>
          <a:xfrm>
            <a:off x="6576182" y="1886575"/>
            <a:ext cx="1950076" cy="1291138"/>
          </a:xfrm>
        </p:spPr>
      </p:pic>
      <p:sp>
        <p:nvSpPr>
          <p:cNvPr id="13" name="Content Placeholder 12"/>
          <p:cNvSpPr>
            <a:spLocks noGrp="1"/>
          </p:cNvSpPr>
          <p:nvPr>
            <p:ph idx="21"/>
          </p:nvPr>
        </p:nvSpPr>
        <p:spPr/>
        <p:txBody>
          <a:bodyPr/>
          <a:lstStyle/>
          <a:p>
            <a:r>
              <a:rPr lang="en-US" dirty="0"/>
              <a:t>Intersex</a:t>
            </a:r>
            <a:endParaRPr lang="en-US" dirty="0"/>
          </a:p>
        </p:txBody>
      </p:sp>
      <p:sp>
        <p:nvSpPr>
          <p:cNvPr id="12" name="Content Placeholder 11"/>
          <p:cNvSpPr>
            <a:spLocks noGrp="1"/>
          </p:cNvSpPr>
          <p:nvPr>
            <p:ph idx="20"/>
          </p:nvPr>
        </p:nvSpPr>
        <p:spPr>
          <a:xfrm>
            <a:off x="5966558" y="4052306"/>
            <a:ext cx="3102413" cy="2354662"/>
          </a:xfrm>
        </p:spPr>
        <p:txBody>
          <a:bodyPr/>
          <a:lstStyle/>
          <a:p>
            <a:r>
              <a:rPr lang="en-US" dirty="0"/>
              <a:t>Making up for 10% of the population, (AIS) results in a more ambiguous physical appearance with atypical development of secondary sex characteristics. Individuals often face more social exclusions, lack of representation, racial based injustices, body dysmorphia, but also the ill-informed medical care and forced surgeries on infants. </a:t>
            </a:r>
            <a:endParaRPr lang="en-US" dirty="0"/>
          </a:p>
        </p:txBody>
      </p:sp>
      <p:pic>
        <p:nvPicPr>
          <p:cNvPr id="23" name="Picture Placeholder 22" descr="woman posing for image"/>
          <p:cNvPicPr>
            <a:picLocks noGrp="1" noChangeAspect="1"/>
          </p:cNvPicPr>
          <p:nvPr>
            <p:ph type="pic" sz="quarter" idx="16"/>
          </p:nvPr>
        </p:nvPicPr>
        <p:blipFill>
          <a:blip r:embed="rId4"/>
          <a:srcRect/>
          <a:stretch>
            <a:fillRect/>
          </a:stretch>
        </p:blipFill>
        <p:spPr>
          <a:xfrm>
            <a:off x="3965891" y="1831311"/>
            <a:ext cx="1430337" cy="1430337"/>
          </a:xfrm>
        </p:spPr>
      </p:pic>
      <p:sp>
        <p:nvSpPr>
          <p:cNvPr id="15" name="Content Placeholder 14"/>
          <p:cNvSpPr>
            <a:spLocks noGrp="1"/>
          </p:cNvSpPr>
          <p:nvPr>
            <p:ph idx="23"/>
          </p:nvPr>
        </p:nvSpPr>
        <p:spPr/>
        <p:txBody>
          <a:bodyPr/>
          <a:lstStyle/>
          <a:p>
            <a:r>
              <a:rPr lang="en-US" dirty="0"/>
              <a:t>Biracial / multiracial</a:t>
            </a:r>
            <a:endParaRPr lang="en-US" dirty="0"/>
          </a:p>
        </p:txBody>
      </p:sp>
      <p:sp>
        <p:nvSpPr>
          <p:cNvPr id="14" name="Content Placeholder 13"/>
          <p:cNvSpPr>
            <a:spLocks noGrp="1"/>
          </p:cNvSpPr>
          <p:nvPr>
            <p:ph idx="22"/>
          </p:nvPr>
        </p:nvSpPr>
        <p:spPr>
          <a:xfrm>
            <a:off x="9121493" y="4034657"/>
            <a:ext cx="2891256" cy="1749005"/>
          </a:xfrm>
        </p:spPr>
        <p:txBody>
          <a:bodyPr/>
          <a:lstStyle/>
          <a:p>
            <a:r>
              <a:rPr lang="en-US" dirty="0"/>
              <a:t>Due to the ongoing struggle to maintain all ethnic and racial identities,  these individuals experience double discrimination, stereotypes, denial or rejection of ethnic identity from within group, idealization, and other forms of marginalization. The reap both the social benefits and disadvantages of each group.  </a:t>
            </a:r>
            <a:endParaRPr lang="en-US" dirty="0"/>
          </a:p>
        </p:txBody>
      </p:sp>
      <p:sp>
        <p:nvSpPr>
          <p:cNvPr id="3" name="Slide Number Placeholder 2"/>
          <p:cNvSpPr>
            <a:spLocks noGrp="1"/>
          </p:cNvSpPr>
          <p:nvPr>
            <p:ph type="sldNum" sz="quarter" idx="12"/>
          </p:nvPr>
        </p:nvSpPr>
        <p:spPr/>
        <p:txBody>
          <a:bodyPr/>
          <a:lstStyle/>
          <a:p>
            <a:fld id="{9EC71654-96A5-4280-94F3-931C61A9F92C}" type="slidenum">
              <a:rPr lang="en-US" smtClean="0"/>
            </a:fld>
            <a:endParaRPr lang="en-US" dirty="0"/>
          </a:p>
        </p:txBody>
      </p:sp>
      <p:sp>
        <p:nvSpPr>
          <p:cNvPr id="4" name="TextBox 3"/>
          <p:cNvSpPr txBox="1"/>
          <p:nvPr/>
        </p:nvSpPr>
        <p:spPr>
          <a:xfrm>
            <a:off x="1426191" y="6564905"/>
            <a:ext cx="10121221" cy="338554"/>
          </a:xfrm>
          <a:prstGeom prst="rect">
            <a:avLst/>
          </a:prstGeom>
          <a:noFill/>
        </p:spPr>
        <p:txBody>
          <a:bodyPr wrap="square" rtlCol="0">
            <a:spAutoFit/>
          </a:bodyPr>
          <a:lstStyle/>
          <a:p>
            <a:r>
              <a:rPr lang="en-US" sz="1600" b="0" i="0" dirty="0">
                <a:solidFill>
                  <a:schemeClr val="accent3">
                    <a:lumMod val="75000"/>
                  </a:schemeClr>
                </a:solidFill>
                <a:effectLst/>
                <a:latin typeface="Roboto" panose="02000000000000000000" pitchFamily="2" charset="0"/>
              </a:rPr>
              <a:t>“</a:t>
            </a:r>
            <a:r>
              <a:rPr lang="en-US" sz="1600" b="1" i="0" dirty="0">
                <a:solidFill>
                  <a:schemeClr val="accent3">
                    <a:lumMod val="75000"/>
                  </a:schemeClr>
                </a:solidFill>
                <a:effectLst/>
                <a:latin typeface="Roboto" panose="02000000000000000000" pitchFamily="2" charset="0"/>
              </a:rPr>
              <a:t>Black women</a:t>
            </a:r>
            <a:r>
              <a:rPr lang="en-US" sz="1600" b="0" i="0" dirty="0">
                <a:solidFill>
                  <a:schemeClr val="accent3">
                    <a:lumMod val="75000"/>
                  </a:schemeClr>
                </a:solidFill>
                <a:effectLst/>
                <a:latin typeface="Roboto" panose="02000000000000000000" pitchFamily="2" charset="0"/>
              </a:rPr>
              <a:t> consistently work for a better country, but our country is not working for them.“ (Guha</a:t>
            </a:r>
            <a:r>
              <a:rPr lang="en-US" sz="1600" dirty="0">
                <a:solidFill>
                  <a:schemeClr val="accent3">
                    <a:lumMod val="75000"/>
                  </a:schemeClr>
                </a:solidFill>
                <a:latin typeface="Roboto" panose="02000000000000000000" pitchFamily="2" charset="0"/>
              </a:rPr>
              <a:t>.</a:t>
            </a:r>
            <a:r>
              <a:rPr lang="en-US" sz="1600" b="0" i="0" dirty="0">
                <a:solidFill>
                  <a:schemeClr val="accent3">
                    <a:lumMod val="75000"/>
                  </a:schemeClr>
                </a:solidFill>
                <a:effectLst/>
                <a:latin typeface="Roboto" panose="02000000000000000000" pitchFamily="2" charset="0"/>
              </a:rPr>
              <a:t> 2021)</a:t>
            </a:r>
            <a:endParaRPr lang="en-US" sz="1600" dirty="0">
              <a:solidFill>
                <a:schemeClr val="accent3">
                  <a:lumMod val="7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descr="cityscape"/>
          <p:cNvPicPr>
            <a:picLocks noGrp="1" noChangeAspect="1"/>
          </p:cNvPicPr>
          <p:nvPr>
            <p:ph type="pic" sz="quarter" idx="10"/>
          </p:nvPr>
        </p:nvPicPr>
        <p:blipFill>
          <a:blip r:embed="rId1" cstate="print"/>
          <a:srcRect t="39" b="39"/>
          <a:stretch>
            <a:fillRect/>
          </a:stretch>
        </p:blipFill>
        <p:spPr/>
      </p:pic>
      <p:sp>
        <p:nvSpPr>
          <p:cNvPr id="6" name="Title 5"/>
          <p:cNvSpPr>
            <a:spLocks noGrp="1"/>
          </p:cNvSpPr>
          <p:nvPr>
            <p:ph type="title"/>
          </p:nvPr>
        </p:nvSpPr>
        <p:spPr>
          <a:xfrm>
            <a:off x="6063216" y="2375856"/>
            <a:ext cx="5188475" cy="826628"/>
          </a:xfrm>
        </p:spPr>
        <p:txBody>
          <a:bodyPr/>
          <a:lstStyle/>
          <a:p>
            <a:r>
              <a:rPr lang="en-US" sz="4800" dirty="0"/>
              <a:t>Best Aspects of African American Culture </a:t>
            </a:r>
            <a:endParaRPr lang="en-US" sz="4800" dirty="0"/>
          </a:p>
        </p:txBody>
      </p:sp>
      <p:sp>
        <p:nvSpPr>
          <p:cNvPr id="4" name="Rectangle: Diagonal Corners Rounded 3"/>
          <p:cNvSpPr/>
          <p:nvPr/>
        </p:nvSpPr>
        <p:spPr>
          <a:xfrm>
            <a:off x="5730287" y="4390516"/>
            <a:ext cx="6175527" cy="2383722"/>
          </a:xfrm>
          <a:prstGeom prst="round2Diag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Resilience from overcoming widespread inequality.</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Hard Work</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Dreams and aspirations of upward mobility as motivation</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Religious observance, or reverence</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Celebration of Black Culture &amp; life achievement</a:t>
            </a:r>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con&#10;&#10;Description automatically generated"/>
          <p:cNvPicPr>
            <a:picLocks noGrp="1" noChangeAspect="1"/>
          </p:cNvPicPr>
          <p:nvPr>
            <p:ph type="pic" sz="quarter" idx="10"/>
          </p:nvPr>
        </p:nvPicPr>
        <p:blipFill>
          <a:blip r:embed="rId1"/>
          <a:srcRect l="8687" r="8687"/>
          <a:stretch>
            <a:fillRect/>
          </a:stretch>
        </p:blipFill>
        <p:spPr>
          <a:xfrm>
            <a:off x="710813" y="1055450"/>
            <a:ext cx="4978756" cy="4978756"/>
          </a:xfrm>
        </p:spPr>
      </p:pic>
      <p:sp>
        <p:nvSpPr>
          <p:cNvPr id="5" name="Title 4"/>
          <p:cNvSpPr>
            <a:spLocks noGrp="1"/>
          </p:cNvSpPr>
          <p:nvPr>
            <p:ph type="title"/>
          </p:nvPr>
        </p:nvSpPr>
        <p:spPr>
          <a:xfrm>
            <a:off x="6292713" y="2574233"/>
            <a:ext cx="5188475" cy="826628"/>
          </a:xfrm>
        </p:spPr>
        <p:txBody>
          <a:bodyPr/>
          <a:lstStyle/>
          <a:p>
            <a:r>
              <a:rPr lang="en-US" dirty="0"/>
              <a:t>Thank You for tuning in to:</a:t>
            </a:r>
            <a:endParaRPr lang="en-US" dirty="0"/>
          </a:p>
        </p:txBody>
      </p:sp>
      <p:sp>
        <p:nvSpPr>
          <p:cNvPr id="6" name="Rectangle 5"/>
          <p:cNvSpPr/>
          <p:nvPr/>
        </p:nvSpPr>
        <p:spPr>
          <a:xfrm>
            <a:off x="6175529" y="4474278"/>
            <a:ext cx="4978755" cy="127736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My Cross- Cultural Experiences</a:t>
            </a:r>
            <a:endParaRPr lang="en-US" sz="3200" b="1" dirty="0">
              <a:solidFill>
                <a:schemeClr val="tx1"/>
              </a:solidFill>
            </a:endParaRPr>
          </a:p>
        </p:txBody>
      </p:sp>
      <p:sp>
        <p:nvSpPr>
          <p:cNvPr id="9" name="Scroll: Horizontal 8"/>
          <p:cNvSpPr/>
          <p:nvPr/>
        </p:nvSpPr>
        <p:spPr>
          <a:xfrm>
            <a:off x="8880953" y="-90681"/>
            <a:ext cx="3110006" cy="1367029"/>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CUNY York College</a:t>
            </a:r>
            <a:endParaRPr lang="en-US" dirty="0">
              <a:solidFill>
                <a:schemeClr val="tx1"/>
              </a:solidFill>
            </a:endParaRPr>
          </a:p>
          <a:p>
            <a:pPr algn="ctr"/>
            <a:r>
              <a:rPr lang="en-US" dirty="0">
                <a:solidFill>
                  <a:schemeClr val="tx1"/>
                </a:solidFill>
              </a:rPr>
              <a:t>Cultural Diversity 100 </a:t>
            </a:r>
            <a:endParaRPr lang="en-US" dirty="0">
              <a:solidFill>
                <a:schemeClr val="tx1"/>
              </a:solidFill>
            </a:endParaRPr>
          </a:p>
          <a:p>
            <a:pPr algn="ctr"/>
            <a:r>
              <a:rPr lang="en-US" dirty="0">
                <a:solidFill>
                  <a:schemeClr val="tx1"/>
                </a:solidFill>
              </a:rPr>
              <a:t>Prof. Alapo </a:t>
            </a:r>
            <a:endParaRPr lang="en-US" dirty="0">
              <a:solidFill>
                <a:schemeClr val="tx1"/>
              </a:solidFill>
            </a:endParaRPr>
          </a:p>
        </p:txBody>
      </p:sp>
      <p:sp>
        <p:nvSpPr>
          <p:cNvPr id="10" name="TextBox 9"/>
          <p:cNvSpPr txBox="1"/>
          <p:nvPr/>
        </p:nvSpPr>
        <p:spPr>
          <a:xfrm>
            <a:off x="1164921" y="686118"/>
            <a:ext cx="4446740" cy="369332"/>
          </a:xfrm>
          <a:prstGeom prst="rect">
            <a:avLst/>
          </a:prstGeom>
          <a:noFill/>
        </p:spPr>
        <p:txBody>
          <a:bodyPr wrap="square" rtlCol="0">
            <a:spAutoFit/>
          </a:bodyPr>
          <a:lstStyle/>
          <a:p>
            <a:r>
              <a:rPr lang="en-US" b="1" dirty="0"/>
              <a:t>A Tribute </a:t>
            </a:r>
            <a:r>
              <a:rPr lang="en-US" b="1"/>
              <a:t>to My African </a:t>
            </a:r>
            <a:r>
              <a:rPr lang="en-US" b="1" dirty="0"/>
              <a:t>American Culture</a:t>
            </a:r>
            <a:endParaRPr lang="en-US"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86108" y="307127"/>
            <a:ext cx="7236092" cy="549172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Placeholder 9" descr="skyscrappers"/>
          <p:cNvPicPr>
            <a:picLocks noGrp="1" noChangeAspect="1"/>
          </p:cNvPicPr>
          <p:nvPr>
            <p:ph type="pic" sz="quarter" idx="10"/>
          </p:nvPr>
        </p:nvPicPr>
        <p:blipFill>
          <a:blip r:embed="rId1" cstate="print"/>
          <a:srcRect/>
          <a:stretch>
            <a:fillRect/>
          </a:stretch>
        </p:blipFill>
        <p:spPr>
          <a:xfrm>
            <a:off x="874585" y="776169"/>
            <a:ext cx="5305661" cy="5305661"/>
          </a:xfrm>
        </p:spPr>
      </p:pic>
      <p:sp>
        <p:nvSpPr>
          <p:cNvPr id="2" name="Subtitle 1"/>
          <p:cNvSpPr>
            <a:spLocks noGrp="1"/>
          </p:cNvSpPr>
          <p:nvPr>
            <p:ph type="subTitle" idx="1"/>
          </p:nvPr>
        </p:nvSpPr>
        <p:spPr>
          <a:xfrm>
            <a:off x="6236909" y="1137807"/>
            <a:ext cx="5819003" cy="5305660"/>
          </a:xfrm>
        </p:spPr>
        <p:txBody>
          <a:bodyPr/>
          <a:lstStyle/>
          <a:p>
            <a:endParaRPr lang="en-US" dirty="0"/>
          </a:p>
          <a:p>
            <a:r>
              <a:rPr lang="en-US" dirty="0"/>
              <a:t>BERNASCONI, R. (2019). Richard Wright as Educator: The Progressive Structure of Simone de Beauvoir’s Account of Racial Hatred in the United States. </a:t>
            </a:r>
            <a:r>
              <a:rPr lang="en-US" i="1" dirty="0"/>
              <a:t>Yale French Studies</a:t>
            </a:r>
            <a:r>
              <a:rPr lang="en-US" dirty="0"/>
              <a:t>, </a:t>
            </a:r>
            <a:r>
              <a:rPr lang="en-US" i="1" dirty="0"/>
              <a:t>135/136</a:t>
            </a:r>
            <a:r>
              <a:rPr lang="en-US" dirty="0"/>
              <a:t>, 151–168. http://www.jstor.org/stable/45284681</a:t>
            </a:r>
            <a:endParaRPr lang="en-US" dirty="0"/>
          </a:p>
          <a:p>
            <a:endParaRPr lang="en-US" dirty="0"/>
          </a:p>
          <a:p>
            <a:r>
              <a:rPr lang="en-US" dirty="0" err="1"/>
              <a:t>Auditi</a:t>
            </a:r>
            <a:r>
              <a:rPr lang="en-US" dirty="0"/>
              <a:t>, Guha. 2017. </a:t>
            </a:r>
            <a:r>
              <a:rPr lang="en-US" sz="1400" i="0" dirty="0">
                <a:solidFill>
                  <a:srgbClr val="222222"/>
                </a:solidFill>
                <a:effectLst/>
                <a:latin typeface="Montserrat" panose="020B0604020202020204" pitchFamily="2" charset="0"/>
              </a:rPr>
              <a:t>Report: Black Women Face Inequality in Every Part of Society. </a:t>
            </a:r>
            <a:r>
              <a:rPr lang="en-US" sz="1400" i="1" dirty="0">
                <a:solidFill>
                  <a:srgbClr val="222222"/>
                </a:solidFill>
                <a:effectLst/>
                <a:latin typeface="Montserrat" panose="020B0604020202020204" pitchFamily="2" charset="0"/>
              </a:rPr>
              <a:t>Power. </a:t>
            </a:r>
            <a:r>
              <a:rPr lang="en-US" sz="1400" dirty="0">
                <a:solidFill>
                  <a:srgbClr val="222222"/>
                </a:solidFill>
                <a:effectLst/>
                <a:latin typeface="Montserrat" panose="020B0604020202020204" pitchFamily="2" charset="0"/>
              </a:rPr>
              <a:t>Rewire News Group.</a:t>
            </a:r>
            <a:r>
              <a:rPr lang="en-US" dirty="0"/>
              <a:t> https://rewirenewsgroup.com/2017/06/07/report-black-women-face-inequality-every-part-society/</a:t>
            </a:r>
            <a:endParaRPr lang="en-US" dirty="0"/>
          </a:p>
          <a:p>
            <a:endParaRPr lang="en-US" dirty="0"/>
          </a:p>
          <a:p>
            <a:r>
              <a:rPr lang="en-US" sz="1200" dirty="0"/>
              <a:t>Pictures</a:t>
            </a:r>
            <a:endParaRPr lang="en-US" sz="1200" dirty="0"/>
          </a:p>
          <a:p>
            <a:r>
              <a:rPr lang="en-US" sz="1200" dirty="0">
                <a:hlinkClick r:id="rId2"/>
              </a:rPr>
              <a:t>https://www.pinterest.com/pin/135178426295504317/</a:t>
            </a:r>
            <a:endParaRPr lang="en-US" sz="1200" dirty="0"/>
          </a:p>
          <a:p>
            <a:r>
              <a:rPr lang="en-US" sz="1200" dirty="0">
                <a:hlinkClick r:id="rId3"/>
              </a:rPr>
              <a:t>https://www.nbcnews.com/feature/nbc-out/outfront-unapologetic-black-voice-intersex-community-n674161</a:t>
            </a:r>
            <a:endParaRPr lang="en-US" sz="1200" dirty="0"/>
          </a:p>
          <a:p>
            <a:r>
              <a:rPr lang="en-US" sz="1200" dirty="0">
                <a:hlinkClick r:id="rId4"/>
              </a:rPr>
              <a:t>https://www.pinterest.com/pin/346706871286135307/</a:t>
            </a:r>
            <a:endParaRPr lang="en-US" sz="1200" dirty="0"/>
          </a:p>
          <a:p>
            <a:r>
              <a:rPr lang="en-US" sz="1200" dirty="0">
                <a:hlinkClick r:id="rId5"/>
              </a:rPr>
              <a:t>https://www.usatoday.com/in-depth/life/2021/06/17/slang-comes-from-black-lgbtq-communities-not-honoring-that-racism/7639721002/</a:t>
            </a:r>
            <a:endParaRPr lang="en-US" sz="1200" dirty="0"/>
          </a:p>
          <a:p>
            <a:r>
              <a:rPr lang="en-US" sz="1200" dirty="0">
                <a:hlinkClick r:id="rId6"/>
              </a:rPr>
              <a:t>https://www.rollingstone.com/music/music-news/rick-ross-hospitalized-after-caller-reported-him-unconscious-124754/</a:t>
            </a:r>
            <a:endParaRPr lang="en-US" sz="1200" dirty="0"/>
          </a:p>
          <a:p>
            <a:r>
              <a:rPr lang="en-US" sz="1200" dirty="0"/>
              <a:t>https://kscequinox.com/2017/02/the-importance-of-black-history-month/</a:t>
            </a:r>
            <a:endParaRPr lang="en-US" sz="1200" dirty="0"/>
          </a:p>
          <a:p>
            <a:endParaRPr lang="en-US" b="1" dirty="0"/>
          </a:p>
        </p:txBody>
      </p:sp>
      <p:sp>
        <p:nvSpPr>
          <p:cNvPr id="5" name="Text Placeholder 4"/>
          <p:cNvSpPr>
            <a:spLocks noGrp="1"/>
          </p:cNvSpPr>
          <p:nvPr>
            <p:ph type="body" sz="quarter" idx="11"/>
          </p:nvPr>
        </p:nvSpPr>
        <p:spPr>
          <a:xfrm>
            <a:off x="1048249" y="6267893"/>
            <a:ext cx="4533900" cy="503238"/>
          </a:xfrm>
        </p:spPr>
        <p:txBody>
          <a:bodyPr/>
          <a:lstStyle/>
          <a:p>
            <a:endParaRPr lang="en-US" dirty="0"/>
          </a:p>
        </p:txBody>
      </p:sp>
      <p:sp>
        <p:nvSpPr>
          <p:cNvPr id="7" name="Title 6"/>
          <p:cNvSpPr>
            <a:spLocks noGrp="1"/>
          </p:cNvSpPr>
          <p:nvPr>
            <p:ph type="title"/>
          </p:nvPr>
        </p:nvSpPr>
        <p:spPr>
          <a:xfrm>
            <a:off x="5409736" y="385784"/>
            <a:ext cx="5819003" cy="673365"/>
          </a:xfrm>
        </p:spPr>
        <p:txBody>
          <a:bodyPr/>
          <a:lstStyle/>
          <a:p>
            <a:r>
              <a:rPr lang="en-US" dirty="0"/>
              <a:t>Bibliography</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39109"/>
            <a:ext cx="10515600" cy="940181"/>
          </a:xfrm>
        </p:spPr>
        <p:txBody>
          <a:bodyPr/>
          <a:lstStyle/>
          <a:p>
            <a:r>
              <a:rPr lang="en-US" dirty="0"/>
              <a:t>About me</a:t>
            </a:r>
            <a:endParaRPr lang="en-US" dirty="0"/>
          </a:p>
        </p:txBody>
      </p:sp>
      <p:sp>
        <p:nvSpPr>
          <p:cNvPr id="3" name="Text Placeholder 2"/>
          <p:cNvSpPr>
            <a:spLocks noGrp="1"/>
          </p:cNvSpPr>
          <p:nvPr>
            <p:ph type="body" idx="1"/>
          </p:nvPr>
        </p:nvSpPr>
        <p:spPr>
          <a:xfrm>
            <a:off x="-80682" y="860372"/>
            <a:ext cx="12216653" cy="1410003"/>
          </a:xfrm>
        </p:spPr>
        <p:txBody>
          <a:bodyPr/>
          <a:lstStyle/>
          <a:p>
            <a:r>
              <a:rPr lang="en-US" dirty="0"/>
              <a:t>Born in Harlem, New York, in December of 1993 to a family of 10. I had the same dreams as any lower class African American family of upward mobility. Born to two parents, us born Parents, one a baby boomer, the other from the silent generation, they instilled values of respect for age/authority, working hard and acquiring financial success. My upbringing included home cooked meals, enrichment programs, Sports, and occasional family trips to Virginia, North &amp; South Carolinas to visit family, where my Grandparents are from. Taking advantage of many City programs for youth, I spent most of my time volunteering, interning or participating in enrichment programs. I enjoy traveling and taking advantage of all the culture the city offers.</a:t>
            </a:r>
            <a:endParaRPr lang="en-US" dirty="0"/>
          </a:p>
        </p:txBody>
      </p:sp>
      <p:pic>
        <p:nvPicPr>
          <p:cNvPr id="11" name="Picture Placeholder 10" descr="city scape"/>
          <p:cNvPicPr>
            <a:picLocks noGrp="1" noChangeAspect="1"/>
          </p:cNvPicPr>
          <p:nvPr>
            <p:ph type="pic" sz="quarter" idx="13"/>
          </p:nvPr>
        </p:nvPicPr>
        <p:blipFill>
          <a:blip r:embed="rId1" cstate="print"/>
          <a:srcRect/>
          <a:stretch>
            <a:fillRect/>
          </a:stretch>
        </p:blipFill>
        <p:spPr>
          <a:xfrm>
            <a:off x="3180229" y="2416297"/>
            <a:ext cx="6019211" cy="4441704"/>
          </a:xfrm>
        </p:spPr>
      </p:pic>
      <p:sp>
        <p:nvSpPr>
          <p:cNvPr id="4" name="Slide Number Placeholder 3"/>
          <p:cNvSpPr>
            <a:spLocks noGrp="1"/>
          </p:cNvSpPr>
          <p:nvPr>
            <p:ph type="sldNum" sz="quarter" idx="12"/>
          </p:nvPr>
        </p:nvSpPr>
        <p:spPr/>
        <p:txBody>
          <a:bodyPr/>
          <a:lstStyle/>
          <a:p>
            <a:fld id="{9EC71654-96A5-4280-94F3-931C61A9F92C}" type="slidenum">
              <a:rPr lang="en-US" smtClean="0"/>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24259" y="2257401"/>
            <a:ext cx="5143500" cy="2090808"/>
          </a:xfrm>
        </p:spPr>
        <p:txBody>
          <a:bodyPr/>
          <a:lstStyle/>
          <a:p>
            <a:r>
              <a:rPr lang="en-US" dirty="0"/>
              <a:t>Race / ethnicity</a:t>
            </a:r>
            <a:endParaRPr lang="en-US" dirty="0"/>
          </a:p>
        </p:txBody>
      </p:sp>
      <p:sp>
        <p:nvSpPr>
          <p:cNvPr id="3" name="Subtitle 2"/>
          <p:cNvSpPr>
            <a:spLocks noGrp="1"/>
          </p:cNvSpPr>
          <p:nvPr>
            <p:ph type="subTitle" idx="1"/>
          </p:nvPr>
        </p:nvSpPr>
        <p:spPr/>
        <p:txBody>
          <a:bodyPr/>
          <a:lstStyle/>
          <a:p>
            <a:r>
              <a:rPr lang="en-US" dirty="0"/>
              <a:t>Week 7</a:t>
            </a:r>
            <a:endParaRPr lang="en-US" dirty="0"/>
          </a:p>
        </p:txBody>
      </p:sp>
      <p:pic>
        <p:nvPicPr>
          <p:cNvPr id="1026" name="Picture 2" descr="See the source image"/>
          <p:cNvPicPr>
            <a:picLocks noGrp="1" noChangeAspect="1" noChangeArrowheads="1"/>
          </p:cNvPicPr>
          <p:nvPr>
            <p:ph type="pic" sz="quarter" idx="10"/>
          </p:nvPr>
        </p:nvPicPr>
        <p:blipFill>
          <a:blip r:embed="rId1">
            <a:extLst>
              <a:ext uri="{28A0092B-C50C-407E-A947-70E740481C1C}">
                <a14:useLocalDpi xmlns:a14="http://schemas.microsoft.com/office/drawing/2010/main" val="0"/>
              </a:ext>
            </a:extLst>
          </a:blip>
          <a:srcRect l="20000" r="20000"/>
          <a:stretch>
            <a:fillRect/>
          </a:stretch>
        </p:blipFill>
        <p:spPr bwMode="auto">
          <a:xfrm>
            <a:off x="149855" y="114112"/>
            <a:ext cx="1479558" cy="14795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634289" y="426465"/>
            <a:ext cx="2136782" cy="12838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amaica fla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920" y="53601"/>
            <a:ext cx="2067599" cy="1525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461480" y="432274"/>
            <a:ext cx="2272037" cy="15146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American 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1346" y="114112"/>
            <a:ext cx="3291839" cy="17316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272581" y="2705474"/>
            <a:ext cx="5561988" cy="194911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“Black” – Race</a:t>
            </a:r>
            <a:endParaRPr lang="en-US" sz="2000" b="1" dirty="0">
              <a:solidFill>
                <a:schemeClr val="tx1"/>
              </a:solidFill>
            </a:endParaRPr>
          </a:p>
          <a:p>
            <a:pPr algn="ctr"/>
            <a:r>
              <a:rPr lang="en-US" sz="1800" b="0" i="0" u="sng" strike="noStrike" dirty="0">
                <a:solidFill>
                  <a:srgbClr val="242424"/>
                </a:solidFill>
                <a:effectLst/>
                <a:latin typeface="Arial" panose="020B0604020202020204" pitchFamily="34" charset="0"/>
              </a:rPr>
              <a:t>race</a:t>
            </a:r>
            <a:r>
              <a:rPr lang="en-US" sz="1800" b="0" i="0" u="none" strike="noStrike" dirty="0">
                <a:solidFill>
                  <a:srgbClr val="242424"/>
                </a:solidFill>
                <a:effectLst/>
                <a:latin typeface="Arial" panose="020B0604020202020204" pitchFamily="34" charset="0"/>
              </a:rPr>
              <a:t> is a grouping of humankind based on shared physical or social qualities that can vary from one society to another while ethnicity describes shared culture but is not exclusive based on physical features or ancestral origins. </a:t>
            </a:r>
            <a:endParaRPr lang="en-US" sz="1800" b="0" i="0" u="none" strike="noStrike" dirty="0">
              <a:solidFill>
                <a:srgbClr val="242424"/>
              </a:solidFill>
              <a:effectLst/>
              <a:latin typeface="Arial" panose="020B0604020202020204" pitchFamily="34" charset="0"/>
            </a:endParaRPr>
          </a:p>
        </p:txBody>
      </p:sp>
      <p:sp>
        <p:nvSpPr>
          <p:cNvPr id="7" name="Flowchart: Alternate Process 6"/>
          <p:cNvSpPr/>
          <p:nvPr/>
        </p:nvSpPr>
        <p:spPr>
          <a:xfrm>
            <a:off x="6192520" y="4646662"/>
            <a:ext cx="5750938" cy="2090808"/>
          </a:xfrm>
          <a:prstGeom prst="flowChartAlternateProcess">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“African-American – Ethnicity </a:t>
            </a:r>
            <a:endParaRPr lang="en-US" sz="2000" b="1" i="0" u="sng" strike="noStrike" dirty="0">
              <a:solidFill>
                <a:schemeClr val="tx1"/>
              </a:solidFill>
              <a:effectLst/>
              <a:latin typeface="Arial" panose="020B0604020202020204" pitchFamily="34" charset="0"/>
            </a:endParaRPr>
          </a:p>
          <a:p>
            <a:pPr algn="ctr"/>
            <a:r>
              <a:rPr lang="en-US" sz="1800" b="0" i="0" u="sng" strike="noStrike" dirty="0">
                <a:solidFill>
                  <a:srgbClr val="242424"/>
                </a:solidFill>
                <a:effectLst/>
                <a:latin typeface="Arial" panose="020B0604020202020204" pitchFamily="34" charset="0"/>
              </a:rPr>
              <a:t>Ethnicity</a:t>
            </a:r>
            <a:r>
              <a:rPr lang="en-US" sz="1800" b="0" i="0" u="none" strike="noStrike" dirty="0">
                <a:solidFill>
                  <a:srgbClr val="242424"/>
                </a:solidFill>
                <a:effectLst/>
                <a:latin typeface="Arial" panose="020B0604020202020204" pitchFamily="34" charset="0"/>
              </a:rPr>
              <a:t> is more about lifestyles, where race is a combination of lifestyle and shared physical characteristics and ancestral lineage.</a:t>
            </a:r>
            <a:endParaRPr lang="en-US" dirty="0"/>
          </a:p>
        </p:txBody>
      </p:sp>
      <p:sp>
        <p:nvSpPr>
          <p:cNvPr id="5" name="TextBox 4"/>
          <p:cNvSpPr txBox="1"/>
          <p:nvPr/>
        </p:nvSpPr>
        <p:spPr>
          <a:xfrm>
            <a:off x="0" y="1593670"/>
            <a:ext cx="1910898" cy="369332"/>
          </a:xfrm>
          <a:prstGeom prst="rect">
            <a:avLst/>
          </a:prstGeom>
          <a:noFill/>
        </p:spPr>
        <p:txBody>
          <a:bodyPr wrap="square" rtlCol="0">
            <a:spAutoFit/>
          </a:bodyPr>
          <a:lstStyle/>
          <a:p>
            <a:r>
              <a:rPr lang="en-US" b="1" u="sng" dirty="0"/>
              <a:t>African American</a:t>
            </a:r>
            <a:endParaRPr lang="en-US" b="1" u="sng" dirty="0"/>
          </a:p>
        </p:txBody>
      </p:sp>
      <p:sp>
        <p:nvSpPr>
          <p:cNvPr id="8" name="TextBox 7"/>
          <p:cNvSpPr txBox="1"/>
          <p:nvPr/>
        </p:nvSpPr>
        <p:spPr>
          <a:xfrm>
            <a:off x="1051731" y="2101152"/>
            <a:ext cx="3527946" cy="369332"/>
          </a:xfrm>
          <a:prstGeom prst="rect">
            <a:avLst/>
          </a:prstGeom>
          <a:noFill/>
        </p:spPr>
        <p:txBody>
          <a:bodyPr wrap="square" rtlCol="0">
            <a:spAutoFit/>
          </a:bodyPr>
          <a:lstStyle/>
          <a:p>
            <a:r>
              <a:rPr lang="en-US" b="1" u="sng" dirty="0"/>
              <a:t>Native American Indian | Cherokee</a:t>
            </a:r>
            <a:endParaRPr lang="en-US" b="1" u="sng" dirty="0"/>
          </a:p>
        </p:txBody>
      </p:sp>
      <p:sp>
        <p:nvSpPr>
          <p:cNvPr id="9" name="TextBox 8"/>
          <p:cNvSpPr txBox="1"/>
          <p:nvPr/>
        </p:nvSpPr>
        <p:spPr>
          <a:xfrm>
            <a:off x="3800901" y="1699146"/>
            <a:ext cx="2923358" cy="369332"/>
          </a:xfrm>
          <a:prstGeom prst="rect">
            <a:avLst/>
          </a:prstGeom>
          <a:noFill/>
        </p:spPr>
        <p:txBody>
          <a:bodyPr wrap="square" rtlCol="0">
            <a:spAutoFit/>
          </a:bodyPr>
          <a:lstStyle/>
          <a:p>
            <a:pPr algn="ctr"/>
            <a:r>
              <a:rPr lang="en-US" b="1" u="sng" dirty="0"/>
              <a:t>Jamaican</a:t>
            </a:r>
            <a:endParaRPr lang="en-US" b="1" u="sng" dirty="0"/>
          </a:p>
        </p:txBody>
      </p:sp>
      <p:sp>
        <p:nvSpPr>
          <p:cNvPr id="12" name="TextBox 11"/>
          <p:cNvSpPr txBox="1"/>
          <p:nvPr/>
        </p:nvSpPr>
        <p:spPr>
          <a:xfrm>
            <a:off x="6170597" y="2322998"/>
            <a:ext cx="2846800" cy="369332"/>
          </a:xfrm>
          <a:prstGeom prst="rect">
            <a:avLst/>
          </a:prstGeom>
          <a:noFill/>
        </p:spPr>
        <p:txBody>
          <a:bodyPr wrap="square" rtlCol="0">
            <a:spAutoFit/>
          </a:bodyPr>
          <a:lstStyle/>
          <a:p>
            <a:pPr algn="ctr"/>
            <a:r>
              <a:rPr lang="en-US" b="1" u="sng" dirty="0"/>
              <a:t>Irish</a:t>
            </a:r>
            <a:endParaRPr lang="en-US" b="1" u="sng" dirty="0"/>
          </a:p>
        </p:txBody>
      </p:sp>
      <p:sp>
        <p:nvSpPr>
          <p:cNvPr id="13" name="TextBox 12"/>
          <p:cNvSpPr txBox="1"/>
          <p:nvPr/>
        </p:nvSpPr>
        <p:spPr>
          <a:xfrm>
            <a:off x="8529851" y="1848460"/>
            <a:ext cx="3891570" cy="369332"/>
          </a:xfrm>
          <a:prstGeom prst="rect">
            <a:avLst/>
          </a:prstGeom>
          <a:noFill/>
        </p:spPr>
        <p:txBody>
          <a:bodyPr wrap="square" rtlCol="0">
            <a:spAutoFit/>
          </a:bodyPr>
          <a:lstStyle/>
          <a:p>
            <a:pPr algn="ctr"/>
            <a:r>
              <a:rPr lang="en-US" b="1" u="sng" dirty="0"/>
              <a:t>American</a:t>
            </a:r>
            <a:endParaRPr lang="en-US" b="1" u="sng" dirty="0"/>
          </a:p>
        </p:txBody>
      </p:sp>
      <p:sp>
        <p:nvSpPr>
          <p:cNvPr id="14" name="TextBox 13"/>
          <p:cNvSpPr txBox="1"/>
          <p:nvPr/>
        </p:nvSpPr>
        <p:spPr>
          <a:xfrm>
            <a:off x="852985" y="4995081"/>
            <a:ext cx="3527947" cy="1754326"/>
          </a:xfrm>
          <a:prstGeom prst="rect">
            <a:avLst/>
          </a:prstGeom>
          <a:noFill/>
        </p:spPr>
        <p:txBody>
          <a:bodyPr wrap="square" rtlCol="0">
            <a:spAutoFit/>
          </a:bodyPr>
          <a:lstStyle/>
          <a:p>
            <a:r>
              <a:rPr lang="en-US" b="1" u="sng" dirty="0"/>
              <a:t>Other Nationalities in my Ancestry</a:t>
            </a:r>
            <a:r>
              <a:rPr lang="en-US" b="1" dirty="0"/>
              <a:t>:</a:t>
            </a:r>
            <a:endParaRPr lang="en-US" b="1" dirty="0"/>
          </a:p>
          <a:p>
            <a:r>
              <a:rPr lang="en-US" b="1" dirty="0"/>
              <a:t>Irish</a:t>
            </a:r>
            <a:endParaRPr lang="en-US" b="1" dirty="0"/>
          </a:p>
          <a:p>
            <a:r>
              <a:rPr lang="en-US" b="1" dirty="0"/>
              <a:t>Jamaican</a:t>
            </a:r>
            <a:endParaRPr lang="en-US" b="1" dirty="0"/>
          </a:p>
          <a:p>
            <a:r>
              <a:rPr lang="en-US" b="1" dirty="0"/>
              <a:t>Native American</a:t>
            </a:r>
            <a:endParaRPr lang="en-US" b="1" dirty="0"/>
          </a:p>
          <a:p>
            <a:r>
              <a:rPr lang="en-US" b="1" dirty="0"/>
              <a:t>White </a:t>
            </a:r>
            <a:endParaRPr lang="en-US" b="1" dirty="0"/>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earing sunglasses&#10;&#10;Description automatically generated with medium confidence"/>
          <p:cNvPicPr>
            <a:picLocks noChangeAspect="1"/>
          </p:cNvPicPr>
          <p:nvPr/>
        </p:nvPicPr>
        <p:blipFill>
          <a:blip r:embed="rId1"/>
          <a:stretch>
            <a:fillRect/>
          </a:stretch>
        </p:blipFill>
        <p:spPr>
          <a:xfrm>
            <a:off x="0" y="5168189"/>
            <a:ext cx="2237887" cy="1573514"/>
          </a:xfrm>
          <a:prstGeom prst="rect">
            <a:avLst/>
          </a:prstGeom>
        </p:spPr>
      </p:pic>
      <p:sp>
        <p:nvSpPr>
          <p:cNvPr id="11" name="Thought Bubble: Cloud 10"/>
          <p:cNvSpPr/>
          <p:nvPr/>
        </p:nvSpPr>
        <p:spPr>
          <a:xfrm rot="1032736">
            <a:off x="2003032" y="4092152"/>
            <a:ext cx="2874854" cy="1722382"/>
          </a:xfrm>
          <a:prstGeom prst="cloud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7" name="Picture Placeholder 6" descr="Text&#10;&#10;Description automatically generated"/>
          <p:cNvPicPr>
            <a:picLocks noGrp="1" noChangeAspect="1"/>
          </p:cNvPicPr>
          <p:nvPr>
            <p:ph type="pic" sz="quarter" idx="13"/>
          </p:nvPr>
        </p:nvPicPr>
        <p:blipFill>
          <a:blip r:embed="rId2"/>
          <a:srcRect l="167" r="167"/>
          <a:stretch>
            <a:fillRect/>
          </a:stretch>
        </p:blipFill>
        <p:spPr>
          <a:xfrm>
            <a:off x="5809941" y="897044"/>
            <a:ext cx="4229721" cy="4243886"/>
          </a:xfrm>
        </p:spPr>
      </p:pic>
      <p:sp>
        <p:nvSpPr>
          <p:cNvPr id="2" name="Title 1"/>
          <p:cNvSpPr>
            <a:spLocks noGrp="1"/>
          </p:cNvSpPr>
          <p:nvPr>
            <p:ph type="title"/>
          </p:nvPr>
        </p:nvSpPr>
        <p:spPr>
          <a:xfrm>
            <a:off x="2449775" y="-303014"/>
            <a:ext cx="6062992" cy="1123857"/>
          </a:xfrm>
        </p:spPr>
        <p:txBody>
          <a:bodyPr anchor="ctr">
            <a:normAutofit/>
          </a:bodyPr>
          <a:lstStyle/>
          <a:p>
            <a:pPr algn="ctr"/>
            <a:r>
              <a:rPr lang="en-US" u="sng" dirty="0"/>
              <a:t>African-American Culture</a:t>
            </a:r>
            <a:endParaRPr lang="en-US" u="sng" dirty="0"/>
          </a:p>
        </p:txBody>
      </p:sp>
      <p:sp>
        <p:nvSpPr>
          <p:cNvPr id="24" name="Content Placeholder 2"/>
          <p:cNvSpPr>
            <a:spLocks noGrp="1"/>
          </p:cNvSpPr>
          <p:nvPr>
            <p:ph idx="1"/>
          </p:nvPr>
        </p:nvSpPr>
        <p:spPr>
          <a:xfrm>
            <a:off x="57670" y="317094"/>
            <a:ext cx="5408258" cy="4369205"/>
          </a:xfrm>
        </p:spPr>
        <p:txBody>
          <a:bodyPr/>
          <a:lstStyle/>
          <a:p>
            <a:pPr marL="0" indent="0">
              <a:buNone/>
            </a:pPr>
            <a:r>
              <a:rPr lang="en-US" b="1" dirty="0">
                <a:latin typeface="Roboto" panose="02000000000000000000" pitchFamily="2" charset="0"/>
              </a:rPr>
              <a:t>About The Culture</a:t>
            </a:r>
            <a:endParaRPr lang="en-US" b="1" i="0" strike="noStrike" dirty="0">
              <a:effectLst/>
              <a:latin typeface="Roboto" panose="02000000000000000000" pitchFamily="2" charset="0"/>
            </a:endParaRPr>
          </a:p>
          <a:p>
            <a:pPr marL="0" indent="0">
              <a:buNone/>
            </a:pPr>
            <a:r>
              <a:rPr lang="en-US" sz="1600" b="0" i="0" strike="noStrike" dirty="0">
                <a:solidFill>
                  <a:schemeClr val="accent3">
                    <a:lumMod val="75000"/>
                  </a:schemeClr>
                </a:solidFill>
                <a:effectLst/>
                <a:latin typeface="Roboto" panose="02000000000000000000" pitchFamily="2" charset="0"/>
              </a:rPr>
              <a:t>African Americans are an ethnic group consisting of Americans with partial or total African ancestry. </a:t>
            </a:r>
            <a:endParaRPr lang="en-US" sz="1600" b="0" i="0" strike="noStrike" dirty="0">
              <a:solidFill>
                <a:schemeClr val="accent3">
                  <a:lumMod val="75000"/>
                </a:schemeClr>
              </a:solidFill>
              <a:effectLst/>
              <a:latin typeface="Roboto" panose="02000000000000000000" pitchFamily="2" charset="0"/>
            </a:endParaRPr>
          </a:p>
          <a:p>
            <a:pPr marL="0" indent="0">
              <a:buNone/>
            </a:pPr>
            <a:r>
              <a:rPr lang="en-US" sz="1600" dirty="0">
                <a:solidFill>
                  <a:schemeClr val="accent3">
                    <a:lumMod val="75000"/>
                  </a:schemeClr>
                </a:solidFill>
                <a:latin typeface="Roboto" panose="02000000000000000000" pitchFamily="2" charset="0"/>
              </a:rPr>
              <a:t>This group</a:t>
            </a:r>
            <a:r>
              <a:rPr lang="en-US" sz="1600" b="0" i="0" strike="noStrike" dirty="0">
                <a:solidFill>
                  <a:schemeClr val="accent3">
                    <a:lumMod val="75000"/>
                  </a:schemeClr>
                </a:solidFill>
                <a:effectLst/>
                <a:latin typeface="Roboto" panose="02000000000000000000" pitchFamily="2" charset="0"/>
              </a:rPr>
              <a:t> gradually gained citizenship, social benefits and participation inspiring much of the culture. </a:t>
            </a:r>
            <a:endParaRPr lang="en-US" sz="1600" b="0" i="0" strike="noStrike" dirty="0">
              <a:solidFill>
                <a:schemeClr val="accent3">
                  <a:lumMod val="75000"/>
                </a:schemeClr>
              </a:solidFill>
              <a:effectLst/>
              <a:latin typeface="Roboto" panose="02000000000000000000" pitchFamily="2" charset="0"/>
              <a:hlinkClick r:id="rId3" tooltip="en.wikipedia.org"/>
            </a:endParaRPr>
          </a:p>
          <a:p>
            <a:pPr marL="0" indent="0">
              <a:buNone/>
            </a:pPr>
            <a:r>
              <a:rPr lang="en-US" b="1" dirty="0"/>
              <a:t>Norms &amp; Values</a:t>
            </a:r>
            <a:endParaRPr lang="en-US" b="1" dirty="0"/>
          </a:p>
          <a:p>
            <a:pPr marL="0" indent="0" rtl="0">
              <a:spcBef>
                <a:spcPts val="0"/>
              </a:spcBef>
              <a:spcAft>
                <a:spcPts val="1000"/>
              </a:spcAft>
              <a:buNone/>
            </a:pPr>
            <a:r>
              <a:rPr lang="en-US" sz="1600" b="0" i="0" u="none" strike="noStrike" dirty="0">
                <a:solidFill>
                  <a:schemeClr val="accent3">
                    <a:lumMod val="75000"/>
                  </a:schemeClr>
                </a:solidFill>
                <a:effectLst/>
                <a:latin typeface="Roboto" panose="02000000000000000000" pitchFamily="2" charset="0"/>
                <a:ea typeface="Roboto" panose="02000000000000000000" pitchFamily="2" charset="0"/>
              </a:rPr>
              <a:t>Include </a:t>
            </a:r>
            <a:r>
              <a:rPr lang="en-US" sz="1600" b="0" u="none" strike="noStrike" dirty="0">
                <a:solidFill>
                  <a:schemeClr val="accent3">
                    <a:lumMod val="75000"/>
                  </a:schemeClr>
                </a:solidFill>
                <a:latin typeface="Roboto" panose="02000000000000000000" pitchFamily="2" charset="0"/>
                <a:ea typeface="Roboto" panose="02000000000000000000" pitchFamily="2" charset="0"/>
              </a:rPr>
              <a:t>re</a:t>
            </a:r>
            <a:r>
              <a:rPr lang="en-US" sz="1600" dirty="0">
                <a:solidFill>
                  <a:schemeClr val="accent3">
                    <a:lumMod val="75000"/>
                  </a:schemeClr>
                </a:solidFill>
                <a:latin typeface="Roboto" panose="02000000000000000000" pitchFamily="2" charset="0"/>
                <a:ea typeface="Roboto" panose="02000000000000000000" pitchFamily="2" charset="0"/>
              </a:rPr>
              <a:t>verence and</a:t>
            </a:r>
            <a:r>
              <a:rPr lang="en-US" sz="1600" i="0" dirty="0">
                <a:solidFill>
                  <a:schemeClr val="accent3">
                    <a:lumMod val="75000"/>
                  </a:schemeClr>
                </a:solidFill>
                <a:effectLst/>
                <a:latin typeface="Roboto" panose="02000000000000000000" pitchFamily="2" charset="0"/>
                <a:ea typeface="Roboto" panose="02000000000000000000" pitchFamily="2" charset="0"/>
              </a:rPr>
              <a:t> respect among the family members and essential non-relatives, upward mobility, and financial security. Lifestyles reflecting upper class luxuries is highly valued- home car business ownership, assets</a:t>
            </a:r>
            <a:endParaRPr lang="en-US" sz="1600" i="0" u="none" strike="noStrike" dirty="0">
              <a:solidFill>
                <a:schemeClr val="accent3">
                  <a:lumMod val="75000"/>
                </a:schemeClr>
              </a:solidFill>
              <a:effectLst/>
              <a:latin typeface="Roboto" panose="02000000000000000000" pitchFamily="2" charset="0"/>
              <a:ea typeface="Roboto" panose="02000000000000000000" pitchFamily="2" charset="0"/>
            </a:endParaRPr>
          </a:p>
          <a:p>
            <a:pPr marL="0" indent="0" rtl="0">
              <a:spcBef>
                <a:spcPts val="0"/>
              </a:spcBef>
              <a:spcAft>
                <a:spcPts val="1000"/>
              </a:spcAft>
              <a:buNone/>
            </a:pPr>
            <a:r>
              <a:rPr lang="en-US" sz="1600" dirty="0">
                <a:solidFill>
                  <a:schemeClr val="accent3">
                    <a:lumMod val="75000"/>
                  </a:schemeClr>
                </a:solidFill>
                <a:latin typeface="Roboto" panose="02000000000000000000" pitchFamily="2" charset="0"/>
                <a:ea typeface="Roboto" panose="02000000000000000000" pitchFamily="2" charset="0"/>
              </a:rPr>
              <a:t>M</a:t>
            </a:r>
            <a:r>
              <a:rPr lang="en-US" sz="1600" b="0" i="0" u="none" strike="noStrike" dirty="0">
                <a:solidFill>
                  <a:schemeClr val="accent3">
                    <a:lumMod val="75000"/>
                  </a:schemeClr>
                </a:solidFill>
                <a:effectLst/>
                <a:latin typeface="Roboto" panose="02000000000000000000" pitchFamily="2" charset="0"/>
                <a:ea typeface="Roboto" panose="02000000000000000000" pitchFamily="2" charset="0"/>
              </a:rPr>
              <a:t>ine include, prayer, respect toward my elders, belief and fear of god, the use of manners and the importance of education.</a:t>
            </a:r>
            <a:br>
              <a:rPr lang="en-US" dirty="0"/>
            </a:br>
            <a:endParaRPr lang="en-US" dirty="0">
              <a:solidFill>
                <a:schemeClr val="accent3">
                  <a:lumMod val="75000"/>
                </a:schemeClr>
              </a:solidFill>
            </a:endParaRPr>
          </a:p>
        </p:txBody>
      </p:sp>
      <p:sp>
        <p:nvSpPr>
          <p:cNvPr id="9" name="Slide Number Placeholder 1"/>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fld>
            <a:endParaRPr lang="en-US" noProof="0"/>
          </a:p>
        </p:txBody>
      </p:sp>
      <p:sp>
        <p:nvSpPr>
          <p:cNvPr id="3" name="Rectangle: Diagonal Corners Rounded 2"/>
          <p:cNvSpPr/>
          <p:nvPr/>
        </p:nvSpPr>
        <p:spPr>
          <a:xfrm>
            <a:off x="5502045" y="4067665"/>
            <a:ext cx="6689955" cy="2590012"/>
          </a:xfrm>
          <a:prstGeom prst="round2DiagRect">
            <a:avLst>
              <a:gd name="adj1" fmla="val 16667"/>
              <a:gd name="adj2" fmla="val 1280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a:p>
            <a:pPr algn="ctr"/>
            <a:r>
              <a:rPr lang="en-US" sz="1600" b="1" dirty="0">
                <a:solidFill>
                  <a:schemeClr val="tx1"/>
                </a:solidFill>
              </a:rPr>
              <a:t>Major Symbols of African-American Culture:</a:t>
            </a:r>
            <a:endParaRPr lang="en-US" sz="1600" b="1" dirty="0">
              <a:solidFill>
                <a:schemeClr val="tx1"/>
              </a:solidFill>
            </a:endParaRPr>
          </a:p>
          <a:p>
            <a:pPr algn="ctr"/>
            <a:r>
              <a:rPr lang="en-US" sz="1600" b="1" dirty="0"/>
              <a:t>Music, Southern/Caribbean/African Food &amp; Urban Fashion</a:t>
            </a:r>
            <a:endParaRPr lang="en-US" sz="1600" b="1" dirty="0"/>
          </a:p>
          <a:p>
            <a:pPr algn="ctr"/>
            <a:r>
              <a:rPr lang="en-US" sz="1600" b="1" dirty="0">
                <a:solidFill>
                  <a:schemeClr val="tx1"/>
                </a:solidFill>
              </a:rPr>
              <a:t>A Major Cultural Artifact: </a:t>
            </a:r>
            <a:endParaRPr lang="en-US" sz="1600" b="1" dirty="0">
              <a:solidFill>
                <a:schemeClr val="tx1"/>
              </a:solidFill>
            </a:endParaRPr>
          </a:p>
          <a:p>
            <a:pPr algn="ctr"/>
            <a:r>
              <a:rPr lang="en-US" b="1" dirty="0"/>
              <a:t>“The Holy Bible” KJV</a:t>
            </a:r>
            <a:endParaRPr lang="en-US" b="1" dirty="0"/>
          </a:p>
          <a:p>
            <a:pPr algn="ctr"/>
            <a:r>
              <a:rPr lang="en-US" sz="1600" dirty="0">
                <a:solidFill>
                  <a:srgbClr val="000000"/>
                </a:solidFill>
                <a:latin typeface="Arial" panose="020B0604020202020204" pitchFamily="34" charset="0"/>
              </a:rPr>
              <a:t>P</a:t>
            </a:r>
            <a:r>
              <a:rPr lang="en-US" sz="1600" b="0" i="0" u="none" strike="noStrike" dirty="0">
                <a:solidFill>
                  <a:srgbClr val="000000"/>
                </a:solidFill>
                <a:effectLst/>
                <a:latin typeface="Arial" panose="020B0604020202020204" pitchFamily="34" charset="0"/>
              </a:rPr>
              <a:t>reviously used for religious guidance, observance and reverence, it connects people together based on a shared belief and faith. all members of Black culture may not identify as Christian, they can confirm their upbringing was connected to biblical principles. Our constitution and many of its laws, our music, even our money, tributes a respect for god, and the word.</a:t>
            </a:r>
            <a:endParaRPr lang="en-US" sz="1600" dirty="0"/>
          </a:p>
          <a:p>
            <a:pPr algn="ctr"/>
            <a:endParaRPr lang="en-US" dirty="0"/>
          </a:p>
        </p:txBody>
      </p:sp>
      <p:sp>
        <p:nvSpPr>
          <p:cNvPr id="16" name="TextBox 15"/>
          <p:cNvSpPr txBox="1"/>
          <p:nvPr/>
        </p:nvSpPr>
        <p:spPr>
          <a:xfrm rot="759608">
            <a:off x="2360870" y="4388194"/>
            <a:ext cx="2502595" cy="1169551"/>
          </a:xfrm>
          <a:prstGeom prst="rect">
            <a:avLst/>
          </a:prstGeom>
          <a:noFill/>
        </p:spPr>
        <p:txBody>
          <a:bodyPr wrap="square" rtlCol="0">
            <a:spAutoFit/>
          </a:bodyPr>
          <a:lstStyle/>
          <a:p>
            <a:r>
              <a:rPr lang="en-US" sz="1400" b="1" i="0" u="none" strike="noStrike" dirty="0">
                <a:solidFill>
                  <a:schemeClr val="accent3">
                    <a:lumMod val="20000"/>
                    <a:lumOff val="80000"/>
                  </a:schemeClr>
                </a:solidFill>
                <a:effectLst/>
                <a:latin typeface="Bodoni MT Condensed" panose="02070606080606020203" pitchFamily="18" charset="0"/>
              </a:rPr>
              <a:t>“I think I'm Big </a:t>
            </a:r>
            <a:r>
              <a:rPr lang="en-US" sz="1400" b="1" i="0" u="none" strike="noStrike" dirty="0" err="1">
                <a:solidFill>
                  <a:schemeClr val="accent3">
                    <a:lumMod val="20000"/>
                    <a:lumOff val="80000"/>
                  </a:schemeClr>
                </a:solidFill>
                <a:effectLst/>
                <a:latin typeface="Bodoni MT Condensed" panose="02070606080606020203" pitchFamily="18" charset="0"/>
              </a:rPr>
              <a:t>Meech</a:t>
            </a:r>
            <a:r>
              <a:rPr lang="en-US" sz="1400" b="1" i="0" u="none" strike="noStrike" dirty="0">
                <a:solidFill>
                  <a:schemeClr val="accent3">
                    <a:lumMod val="20000"/>
                    <a:lumOff val="80000"/>
                  </a:schemeClr>
                </a:solidFill>
                <a:effectLst/>
                <a:latin typeface="Bodoni MT Condensed" panose="02070606080606020203" pitchFamily="18" charset="0"/>
                <a:hlinkClick r:id="rId4"/>
              </a:rPr>
              <a:t>,</a:t>
            </a:r>
            <a:r>
              <a:rPr lang="en-US" sz="1400" b="1" i="0" dirty="0">
                <a:solidFill>
                  <a:schemeClr val="accent3">
                    <a:lumMod val="20000"/>
                    <a:lumOff val="80000"/>
                  </a:schemeClr>
                </a:solidFill>
                <a:effectLst/>
                <a:latin typeface="Bodoni MT Condensed" panose="02070606080606020203" pitchFamily="18" charset="0"/>
              </a:rPr>
              <a:t> </a:t>
            </a:r>
            <a:r>
              <a:rPr lang="en-US" sz="1400" b="1" i="0" u="none" strike="noStrike" dirty="0">
                <a:solidFill>
                  <a:schemeClr val="accent3">
                    <a:lumMod val="20000"/>
                    <a:lumOff val="80000"/>
                  </a:schemeClr>
                </a:solidFill>
                <a:effectLst/>
                <a:latin typeface="Bodoni MT Condensed" panose="02070606080606020203" pitchFamily="18" charset="0"/>
                <a:hlinkClick r:id="rId5"/>
              </a:rPr>
              <a:t>Larry Hoover</a:t>
            </a:r>
            <a:br>
              <a:rPr lang="en-US" sz="1400" b="1" dirty="0">
                <a:solidFill>
                  <a:schemeClr val="accent3">
                    <a:lumMod val="20000"/>
                    <a:lumOff val="80000"/>
                  </a:schemeClr>
                </a:solidFill>
                <a:latin typeface="Bodoni MT Condensed" panose="02070606080606020203" pitchFamily="18" charset="0"/>
              </a:rPr>
            </a:br>
            <a:r>
              <a:rPr lang="en-US" sz="1400" b="1" i="0" dirty="0" err="1">
                <a:solidFill>
                  <a:schemeClr val="accent3">
                    <a:lumMod val="20000"/>
                    <a:lumOff val="80000"/>
                  </a:schemeClr>
                </a:solidFill>
                <a:effectLst/>
                <a:latin typeface="Bodoni MT Condensed" panose="02070606080606020203" pitchFamily="18" charset="0"/>
              </a:rPr>
              <a:t>Whippin</a:t>
            </a:r>
            <a:r>
              <a:rPr lang="en-US" sz="1400" b="1" i="0" dirty="0">
                <a:solidFill>
                  <a:schemeClr val="accent3">
                    <a:lumMod val="20000"/>
                    <a:lumOff val="80000"/>
                  </a:schemeClr>
                </a:solidFill>
                <a:effectLst/>
                <a:latin typeface="Bodoni MT Condensed" panose="02070606080606020203" pitchFamily="18" charset="0"/>
              </a:rPr>
              <a:t>' work, hallelujah</a:t>
            </a:r>
            <a:br>
              <a:rPr lang="en-US" sz="1400" b="1" dirty="0">
                <a:solidFill>
                  <a:schemeClr val="accent3">
                    <a:lumMod val="20000"/>
                    <a:lumOff val="80000"/>
                  </a:schemeClr>
                </a:solidFill>
                <a:latin typeface="Bodoni MT Condensed" panose="02070606080606020203" pitchFamily="18" charset="0"/>
              </a:rPr>
            </a:br>
            <a:r>
              <a:rPr lang="en-US" sz="1400" b="1" i="0" u="none" strike="noStrike" dirty="0">
                <a:solidFill>
                  <a:schemeClr val="accent3">
                    <a:lumMod val="20000"/>
                    <a:lumOff val="80000"/>
                  </a:schemeClr>
                </a:solidFill>
                <a:effectLst/>
                <a:latin typeface="Bodoni MT Condensed" panose="02070606080606020203" pitchFamily="18" charset="0"/>
                <a:hlinkClick r:id="rId6"/>
              </a:rPr>
              <a:t>One nation, under God</a:t>
            </a:r>
            <a:br>
              <a:rPr lang="en-US" sz="1400" b="1" dirty="0">
                <a:solidFill>
                  <a:schemeClr val="accent3">
                    <a:lumMod val="20000"/>
                    <a:lumOff val="80000"/>
                  </a:schemeClr>
                </a:solidFill>
                <a:latin typeface="Bodoni MT Condensed" panose="02070606080606020203" pitchFamily="18" charset="0"/>
              </a:rPr>
            </a:br>
            <a:r>
              <a:rPr lang="en-US" sz="1400" b="1" i="0" dirty="0">
                <a:solidFill>
                  <a:schemeClr val="accent3">
                    <a:lumMod val="20000"/>
                    <a:lumOff val="80000"/>
                  </a:schemeClr>
                </a:solidFill>
                <a:effectLst/>
                <a:latin typeface="Bodoni MT Condensed" panose="02070606080606020203" pitchFamily="18" charset="0"/>
              </a:rPr>
              <a:t>Real n*** </a:t>
            </a:r>
            <a:r>
              <a:rPr lang="en-US" sz="1400" b="1" i="0" dirty="0" err="1">
                <a:solidFill>
                  <a:schemeClr val="accent3">
                    <a:lumMod val="20000"/>
                    <a:lumOff val="80000"/>
                  </a:schemeClr>
                </a:solidFill>
                <a:effectLst/>
                <a:latin typeface="Bodoni MT Condensed" panose="02070606080606020203" pitchFamily="18" charset="0"/>
              </a:rPr>
              <a:t>gettin</a:t>
            </a:r>
            <a:r>
              <a:rPr lang="en-US" sz="1400" b="1" i="0" dirty="0">
                <a:solidFill>
                  <a:schemeClr val="accent3">
                    <a:lumMod val="20000"/>
                    <a:lumOff val="80000"/>
                  </a:schemeClr>
                </a:solidFill>
                <a:effectLst/>
                <a:latin typeface="Bodoni MT Condensed" panose="02070606080606020203" pitchFamily="18" charset="0"/>
              </a:rPr>
              <a:t>' money from the f****' start” – Rick Ross “B.M.F”</a:t>
            </a:r>
            <a:endParaRPr lang="en-US" sz="1400" b="1" dirty="0">
              <a:solidFill>
                <a:schemeClr val="accent3">
                  <a:lumMod val="20000"/>
                  <a:lumOff val="80000"/>
                </a:schemeClr>
              </a:solidFill>
              <a:latin typeface="Bodoni MT Condensed" panose="02070606080606020203" pitchFamily="18" charset="0"/>
            </a:endParaRPr>
          </a:p>
        </p:txBody>
      </p:sp>
      <p:sp>
        <p:nvSpPr>
          <p:cNvPr id="17" name="TextBox 16"/>
          <p:cNvSpPr txBox="1"/>
          <p:nvPr/>
        </p:nvSpPr>
        <p:spPr>
          <a:xfrm>
            <a:off x="-75073" y="4956490"/>
            <a:ext cx="3459277" cy="246221"/>
          </a:xfrm>
          <a:prstGeom prst="rect">
            <a:avLst/>
          </a:prstGeom>
          <a:noFill/>
        </p:spPr>
        <p:txBody>
          <a:bodyPr wrap="square" rtlCol="0">
            <a:spAutoFit/>
          </a:bodyPr>
          <a:lstStyle/>
          <a:p>
            <a:r>
              <a:rPr lang="en-US" sz="1000" dirty="0"/>
              <a:t>Pictured Below : Rapper Rick Ross </a:t>
            </a:r>
            <a:endParaRPr lang="en-US" sz="1000" dirty="0"/>
          </a:p>
        </p:txBody>
      </p:sp>
      <p:sp>
        <p:nvSpPr>
          <p:cNvPr id="18" name="TextBox 17"/>
          <p:cNvSpPr txBox="1"/>
          <p:nvPr/>
        </p:nvSpPr>
        <p:spPr>
          <a:xfrm>
            <a:off x="-75073" y="4063937"/>
            <a:ext cx="2569601" cy="1015663"/>
          </a:xfrm>
          <a:prstGeom prst="rect">
            <a:avLst/>
          </a:prstGeom>
          <a:noFill/>
        </p:spPr>
        <p:txBody>
          <a:bodyPr wrap="square" rtlCol="0">
            <a:spAutoFit/>
          </a:bodyPr>
          <a:lstStyle/>
          <a:p>
            <a:r>
              <a:rPr lang="en-US" sz="2000" b="1" dirty="0"/>
              <a:t>Rap Lyrics Often Respect Biblical Principles</a:t>
            </a:r>
            <a:endParaRPr lang="en-US" sz="2000" b="1" dirty="0"/>
          </a:p>
        </p:txBody>
      </p:sp>
      <p:cxnSp>
        <p:nvCxnSpPr>
          <p:cNvPr id="22" name="Connector: Elbow 21"/>
          <p:cNvCxnSpPr/>
          <p:nvPr/>
        </p:nvCxnSpPr>
        <p:spPr>
          <a:xfrm>
            <a:off x="1209727" y="3830617"/>
            <a:ext cx="7492621" cy="2893034"/>
          </a:xfrm>
          <a:prstGeom prst="bentConnector3">
            <a:avLst/>
          </a:prstGeom>
          <a:ln>
            <a:tailEnd type="triangle"/>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3"/>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fld>
            <a:endParaRPr lang="en-US" noProof="0"/>
          </a:p>
        </p:txBody>
      </p:sp>
      <p:sp>
        <p:nvSpPr>
          <p:cNvPr id="4" name="Title 3"/>
          <p:cNvSpPr>
            <a:spLocks noGrp="1"/>
          </p:cNvSpPr>
          <p:nvPr>
            <p:ph type="title"/>
          </p:nvPr>
        </p:nvSpPr>
        <p:spPr>
          <a:xfrm>
            <a:off x="515938" y="365125"/>
            <a:ext cx="10837862" cy="1325563"/>
          </a:xfrm>
        </p:spPr>
        <p:txBody>
          <a:bodyPr anchor="ctr">
            <a:normAutofit/>
          </a:bodyPr>
          <a:lstStyle/>
          <a:p>
            <a:r>
              <a:rPr lang="en-US" dirty="0"/>
              <a:t> Do’s &amp; Don’ts of African-American Culture</a:t>
            </a:r>
            <a:endParaRPr lang="en-US" dirty="0"/>
          </a:p>
        </p:txBody>
      </p:sp>
      <p:sp>
        <p:nvSpPr>
          <p:cNvPr id="43" name="Text Placeholder 3"/>
          <p:cNvSpPr>
            <a:spLocks noGrp="1"/>
          </p:cNvSpPr>
          <p:nvPr>
            <p:ph type="body" idx="1"/>
          </p:nvPr>
        </p:nvSpPr>
        <p:spPr>
          <a:xfrm>
            <a:off x="515938" y="1681163"/>
            <a:ext cx="5157787" cy="823912"/>
          </a:xfrm>
        </p:spPr>
        <p:txBody>
          <a:bodyPr/>
          <a:lstStyle/>
          <a:p>
            <a:r>
              <a:rPr lang="en-US" dirty="0"/>
              <a:t>Do’s</a:t>
            </a:r>
            <a:endParaRPr lang="en-US" dirty="0"/>
          </a:p>
        </p:txBody>
      </p:sp>
      <p:sp>
        <p:nvSpPr>
          <p:cNvPr id="45" name="Content Placeholder 4"/>
          <p:cNvSpPr>
            <a:spLocks noGrp="1"/>
          </p:cNvSpPr>
          <p:nvPr>
            <p:ph sz="half" idx="2"/>
          </p:nvPr>
        </p:nvSpPr>
        <p:spPr>
          <a:xfrm>
            <a:off x="116006" y="2505075"/>
            <a:ext cx="5773003" cy="3684588"/>
          </a:xfrm>
        </p:spPr>
        <p:txBody>
          <a:bodyPr>
            <a:normAutofit lnSpcReduction="10000"/>
          </a:bodyPr>
          <a:lstStyle/>
          <a:p>
            <a:r>
              <a:rPr lang="en-US" sz="2400" dirty="0"/>
              <a:t>Obtain Employment/ Income Earning Source</a:t>
            </a:r>
            <a:endParaRPr lang="en-US" sz="2400" dirty="0"/>
          </a:p>
          <a:p>
            <a:r>
              <a:rPr lang="en-US" sz="2400" dirty="0"/>
              <a:t>Engage in upward social mobility</a:t>
            </a:r>
            <a:endParaRPr lang="en-US" sz="2400" dirty="0"/>
          </a:p>
          <a:p>
            <a:r>
              <a:rPr lang="en-US" sz="2400" dirty="0"/>
              <a:t>Obtain assets (car, home, life goals)</a:t>
            </a:r>
            <a:endParaRPr lang="en-US" sz="2400" dirty="0"/>
          </a:p>
          <a:p>
            <a:r>
              <a:rPr lang="en-US" sz="2400" dirty="0"/>
              <a:t>Dress &amp; Groom Well</a:t>
            </a:r>
            <a:endParaRPr lang="en-US" sz="2400" dirty="0"/>
          </a:p>
          <a:p>
            <a:r>
              <a:rPr lang="en-US" sz="2400" dirty="0"/>
              <a:t>Partake in Black culture</a:t>
            </a:r>
            <a:endParaRPr lang="en-US" sz="2400" dirty="0"/>
          </a:p>
          <a:p>
            <a:r>
              <a:rPr lang="en-US" sz="2400" dirty="0"/>
              <a:t>Support the advancement of Black People</a:t>
            </a:r>
            <a:endParaRPr lang="en-US" sz="2400" dirty="0"/>
          </a:p>
          <a:p>
            <a:r>
              <a:rPr lang="en-US" sz="2400" dirty="0"/>
              <a:t>Celebrate life goals and milestone achievement</a:t>
            </a:r>
            <a:endParaRPr lang="en-US" sz="2400" dirty="0"/>
          </a:p>
          <a:p>
            <a:endParaRPr lang="en-US" dirty="0"/>
          </a:p>
          <a:p>
            <a:endParaRPr lang="en-US" dirty="0"/>
          </a:p>
          <a:p>
            <a:endParaRPr lang="en-US" dirty="0"/>
          </a:p>
        </p:txBody>
      </p:sp>
      <p:sp>
        <p:nvSpPr>
          <p:cNvPr id="47" name="Text Placeholder 5"/>
          <p:cNvSpPr>
            <a:spLocks noGrp="1"/>
          </p:cNvSpPr>
          <p:nvPr>
            <p:ph type="body" sz="quarter" idx="3"/>
          </p:nvPr>
        </p:nvSpPr>
        <p:spPr>
          <a:xfrm>
            <a:off x="6172200" y="1681163"/>
            <a:ext cx="5183188" cy="823912"/>
          </a:xfrm>
        </p:spPr>
        <p:txBody>
          <a:bodyPr/>
          <a:lstStyle/>
          <a:p>
            <a:r>
              <a:rPr lang="en-US" dirty="0"/>
              <a:t>Don’ts</a:t>
            </a:r>
            <a:endParaRPr lang="en-US" dirty="0"/>
          </a:p>
        </p:txBody>
      </p:sp>
      <p:sp>
        <p:nvSpPr>
          <p:cNvPr id="49" name="Content Placeholder 6"/>
          <p:cNvSpPr>
            <a:spLocks noGrp="1"/>
          </p:cNvSpPr>
          <p:nvPr>
            <p:ph sz="quarter" idx="4"/>
          </p:nvPr>
        </p:nvSpPr>
        <p:spPr>
          <a:xfrm>
            <a:off x="5797669" y="2430012"/>
            <a:ext cx="5773003" cy="3684588"/>
          </a:xfrm>
        </p:spPr>
        <p:txBody>
          <a:bodyPr>
            <a:normAutofit fontScale="92500"/>
          </a:bodyPr>
          <a:lstStyle/>
          <a:p>
            <a:r>
              <a:rPr lang="en-US" sz="2400" dirty="0"/>
              <a:t>Use of the N* word or cultural appropriation by other races</a:t>
            </a:r>
            <a:endParaRPr lang="en-US" sz="2400" dirty="0"/>
          </a:p>
          <a:p>
            <a:r>
              <a:rPr lang="en-US" sz="2400" dirty="0"/>
              <a:t>Disrespect of family and essential non-relatives</a:t>
            </a:r>
            <a:endParaRPr lang="en-US" sz="2400" dirty="0"/>
          </a:p>
          <a:p>
            <a:r>
              <a:rPr lang="en-US" sz="2400" dirty="0"/>
              <a:t>Both Unemployment &amp; lack of income source</a:t>
            </a:r>
            <a:endParaRPr lang="en-US" sz="2400" dirty="0"/>
          </a:p>
          <a:p>
            <a:r>
              <a:rPr lang="en-US" sz="2400" dirty="0"/>
              <a:t>Invade Personal Space</a:t>
            </a:r>
            <a:endParaRPr lang="en-US" sz="2400" dirty="0"/>
          </a:p>
          <a:p>
            <a:r>
              <a:rPr lang="en-US" sz="2400" dirty="0"/>
              <a:t>Encourage Police involvement</a:t>
            </a:r>
            <a:endParaRPr lang="en-US" sz="2400" dirty="0"/>
          </a:p>
          <a:p>
            <a:r>
              <a:rPr lang="en-US" sz="2400" dirty="0"/>
              <a:t> Support Social inequalities affecting the ethnic group</a:t>
            </a:r>
            <a:endParaRPr lang="en-US" sz="2400" dirty="0"/>
          </a:p>
          <a:p>
            <a:r>
              <a:rPr lang="en-US" sz="2400" dirty="0"/>
              <a:t>Unsolicited Hair Touching</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313" y="356348"/>
            <a:ext cx="4937211" cy="571500"/>
          </a:xfrm>
        </p:spPr>
        <p:txBody>
          <a:bodyPr/>
          <a:lstStyle/>
          <a:p>
            <a:r>
              <a:rPr lang="en-US" dirty="0"/>
              <a:t>Daily interactions </a:t>
            </a:r>
            <a:br>
              <a:rPr lang="en-US" dirty="0"/>
            </a:br>
            <a:endParaRPr lang="en-US" dirty="0"/>
          </a:p>
        </p:txBody>
      </p:sp>
      <p:sp>
        <p:nvSpPr>
          <p:cNvPr id="3" name="Content Placeholder 2"/>
          <p:cNvSpPr>
            <a:spLocks noGrp="1"/>
          </p:cNvSpPr>
          <p:nvPr>
            <p:ph idx="1"/>
          </p:nvPr>
        </p:nvSpPr>
        <p:spPr>
          <a:xfrm>
            <a:off x="91159" y="580980"/>
            <a:ext cx="6155366" cy="2094986"/>
          </a:xfrm>
        </p:spPr>
        <p:txBody>
          <a:bodyPr/>
          <a:lstStyle/>
          <a:p>
            <a:pPr marL="0" indent="0">
              <a:buNone/>
            </a:pPr>
            <a:r>
              <a:rPr lang="en-US" b="1" u="sng" dirty="0"/>
              <a:t>School Environment</a:t>
            </a:r>
            <a:r>
              <a:rPr lang="en-US" b="1" dirty="0"/>
              <a:t>  </a:t>
            </a:r>
            <a:r>
              <a:rPr lang="en-US" sz="2000" i="1" dirty="0"/>
              <a:t>(Jamaica, Queens)</a:t>
            </a:r>
            <a:endParaRPr lang="en-US" i="1" u="sng" dirty="0"/>
          </a:p>
          <a:p>
            <a:pPr marL="0" indent="0">
              <a:buNone/>
            </a:pPr>
            <a:r>
              <a:rPr lang="en-US" sz="1800" b="1" dirty="0"/>
              <a:t>Cultures / Nationalities</a:t>
            </a:r>
            <a:r>
              <a:rPr lang="en-US" sz="1800" dirty="0"/>
              <a:t>: </a:t>
            </a:r>
            <a:r>
              <a:rPr lang="en-US" sz="1800" dirty="0">
                <a:solidFill>
                  <a:schemeClr val="accent3">
                    <a:lumMod val="75000"/>
                  </a:schemeClr>
                </a:solidFill>
              </a:rPr>
              <a:t>Majority Middle Eastern, Muslim, North, East, South, and West African, South American and Caribbean Hispanic, Afro-Latinos, Caribbean African, Asian, pacific islanders, African American and few White or European groups.</a:t>
            </a:r>
            <a:endParaRPr lang="en-US" sz="1800" dirty="0">
              <a:solidFill>
                <a:schemeClr val="accent3">
                  <a:lumMod val="75000"/>
                </a:schemeClr>
              </a:solidFill>
            </a:endParaRPr>
          </a:p>
          <a:p>
            <a:pPr marL="0" indent="0">
              <a:buNone/>
            </a:pPr>
            <a:r>
              <a:rPr lang="en-US" sz="1800" b="1" dirty="0"/>
              <a:t>Languages</a:t>
            </a:r>
            <a:r>
              <a:rPr lang="en-US" sz="1800" dirty="0"/>
              <a:t>: </a:t>
            </a:r>
            <a:r>
              <a:rPr lang="en-US" sz="1800" dirty="0">
                <a:solidFill>
                  <a:schemeClr val="accent3">
                    <a:lumMod val="75000"/>
                  </a:schemeClr>
                </a:solidFill>
              </a:rPr>
              <a:t>English, Spanish, Urdu, Arabic, French, Chinese, Other</a:t>
            </a:r>
            <a:endParaRPr lang="en-US" sz="1800" dirty="0">
              <a:solidFill>
                <a:schemeClr val="accent3">
                  <a:lumMod val="75000"/>
                </a:schemeClr>
              </a:solidFill>
            </a:endParaRPr>
          </a:p>
          <a:p>
            <a:pPr marL="0" indent="0">
              <a:buNone/>
            </a:pPr>
            <a:r>
              <a:rPr lang="en-US" sz="1800" b="1" dirty="0"/>
              <a:t>Class</a:t>
            </a:r>
            <a:r>
              <a:rPr lang="en-US" sz="1800" dirty="0"/>
              <a:t>: </a:t>
            </a:r>
            <a:r>
              <a:rPr lang="en-US" sz="1800" dirty="0">
                <a:solidFill>
                  <a:schemeClr val="accent3">
                    <a:lumMod val="75000"/>
                  </a:schemeClr>
                </a:solidFill>
              </a:rPr>
              <a:t>Majority Middle Class, Working Class, working Poor</a:t>
            </a:r>
            <a:endParaRPr lang="en-US" sz="1800" dirty="0">
              <a:solidFill>
                <a:schemeClr val="accent3">
                  <a:lumMod val="75000"/>
                </a:schemeClr>
              </a:solidFill>
            </a:endParaRPr>
          </a:p>
          <a:p>
            <a:pPr marL="0" indent="0">
              <a:buNone/>
            </a:pPr>
            <a:endParaRPr lang="en-US" sz="1800" dirty="0"/>
          </a:p>
        </p:txBody>
      </p:sp>
      <p:pic>
        <p:nvPicPr>
          <p:cNvPr id="7" name="Picture Placeholder 6" descr="skyscrappers"/>
          <p:cNvPicPr>
            <a:picLocks noGrp="1" noChangeAspect="1"/>
          </p:cNvPicPr>
          <p:nvPr>
            <p:ph type="pic" sz="quarter" idx="13"/>
          </p:nvPr>
        </p:nvPicPr>
        <p:blipFill>
          <a:blip r:embed="rId1" cstate="print"/>
          <a:srcRect/>
          <a:stretch>
            <a:fillRect/>
          </a:stretch>
        </p:blipFill>
        <p:spPr>
          <a:xfrm>
            <a:off x="6220097" y="0"/>
            <a:ext cx="5971904" cy="5472950"/>
          </a:xfrm>
        </p:spPr>
      </p:pic>
      <p:sp>
        <p:nvSpPr>
          <p:cNvPr id="4" name="Slide Number Placeholder 3"/>
          <p:cNvSpPr>
            <a:spLocks noGrp="1"/>
          </p:cNvSpPr>
          <p:nvPr>
            <p:ph type="sldNum" sz="quarter" idx="12"/>
          </p:nvPr>
        </p:nvSpPr>
        <p:spPr/>
        <p:txBody>
          <a:bodyPr/>
          <a:lstStyle/>
          <a:p>
            <a:fld id="{9EC71654-96A5-4280-94F3-931C61A9F92C}" type="slidenum">
              <a:rPr lang="en-US" smtClean="0"/>
            </a:fld>
            <a:endParaRPr lang="en-US" dirty="0"/>
          </a:p>
        </p:txBody>
      </p:sp>
      <p:cxnSp>
        <p:nvCxnSpPr>
          <p:cNvPr id="6" name="Straight Connector 5"/>
          <p:cNvCxnSpPr/>
          <p:nvPr/>
        </p:nvCxnSpPr>
        <p:spPr>
          <a:xfrm>
            <a:off x="91158" y="2891118"/>
            <a:ext cx="551821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1157" y="4743269"/>
            <a:ext cx="8124795" cy="1569660"/>
          </a:xfrm>
          <a:prstGeom prst="rect">
            <a:avLst/>
          </a:prstGeom>
          <a:noFill/>
        </p:spPr>
        <p:txBody>
          <a:bodyPr wrap="square" rtlCol="0">
            <a:spAutoFit/>
          </a:bodyPr>
          <a:lstStyle/>
          <a:p>
            <a:pPr marL="0" indent="0">
              <a:buNone/>
            </a:pPr>
            <a:r>
              <a:rPr lang="en-US" sz="2400" b="1" u="sng" dirty="0"/>
              <a:t>My Neighborhood</a:t>
            </a:r>
            <a:r>
              <a:rPr lang="en-US" sz="2400" dirty="0"/>
              <a:t>    </a:t>
            </a:r>
            <a:r>
              <a:rPr lang="en-US" sz="2000" dirty="0"/>
              <a:t>( Harlem / Upper Manhattan, NYC)</a:t>
            </a:r>
            <a:endParaRPr lang="en-US" sz="2000" b="1" u="sng" dirty="0"/>
          </a:p>
          <a:p>
            <a:pPr>
              <a:buFontTx/>
              <a:buChar char="-"/>
            </a:pPr>
            <a:r>
              <a:rPr lang="en-US" sz="1800" b="1" dirty="0"/>
              <a:t>Cultures</a:t>
            </a:r>
            <a:r>
              <a:rPr lang="en-US" sz="1800" dirty="0"/>
              <a:t>: </a:t>
            </a:r>
            <a:r>
              <a:rPr lang="en-US" sz="1800" dirty="0">
                <a:solidFill>
                  <a:schemeClr val="accent3">
                    <a:lumMod val="75000"/>
                  </a:schemeClr>
                </a:solidFill>
              </a:rPr>
              <a:t>Majority African-American, African, &amp; Latino, fewer White</a:t>
            </a:r>
            <a:r>
              <a:rPr lang="en-US" dirty="0">
                <a:solidFill>
                  <a:schemeClr val="accent3">
                    <a:lumMod val="75000"/>
                  </a:schemeClr>
                </a:solidFill>
              </a:rPr>
              <a:t> &amp;</a:t>
            </a:r>
            <a:r>
              <a:rPr lang="en-US" sz="1800" dirty="0">
                <a:solidFill>
                  <a:schemeClr val="accent3">
                    <a:lumMod val="75000"/>
                  </a:schemeClr>
                </a:solidFill>
              </a:rPr>
              <a:t> other </a:t>
            </a:r>
            <a:endParaRPr lang="en-US" sz="1800" dirty="0">
              <a:solidFill>
                <a:schemeClr val="accent3">
                  <a:lumMod val="75000"/>
                </a:schemeClr>
              </a:solidFill>
            </a:endParaRPr>
          </a:p>
          <a:p>
            <a:pPr>
              <a:buFontTx/>
              <a:buChar char="-"/>
            </a:pPr>
            <a:r>
              <a:rPr lang="en-US" sz="1800" dirty="0"/>
              <a:t> </a:t>
            </a:r>
            <a:r>
              <a:rPr lang="en-US" b="1" dirty="0"/>
              <a:t>L</a:t>
            </a:r>
            <a:r>
              <a:rPr lang="en-US" sz="1800" b="1" dirty="0"/>
              <a:t>anguages</a:t>
            </a:r>
            <a:r>
              <a:rPr lang="en-US" sz="1800" dirty="0"/>
              <a:t>: </a:t>
            </a:r>
            <a:r>
              <a:rPr lang="en-US" sz="1800" dirty="0">
                <a:solidFill>
                  <a:schemeClr val="accent3">
                    <a:lumMod val="75000"/>
                  </a:schemeClr>
                </a:solidFill>
              </a:rPr>
              <a:t>English, Some Spanish</a:t>
            </a:r>
            <a:endParaRPr lang="en-US" sz="1800" dirty="0">
              <a:solidFill>
                <a:schemeClr val="accent3">
                  <a:lumMod val="75000"/>
                </a:schemeClr>
              </a:solidFill>
            </a:endParaRPr>
          </a:p>
          <a:p>
            <a:pPr>
              <a:buFontTx/>
              <a:buChar char="-"/>
            </a:pPr>
            <a:r>
              <a:rPr lang="en-US" sz="1800" dirty="0"/>
              <a:t> </a:t>
            </a:r>
            <a:r>
              <a:rPr lang="en-US" b="1" dirty="0"/>
              <a:t>C</a:t>
            </a:r>
            <a:r>
              <a:rPr lang="en-US" sz="1800" b="1" dirty="0"/>
              <a:t>lass</a:t>
            </a:r>
            <a:r>
              <a:rPr lang="en-US" sz="1800" dirty="0"/>
              <a:t>: </a:t>
            </a:r>
            <a:r>
              <a:rPr lang="en-US" sz="1800" dirty="0">
                <a:solidFill>
                  <a:schemeClr val="accent3">
                    <a:lumMod val="75000"/>
                  </a:schemeClr>
                </a:solidFill>
              </a:rPr>
              <a:t>Upper Middle, Middle, Lower middle, Working Class, working poor, underclass</a:t>
            </a:r>
            <a:endParaRPr lang="en-US" sz="1800" dirty="0">
              <a:solidFill>
                <a:schemeClr val="accent3">
                  <a:lumMod val="75000"/>
                </a:schemeClr>
              </a:solidFill>
            </a:endParaRPr>
          </a:p>
        </p:txBody>
      </p:sp>
      <p:cxnSp>
        <p:nvCxnSpPr>
          <p:cNvPr id="11" name="Straight Connector 10"/>
          <p:cNvCxnSpPr/>
          <p:nvPr/>
        </p:nvCxnSpPr>
        <p:spPr>
          <a:xfrm>
            <a:off x="159879" y="4645959"/>
            <a:ext cx="4437529"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2951041"/>
            <a:ext cx="6154066" cy="1846659"/>
          </a:xfrm>
          <a:prstGeom prst="rect">
            <a:avLst/>
          </a:prstGeom>
          <a:noFill/>
        </p:spPr>
        <p:txBody>
          <a:bodyPr wrap="square" rtlCol="0">
            <a:spAutoFit/>
          </a:bodyPr>
          <a:lstStyle/>
          <a:p>
            <a:pPr marL="0" indent="0">
              <a:buNone/>
            </a:pPr>
            <a:r>
              <a:rPr lang="en-US" sz="2400" b="1" u="sng" dirty="0"/>
              <a:t>Daily Commute</a:t>
            </a:r>
            <a:r>
              <a:rPr lang="en-US" sz="2400" b="1" dirty="0"/>
              <a:t> </a:t>
            </a:r>
            <a:r>
              <a:rPr lang="en-US" sz="2000" i="1" dirty="0"/>
              <a:t>    (Harlem-&gt; Manhattan-&gt;Queens)</a:t>
            </a:r>
            <a:endParaRPr lang="en-US" sz="2000" i="1" u="sng" dirty="0"/>
          </a:p>
          <a:p>
            <a:pPr>
              <a:buFontTx/>
              <a:buChar char="-"/>
            </a:pPr>
            <a:r>
              <a:rPr lang="en-US" sz="1800" b="1" dirty="0"/>
              <a:t>Cultures: </a:t>
            </a:r>
            <a:r>
              <a:rPr lang="en-US" sz="1800" dirty="0">
                <a:solidFill>
                  <a:schemeClr val="accent3">
                    <a:lumMod val="75000"/>
                  </a:schemeClr>
                </a:solidFill>
              </a:rPr>
              <a:t>White, African- American, Latino, Middle Eastern, Asian, Pacific Islander, European, other</a:t>
            </a:r>
            <a:r>
              <a:rPr lang="en-US" sz="1800" dirty="0"/>
              <a:t>  </a:t>
            </a:r>
            <a:endParaRPr lang="en-US" sz="1800" dirty="0"/>
          </a:p>
          <a:p>
            <a:pPr>
              <a:buFontTx/>
              <a:buChar char="-"/>
            </a:pPr>
            <a:r>
              <a:rPr lang="en-US" sz="1800" b="1" dirty="0"/>
              <a:t>Languages: </a:t>
            </a:r>
            <a:r>
              <a:rPr lang="en-US" sz="1800" dirty="0">
                <a:solidFill>
                  <a:schemeClr val="accent3">
                    <a:lumMod val="75000"/>
                  </a:schemeClr>
                </a:solidFill>
              </a:rPr>
              <a:t>English, Spanish</a:t>
            </a:r>
            <a:endParaRPr lang="en-US" sz="1800" dirty="0">
              <a:solidFill>
                <a:schemeClr val="accent3">
                  <a:lumMod val="75000"/>
                </a:schemeClr>
              </a:solidFill>
            </a:endParaRPr>
          </a:p>
          <a:p>
            <a:pPr>
              <a:buFontTx/>
              <a:buChar char="-"/>
            </a:pPr>
            <a:r>
              <a:rPr lang="en-US" b="1" dirty="0"/>
              <a:t>Classes</a:t>
            </a:r>
            <a:r>
              <a:rPr lang="en-US" dirty="0"/>
              <a:t>: </a:t>
            </a:r>
            <a:r>
              <a:rPr lang="en-US" dirty="0">
                <a:solidFill>
                  <a:schemeClr val="accent3">
                    <a:lumMod val="75000"/>
                  </a:schemeClr>
                </a:solidFill>
              </a:rPr>
              <a:t>Middle Class, Working Class, Working Poor, Underclass</a:t>
            </a:r>
            <a:endParaRPr lang="en-US" dirty="0">
              <a:solidFill>
                <a:schemeClr val="accent3">
                  <a:lumMod val="75000"/>
                </a:schemeClr>
              </a:solidFill>
            </a:endParaRP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Significant Cross-cultural experiences   </a:t>
            </a:r>
            <a:endParaRPr lang="en-US" dirty="0"/>
          </a:p>
        </p:txBody>
      </p:sp>
      <p:pic>
        <p:nvPicPr>
          <p:cNvPr id="83" name="Picture Placeholder 82" descr="Bar chart"/>
          <p:cNvPicPr>
            <a:picLocks noGrp="1" noChangeAspect="1"/>
          </p:cNvPicPr>
          <p:nvPr>
            <p:ph type="pic" sz="quarter" idx="17"/>
          </p:nvPr>
        </p:nvPicPr>
        <p:blipFill>
          <a:blip r:embed="rId1" cstate="print">
            <a:extLst>
              <a:ext uri="{96DAC541-7B7A-43D3-8B79-37D633B846F1}">
                <asvg:svgBlip xmlns:asvg="http://schemas.microsoft.com/office/drawing/2016/SVG/main" r:embed="rId2"/>
              </a:ext>
            </a:extLst>
          </a:blip>
          <a:srcRect/>
          <a:stretch>
            <a:fillRect/>
          </a:stretch>
        </p:blipFill>
        <p:spPr/>
      </p:pic>
      <p:sp>
        <p:nvSpPr>
          <p:cNvPr id="7" name="Content Placeholder 6"/>
          <p:cNvSpPr>
            <a:spLocks noGrp="1"/>
          </p:cNvSpPr>
          <p:nvPr>
            <p:ph idx="15"/>
          </p:nvPr>
        </p:nvSpPr>
        <p:spPr>
          <a:xfrm>
            <a:off x="219280" y="2545430"/>
            <a:ext cx="3445566" cy="495389"/>
          </a:xfrm>
        </p:spPr>
        <p:txBody>
          <a:bodyPr/>
          <a:lstStyle/>
          <a:p>
            <a:r>
              <a:rPr lang="en-US" dirty="0"/>
              <a:t>Marjana</a:t>
            </a:r>
            <a:endParaRPr lang="en-US" dirty="0"/>
          </a:p>
        </p:txBody>
      </p:sp>
      <p:sp>
        <p:nvSpPr>
          <p:cNvPr id="3" name="Content Placeholder 2"/>
          <p:cNvSpPr>
            <a:spLocks noGrp="1"/>
          </p:cNvSpPr>
          <p:nvPr>
            <p:ph idx="1"/>
          </p:nvPr>
        </p:nvSpPr>
        <p:spPr>
          <a:xfrm>
            <a:off x="-1" y="2852382"/>
            <a:ext cx="3960159" cy="3698544"/>
          </a:xfrm>
        </p:spPr>
        <p:txBody>
          <a:bodyPr>
            <a:normAutofit/>
          </a:bodyPr>
          <a:lstStyle/>
          <a:p>
            <a:r>
              <a:rPr lang="en-US" sz="1400" dirty="0"/>
              <a:t>Muslim, Indian, 18, Female student</a:t>
            </a:r>
            <a:endParaRPr lang="en-US" sz="1400" dirty="0"/>
          </a:p>
          <a:p>
            <a:r>
              <a:rPr lang="en-US" sz="1400" dirty="0"/>
              <a:t>Similar feelings of discontent toward cultural courtship &amp; Marriage trends, inequalities for women, and Academia Versus traditional gender roles.</a:t>
            </a:r>
            <a:endParaRPr lang="en-US" sz="1400" dirty="0"/>
          </a:p>
          <a:p>
            <a:pPr algn="l"/>
            <a:r>
              <a:rPr lang="en-US" sz="1400" b="1" dirty="0"/>
              <a:t>Experienced Described:</a:t>
            </a:r>
            <a:endParaRPr lang="en-US" sz="1400" b="1" dirty="0"/>
          </a:p>
          <a:p>
            <a:pPr algn="l"/>
            <a:r>
              <a:rPr lang="en-US" sz="1400" dirty="0"/>
              <a:t>Her two cousins are to be married via familial arrangement, and she was lucky to have academia as a valid option to excuse her from being considered. Culturally women as pressured to engage in traditional courtship and marriage practices, despite freedoms America offers. Although being of diff cult, both desire marriage, &amp; family, but do not agree with some cultural norms for our personal lives. In Black culture, marriage is not as expected as child-bearing, but due to the social climate, timing and sequence are not in our direct control.</a:t>
            </a:r>
            <a:endParaRPr lang="en-US" sz="1400" dirty="0"/>
          </a:p>
          <a:p>
            <a:pPr marL="285750" indent="-285750">
              <a:buFont typeface="Arial" panose="020B0604020202020204" pitchFamily="34" charset="0"/>
              <a:buChar char="•"/>
            </a:pPr>
            <a:endParaRPr lang="en-US" sz="1400" dirty="0"/>
          </a:p>
        </p:txBody>
      </p:sp>
      <p:pic>
        <p:nvPicPr>
          <p:cNvPr id="22" name="Picture Placeholder 21" descr="downtown area at dusk"/>
          <p:cNvPicPr>
            <a:picLocks noGrp="1" noChangeAspect="1"/>
          </p:cNvPicPr>
          <p:nvPr>
            <p:ph type="pic" sz="quarter" idx="13"/>
          </p:nvPr>
        </p:nvPicPr>
        <p:blipFill>
          <a:blip r:embed="rId3" cstate="print"/>
          <a:srcRect/>
          <a:stretch>
            <a:fillRect/>
          </a:stretch>
        </p:blipFill>
        <p:spPr>
          <a:xfrm>
            <a:off x="3957777" y="1626708"/>
            <a:ext cx="4345642" cy="4373217"/>
          </a:xfrm>
        </p:spPr>
      </p:pic>
      <p:pic>
        <p:nvPicPr>
          <p:cNvPr id="85" name="Picture Placeholder 84" descr="Single gear"/>
          <p:cNvPicPr>
            <a:picLocks noGrp="1" noChangeAspect="1"/>
          </p:cNvPicPr>
          <p:nvPr>
            <p:ph type="pic" sz="quarter" idx="19"/>
          </p:nvPr>
        </p:nvPicPr>
        <p:blipFill>
          <a:blip r:embed="rId4" cstate="print">
            <a:extLst>
              <a:ext uri="{96DAC541-7B7A-43D3-8B79-37D633B846F1}">
                <asvg:svgBlip xmlns:asvg="http://schemas.microsoft.com/office/drawing/2016/SVG/main" r:embed="rId5"/>
              </a:ext>
            </a:extLst>
          </a:blip>
          <a:srcRect/>
          <a:stretch>
            <a:fillRect/>
          </a:stretch>
        </p:blipFill>
        <p:spPr/>
      </p:pic>
      <p:sp>
        <p:nvSpPr>
          <p:cNvPr id="8" name="Content Placeholder 7"/>
          <p:cNvSpPr>
            <a:spLocks noGrp="1"/>
          </p:cNvSpPr>
          <p:nvPr>
            <p:ph idx="16"/>
          </p:nvPr>
        </p:nvSpPr>
        <p:spPr>
          <a:xfrm>
            <a:off x="8527154" y="2545431"/>
            <a:ext cx="3445566" cy="495389"/>
          </a:xfrm>
        </p:spPr>
        <p:txBody>
          <a:bodyPr/>
          <a:lstStyle/>
          <a:p>
            <a:r>
              <a:rPr lang="en-US" dirty="0"/>
              <a:t>Jessica </a:t>
            </a:r>
            <a:endParaRPr lang="en-US" dirty="0"/>
          </a:p>
        </p:txBody>
      </p:sp>
      <p:sp>
        <p:nvSpPr>
          <p:cNvPr id="6" name="Content Placeholder 5"/>
          <p:cNvSpPr>
            <a:spLocks noGrp="1"/>
          </p:cNvSpPr>
          <p:nvPr>
            <p:ph idx="14"/>
          </p:nvPr>
        </p:nvSpPr>
        <p:spPr>
          <a:xfrm>
            <a:off x="8359254" y="2910761"/>
            <a:ext cx="3837171" cy="2729752"/>
          </a:xfrm>
        </p:spPr>
        <p:txBody>
          <a:bodyPr>
            <a:noAutofit/>
          </a:bodyPr>
          <a:lstStyle/>
          <a:p>
            <a:r>
              <a:rPr lang="en-US" sz="1400" dirty="0"/>
              <a:t>Catholic, White, 31, Female student</a:t>
            </a:r>
            <a:endParaRPr lang="en-US" sz="1400" dirty="0"/>
          </a:p>
          <a:p>
            <a:pPr marL="285750" indent="-285750">
              <a:buFont typeface="Arial" panose="020B0604020202020204" pitchFamily="34" charset="0"/>
              <a:buChar char="•"/>
            </a:pPr>
            <a:r>
              <a:rPr lang="en-US" sz="1400" dirty="0"/>
              <a:t>Similar feelings of alienation, </a:t>
            </a:r>
            <a:r>
              <a:rPr lang="en-US" sz="1400" u="sng" dirty="0"/>
              <a:t>culture shock</a:t>
            </a:r>
            <a:r>
              <a:rPr lang="en-US" sz="1400" dirty="0"/>
              <a:t>, and social acclimation.</a:t>
            </a:r>
            <a:endParaRPr lang="en-US" sz="1400" dirty="0"/>
          </a:p>
          <a:p>
            <a:pPr algn="l"/>
            <a:r>
              <a:rPr lang="en-US" sz="1400" dirty="0"/>
              <a:t>Experienced Described:</a:t>
            </a:r>
            <a:endParaRPr lang="en-US" sz="1400" dirty="0"/>
          </a:p>
          <a:p>
            <a:pPr algn="l"/>
            <a:r>
              <a:rPr lang="en-US" sz="1400" dirty="0"/>
              <a:t>Her first semester was horrible due to racially insensitive teachers, and culture shock experienced after transferring from a predominantly White college in a suburban upper-middle class area, to a majority ethnic community in a working-class neighborhood. After a semester online, she is acclimating socially and becoming more comfortable being the only White Student in most of her classes. As an African American in many Academia or the professional world I also experience culture shock and had a similar experience despite being of different cultures.</a:t>
            </a:r>
            <a:endParaRPr lang="en-US" sz="1400" dirty="0"/>
          </a:p>
        </p:txBody>
      </p:sp>
      <p:sp>
        <p:nvSpPr>
          <p:cNvPr id="4" name="Slide Number Placeholder 3"/>
          <p:cNvSpPr>
            <a:spLocks noGrp="1"/>
          </p:cNvSpPr>
          <p:nvPr>
            <p:ph type="sldNum" sz="quarter" idx="12"/>
          </p:nvPr>
        </p:nvSpPr>
        <p:spPr/>
        <p:txBody>
          <a:bodyPr/>
          <a:lstStyle/>
          <a:p>
            <a:fld id="{9EC71654-96A5-4280-94F3-931C61A9F92C}" type="slidenum">
              <a:rPr lang="en-US" smtClean="0"/>
            </a:fld>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a:xfrm>
            <a:off x="336487" y="16802"/>
            <a:ext cx="11444542" cy="1055661"/>
          </a:xfrm>
        </p:spPr>
        <p:txBody>
          <a:bodyPr>
            <a:normAutofit fontScale="90000"/>
          </a:bodyPr>
          <a:lstStyle/>
          <a:p>
            <a:r>
              <a:rPr lang="en-US" dirty="0"/>
              <a:t>MY First cross cultural Trip to</a:t>
            </a:r>
            <a:r>
              <a:rPr lang="en-US" b="1" dirty="0"/>
              <a:t>:</a:t>
            </a:r>
            <a:br>
              <a:rPr lang="en-US" b="1" dirty="0"/>
            </a:br>
            <a:r>
              <a:rPr lang="en-US" b="1" dirty="0"/>
              <a:t>Western Germany &amp; Colmar, France</a:t>
            </a:r>
            <a:endParaRPr lang="en-US" dirty="0"/>
          </a:p>
        </p:txBody>
      </p:sp>
      <p:pic>
        <p:nvPicPr>
          <p:cNvPr id="106" name="Picture Placeholder 105"/>
          <p:cNvPicPr>
            <a:picLocks noGrp="1" noChangeAspect="1"/>
          </p:cNvPicPr>
          <p:nvPr>
            <p:ph type="pic" sz="quarter" idx="15"/>
          </p:nvPr>
        </p:nvPicPr>
        <p:blipFill>
          <a:blip r:embed="rId1"/>
          <a:srcRect l="20951" r="20951"/>
          <a:stretch>
            <a:fillRect/>
          </a:stretch>
        </p:blipFill>
        <p:spPr>
          <a:xfrm>
            <a:off x="800739" y="1554424"/>
            <a:ext cx="2002341" cy="2502926"/>
          </a:xfrm>
        </p:spPr>
      </p:pic>
      <p:pic>
        <p:nvPicPr>
          <p:cNvPr id="152" name="Picture Placeholder 151"/>
          <p:cNvPicPr>
            <a:picLocks noGrp="1" noChangeAspect="1"/>
          </p:cNvPicPr>
          <p:nvPr>
            <p:ph type="pic" sz="quarter" idx="4294967295"/>
          </p:nvPr>
        </p:nvPicPr>
        <p:blipFill>
          <a:blip r:embed="rId2"/>
          <a:srcRect/>
          <a:stretch>
            <a:fillRect/>
          </a:stretch>
        </p:blipFill>
        <p:spPr>
          <a:xfrm>
            <a:off x="565096" y="4204653"/>
            <a:ext cx="2336293" cy="1795347"/>
          </a:xfrm>
        </p:spPr>
      </p:pic>
      <p:pic>
        <p:nvPicPr>
          <p:cNvPr id="150" name="Picture Placeholder 149"/>
          <p:cNvPicPr>
            <a:picLocks noGrp="1" noChangeAspect="1"/>
          </p:cNvPicPr>
          <p:nvPr>
            <p:ph type="pic" sz="quarter" idx="20"/>
          </p:nvPr>
        </p:nvPicPr>
        <p:blipFill>
          <a:blip r:embed="rId3"/>
          <a:srcRect t="1478" b="1478"/>
          <a:stretch>
            <a:fillRect/>
          </a:stretch>
        </p:blipFill>
        <p:spPr>
          <a:xfrm>
            <a:off x="2991558" y="4065720"/>
            <a:ext cx="1742424" cy="2517962"/>
          </a:xfrm>
        </p:spPr>
      </p:pic>
      <p:pic>
        <p:nvPicPr>
          <p:cNvPr id="172" name="Picture Placeholder 171"/>
          <p:cNvPicPr>
            <a:picLocks noGrp="1" noChangeAspect="1"/>
          </p:cNvPicPr>
          <p:nvPr>
            <p:ph type="pic" sz="quarter" idx="23"/>
          </p:nvPr>
        </p:nvPicPr>
        <p:blipFill>
          <a:blip r:embed="rId4"/>
          <a:srcRect l="17040" r="17040"/>
          <a:stretch>
            <a:fillRect/>
          </a:stretch>
        </p:blipFill>
        <p:spPr>
          <a:xfrm>
            <a:off x="4733982" y="4178551"/>
            <a:ext cx="1514630" cy="1817556"/>
          </a:xfrm>
        </p:spPr>
      </p:pic>
      <p:pic>
        <p:nvPicPr>
          <p:cNvPr id="174" name="Picture Placeholder 173"/>
          <p:cNvPicPr>
            <a:picLocks noGrp="1" noChangeAspect="1"/>
          </p:cNvPicPr>
          <p:nvPr>
            <p:ph type="pic" sz="quarter" idx="17"/>
          </p:nvPr>
        </p:nvPicPr>
        <p:blipFill>
          <a:blip r:embed="rId5"/>
          <a:srcRect l="13683" r="13683"/>
          <a:stretch>
            <a:fillRect/>
          </a:stretch>
        </p:blipFill>
        <p:spPr>
          <a:xfrm>
            <a:off x="6441985" y="4271618"/>
            <a:ext cx="1385077" cy="1410519"/>
          </a:xfrm>
        </p:spPr>
      </p:pic>
      <p:pic>
        <p:nvPicPr>
          <p:cNvPr id="176" name="Picture Placeholder 175"/>
          <p:cNvPicPr>
            <a:picLocks noGrp="1" noChangeAspect="1"/>
          </p:cNvPicPr>
          <p:nvPr>
            <p:ph type="pic" sz="quarter" idx="33"/>
          </p:nvPr>
        </p:nvPicPr>
        <p:blipFill>
          <a:blip r:embed="rId6"/>
          <a:srcRect l="24962" r="24962"/>
          <a:stretch>
            <a:fillRect/>
          </a:stretch>
        </p:blipFill>
        <p:spPr>
          <a:xfrm>
            <a:off x="10027571" y="3920198"/>
            <a:ext cx="1678082" cy="2517124"/>
          </a:xfrm>
        </p:spPr>
      </p:pic>
      <p:pic>
        <p:nvPicPr>
          <p:cNvPr id="168" name="Picture Placeholder 167"/>
          <p:cNvPicPr>
            <a:picLocks noGrp="1" noChangeAspect="1"/>
          </p:cNvPicPr>
          <p:nvPr>
            <p:ph type="pic" sz="quarter" idx="32"/>
          </p:nvPr>
        </p:nvPicPr>
        <p:blipFill>
          <a:blip r:embed="rId7"/>
          <a:srcRect l="9841" r="9841"/>
          <a:stretch>
            <a:fillRect/>
          </a:stretch>
        </p:blipFill>
        <p:spPr>
          <a:xfrm>
            <a:off x="8092561" y="4270068"/>
            <a:ext cx="1618488" cy="1618488"/>
          </a:xfrm>
        </p:spPr>
      </p:pic>
      <p:pic>
        <p:nvPicPr>
          <p:cNvPr id="148" name="Picture Placeholder 147"/>
          <p:cNvPicPr>
            <a:picLocks noGrp="1" noChangeAspect="1"/>
          </p:cNvPicPr>
          <p:nvPr>
            <p:ph type="pic" sz="quarter" idx="18"/>
          </p:nvPr>
        </p:nvPicPr>
        <p:blipFill>
          <a:blip r:embed="rId8"/>
          <a:srcRect/>
          <a:stretch>
            <a:fillRect/>
          </a:stretch>
        </p:blipFill>
        <p:spPr>
          <a:xfrm>
            <a:off x="2777009" y="2600126"/>
            <a:ext cx="1742424" cy="1155250"/>
          </a:xfrm>
        </p:spPr>
      </p:pic>
      <p:pic>
        <p:nvPicPr>
          <p:cNvPr id="160" name="Picture Placeholder 159"/>
          <p:cNvPicPr>
            <a:picLocks noGrp="1" noChangeAspect="1"/>
          </p:cNvPicPr>
          <p:nvPr>
            <p:ph type="pic" sz="quarter" idx="22"/>
          </p:nvPr>
        </p:nvPicPr>
        <p:blipFill>
          <a:blip r:embed="rId9"/>
          <a:srcRect l="22943" r="22943"/>
          <a:stretch>
            <a:fillRect/>
          </a:stretch>
        </p:blipFill>
        <p:spPr>
          <a:xfrm>
            <a:off x="4415782" y="2016753"/>
            <a:ext cx="1518930" cy="2025240"/>
          </a:xfrm>
        </p:spPr>
      </p:pic>
      <p:pic>
        <p:nvPicPr>
          <p:cNvPr id="170" name="Picture Placeholder 169"/>
          <p:cNvPicPr>
            <a:picLocks noGrp="1" noChangeAspect="1"/>
          </p:cNvPicPr>
          <p:nvPr>
            <p:ph type="pic" sz="quarter" idx="28"/>
          </p:nvPr>
        </p:nvPicPr>
        <p:blipFill>
          <a:blip r:embed="rId10"/>
          <a:srcRect l="4975" r="4975"/>
          <a:stretch>
            <a:fillRect/>
          </a:stretch>
        </p:blipFill>
        <p:spPr>
          <a:xfrm>
            <a:off x="6058758" y="2119877"/>
            <a:ext cx="2151529" cy="1828800"/>
          </a:xfrm>
        </p:spPr>
      </p:pic>
      <p:pic>
        <p:nvPicPr>
          <p:cNvPr id="162" name="Picture Placeholder 161"/>
          <p:cNvPicPr>
            <a:picLocks noGrp="1" noChangeAspect="1"/>
          </p:cNvPicPr>
          <p:nvPr>
            <p:ph type="pic" sz="quarter" idx="29"/>
          </p:nvPr>
        </p:nvPicPr>
        <p:blipFill>
          <a:blip r:embed="rId11"/>
          <a:srcRect t="7988" b="7988"/>
          <a:stretch>
            <a:fillRect/>
          </a:stretch>
        </p:blipFill>
        <p:spPr>
          <a:xfrm>
            <a:off x="8240978" y="1695947"/>
            <a:ext cx="2061840" cy="2268024"/>
          </a:xfrm>
        </p:spPr>
      </p:pic>
      <p:pic>
        <p:nvPicPr>
          <p:cNvPr id="164" name="Picture Placeholder 163"/>
          <p:cNvPicPr>
            <a:picLocks noGrp="1" noChangeAspect="1"/>
          </p:cNvPicPr>
          <p:nvPr>
            <p:ph type="pic" sz="quarter" idx="26"/>
          </p:nvPr>
        </p:nvPicPr>
        <p:blipFill>
          <a:blip r:embed="rId12"/>
          <a:srcRect l="23760" r="23760"/>
          <a:stretch>
            <a:fillRect/>
          </a:stretch>
        </p:blipFill>
        <p:spPr>
          <a:xfrm>
            <a:off x="10416911" y="1785356"/>
            <a:ext cx="1452410" cy="2178615"/>
          </a:xfrm>
        </p:spPr>
      </p:pic>
      <p:sp>
        <p:nvSpPr>
          <p:cNvPr id="138" name="Text Placeholder 137"/>
          <p:cNvSpPr>
            <a:spLocks noGrp="1"/>
          </p:cNvSpPr>
          <p:nvPr>
            <p:ph type="body" sz="quarter" idx="44"/>
          </p:nvPr>
        </p:nvSpPr>
        <p:spPr>
          <a:xfrm>
            <a:off x="10543024" y="1118920"/>
            <a:ext cx="1219750" cy="429991"/>
          </a:xfrm>
        </p:spPr>
        <p:txBody>
          <a:bodyPr/>
          <a:lstStyle/>
          <a:p>
            <a:r>
              <a:rPr lang="en-US" dirty="0">
                <a:solidFill>
                  <a:schemeClr val="tx1">
                    <a:lumMod val="65000"/>
                    <a:lumOff val="35000"/>
                  </a:schemeClr>
                </a:solidFill>
              </a:rPr>
              <a:t>Their Police vehicles are even different, and they drive on the opposite side.</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40" name="Text Placeholder 139"/>
          <p:cNvSpPr>
            <a:spLocks noGrp="1"/>
          </p:cNvSpPr>
          <p:nvPr>
            <p:ph type="body" sz="quarter" idx="42"/>
          </p:nvPr>
        </p:nvSpPr>
        <p:spPr>
          <a:xfrm>
            <a:off x="6173435" y="1419366"/>
            <a:ext cx="1828791" cy="365760"/>
          </a:xfrm>
        </p:spPr>
        <p:txBody>
          <a:bodyPr/>
          <a:lstStyle/>
          <a:p>
            <a:r>
              <a:rPr lang="en-US" dirty="0"/>
              <a:t>The </a:t>
            </a:r>
            <a:r>
              <a:rPr lang="en-US" dirty="0" err="1"/>
              <a:t>Schvimbat</a:t>
            </a:r>
            <a:r>
              <a:rPr lang="en-US" dirty="0"/>
              <a:t>, their local swimming pool is the equivalent </a:t>
            </a:r>
            <a:r>
              <a:rPr lang="en-US" dirty="0">
                <a:solidFill>
                  <a:schemeClr val="tx1">
                    <a:lumMod val="65000"/>
                    <a:lumOff val="35000"/>
                  </a:schemeClr>
                </a:solidFill>
              </a:rPr>
              <a:t> to a united states indoor waterpark, and spa.</a:t>
            </a:r>
            <a:endParaRPr lang="en-US" dirty="0">
              <a:solidFill>
                <a:schemeClr val="tx1">
                  <a:lumMod val="65000"/>
                  <a:lumOff val="35000"/>
                </a:schemeClr>
              </a:solidFill>
            </a:endParaRPr>
          </a:p>
        </p:txBody>
      </p:sp>
      <p:sp>
        <p:nvSpPr>
          <p:cNvPr id="142" name="Text Placeholder 141"/>
          <p:cNvSpPr>
            <a:spLocks noGrp="1"/>
          </p:cNvSpPr>
          <p:nvPr>
            <p:ph type="body" sz="quarter" idx="38"/>
          </p:nvPr>
        </p:nvSpPr>
        <p:spPr>
          <a:xfrm>
            <a:off x="2979396" y="2060573"/>
            <a:ext cx="1354551" cy="365760"/>
          </a:xfrm>
        </p:spPr>
        <p:txBody>
          <a:bodyPr/>
          <a:lstStyle/>
          <a:p>
            <a:r>
              <a:rPr lang="en-US" dirty="0"/>
              <a:t>An interesting 7.5 hours and a layover for the journey.</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44" name="Text Placeholder 143"/>
          <p:cNvSpPr>
            <a:spLocks noGrp="1"/>
          </p:cNvSpPr>
          <p:nvPr>
            <p:ph type="body" sz="quarter" idx="13"/>
          </p:nvPr>
        </p:nvSpPr>
        <p:spPr>
          <a:xfrm>
            <a:off x="894498" y="1170564"/>
            <a:ext cx="1814824" cy="365760"/>
          </a:xfrm>
        </p:spPr>
        <p:txBody>
          <a:bodyPr/>
          <a:lstStyle/>
          <a:p>
            <a:r>
              <a:rPr lang="en-US" dirty="0">
                <a:solidFill>
                  <a:schemeClr val="tx1">
                    <a:lumMod val="65000"/>
                    <a:lumOff val="35000"/>
                  </a:schemeClr>
                </a:solidFill>
              </a:rPr>
              <a:t>Lodged at Burg Hohenzollern, in </a:t>
            </a:r>
            <a:r>
              <a:rPr lang="en-US" dirty="0" err="1">
                <a:solidFill>
                  <a:schemeClr val="tx1">
                    <a:lumMod val="65000"/>
                    <a:lumOff val="35000"/>
                  </a:schemeClr>
                </a:solidFill>
              </a:rPr>
              <a:t>Hechingen</a:t>
            </a:r>
            <a:r>
              <a:rPr lang="en-US" dirty="0">
                <a:solidFill>
                  <a:schemeClr val="tx1">
                    <a:lumMod val="65000"/>
                    <a:lumOff val="35000"/>
                  </a:schemeClr>
                </a:solidFill>
              </a:rPr>
              <a:t>, Germany.</a:t>
            </a:r>
            <a:endParaRPr lang="en-US" dirty="0">
              <a:solidFill>
                <a:schemeClr val="tx1">
                  <a:lumMod val="65000"/>
                  <a:lumOff val="35000"/>
                </a:schemeClr>
              </a:solidFill>
            </a:endParaRPr>
          </a:p>
          <a:p>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54" name="Text Placeholder 153"/>
          <p:cNvSpPr>
            <a:spLocks noGrp="1"/>
          </p:cNvSpPr>
          <p:nvPr>
            <p:ph type="body" sz="quarter" idx="50"/>
          </p:nvPr>
        </p:nvSpPr>
        <p:spPr>
          <a:xfrm>
            <a:off x="2979396" y="6528266"/>
            <a:ext cx="1918474" cy="365760"/>
          </a:xfrm>
        </p:spPr>
        <p:txBody>
          <a:bodyPr/>
          <a:lstStyle/>
          <a:p>
            <a:r>
              <a:rPr lang="en-US" dirty="0">
                <a:solidFill>
                  <a:schemeClr val="tx1">
                    <a:lumMod val="65000"/>
                    <a:lumOff val="35000"/>
                  </a:schemeClr>
                </a:solidFill>
              </a:rPr>
              <a:t>Check out his Google Search! Still Unreal</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56" name="Text Placeholder 155"/>
          <p:cNvSpPr>
            <a:spLocks noGrp="1"/>
          </p:cNvSpPr>
          <p:nvPr>
            <p:ph type="body" sz="quarter" idx="52"/>
          </p:nvPr>
        </p:nvSpPr>
        <p:spPr>
          <a:xfrm>
            <a:off x="4817663" y="6065022"/>
            <a:ext cx="1385076" cy="365760"/>
          </a:xfrm>
        </p:spPr>
        <p:txBody>
          <a:bodyPr/>
          <a:lstStyle/>
          <a:p>
            <a:r>
              <a:rPr lang="en-US" dirty="0">
                <a:solidFill>
                  <a:schemeClr val="tx1">
                    <a:lumMod val="65000"/>
                    <a:lumOff val="35000"/>
                  </a:schemeClr>
                </a:solidFill>
              </a:rPr>
              <a:t>Views for the north tower at the top of the Castle at Burg Hohenzollern.</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58" name="Text Placeholder 157"/>
          <p:cNvSpPr>
            <a:spLocks noGrp="1"/>
          </p:cNvSpPr>
          <p:nvPr>
            <p:ph type="body" sz="quarter" idx="58"/>
          </p:nvPr>
        </p:nvSpPr>
        <p:spPr>
          <a:xfrm>
            <a:off x="6461957" y="5810812"/>
            <a:ext cx="1351890" cy="365760"/>
          </a:xfrm>
        </p:spPr>
        <p:txBody>
          <a:bodyPr/>
          <a:lstStyle/>
          <a:p>
            <a:r>
              <a:rPr lang="en-US" dirty="0">
                <a:solidFill>
                  <a:schemeClr val="tx1">
                    <a:lumMod val="65000"/>
                    <a:lumOff val="35000"/>
                  </a:schemeClr>
                </a:solidFill>
              </a:rPr>
              <a:t>Their Transit system is fast, affordable and very neat and clean compared to NYC’s Subway System.</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66" name="Text Placeholder 165"/>
          <p:cNvSpPr>
            <a:spLocks noGrp="1"/>
          </p:cNvSpPr>
          <p:nvPr>
            <p:ph type="body" sz="quarter" idx="56"/>
          </p:nvPr>
        </p:nvSpPr>
        <p:spPr>
          <a:xfrm>
            <a:off x="8130369" y="6059001"/>
            <a:ext cx="1564951" cy="365760"/>
          </a:xfrm>
        </p:spPr>
        <p:txBody>
          <a:bodyPr/>
          <a:lstStyle/>
          <a:p>
            <a:r>
              <a:rPr lang="en-US" dirty="0">
                <a:solidFill>
                  <a:schemeClr val="tx1">
                    <a:lumMod val="65000"/>
                    <a:lumOff val="35000"/>
                  </a:schemeClr>
                </a:solidFill>
              </a:rPr>
              <a:t>Group Pictures Outside the Holocaust Museum.</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79" name="Text Placeholder 141"/>
          <p:cNvSpPr txBox="1"/>
          <p:nvPr/>
        </p:nvSpPr>
        <p:spPr>
          <a:xfrm>
            <a:off x="4580132" y="1627266"/>
            <a:ext cx="1354551" cy="365760"/>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65000"/>
                    <a:lumOff val="35000"/>
                  </a:schemeClr>
                </a:solidFill>
              </a:rPr>
              <a:t>Just landed! First Photo </a:t>
            </a:r>
            <a:r>
              <a:rPr lang="en-US" dirty="0" err="1">
                <a:solidFill>
                  <a:schemeClr val="tx1">
                    <a:lumMod val="65000"/>
                    <a:lumOff val="35000"/>
                  </a:schemeClr>
                </a:solidFill>
              </a:rPr>
              <a:t>inGermany</a:t>
            </a:r>
            <a:r>
              <a:rPr lang="en-US" dirty="0">
                <a:solidFill>
                  <a:schemeClr val="tx1">
                    <a:lumMod val="65000"/>
                    <a:lumOff val="35000"/>
                  </a:schemeClr>
                </a:solidFill>
              </a:rPr>
              <a:t>.</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180" name="Text Placeholder 141"/>
          <p:cNvSpPr txBox="1"/>
          <p:nvPr/>
        </p:nvSpPr>
        <p:spPr>
          <a:xfrm>
            <a:off x="8272379" y="1031310"/>
            <a:ext cx="1808427" cy="365760"/>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65000"/>
                    <a:lumOff val="35000"/>
                  </a:schemeClr>
                </a:solidFill>
              </a:rPr>
              <a:t>The holocaust Burial site where mass graves hold thousands of victims, but less than 10 names for the deceased.</a:t>
            </a:r>
            <a:endParaRPr lang="en-US" dirty="0">
              <a:solidFill>
                <a:schemeClr val="tx1">
                  <a:lumMod val="65000"/>
                  <a:lumOff val="35000"/>
                </a:schemeClr>
              </a:solidFill>
            </a:endParaRPr>
          </a:p>
        </p:txBody>
      </p:sp>
      <p:sp>
        <p:nvSpPr>
          <p:cNvPr id="199" name="Text Placeholder 137"/>
          <p:cNvSpPr txBox="1"/>
          <p:nvPr/>
        </p:nvSpPr>
        <p:spPr>
          <a:xfrm>
            <a:off x="8457646" y="6469263"/>
            <a:ext cx="3734354" cy="424763"/>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65000"/>
                    <a:lumOff val="35000"/>
                  </a:schemeClr>
                </a:solidFill>
              </a:rPr>
              <a:t>Day trip to Colmar France, Where the first draft of the statue of liberty was built, before major modifications were made .</a:t>
            </a:r>
            <a:endParaRPr lang="en-US" dirty="0">
              <a:solidFill>
                <a:schemeClr val="tx1">
                  <a:lumMod val="65000"/>
                  <a:lumOff val="35000"/>
                </a:schemeClr>
              </a:solidFill>
            </a:endParaRPr>
          </a:p>
          <a:p>
            <a:endParaRPr lang="en-US" dirty="0">
              <a:solidFill>
                <a:schemeClr val="tx1">
                  <a:lumMod val="65000"/>
                  <a:lumOff val="35000"/>
                </a:schemeClr>
              </a:solidFill>
            </a:endParaRPr>
          </a:p>
        </p:txBody>
      </p:sp>
      <p:sp>
        <p:nvSpPr>
          <p:cNvPr id="209" name="Text Placeholder 153"/>
          <p:cNvSpPr txBox="1"/>
          <p:nvPr/>
        </p:nvSpPr>
        <p:spPr>
          <a:xfrm>
            <a:off x="1263584" y="5980592"/>
            <a:ext cx="1626450" cy="365760"/>
          </a:xfrm>
          <a:prstGeom prst="rect">
            <a:avLst/>
          </a:prstGeom>
        </p:spPr>
        <p:txBody>
          <a:bodyPr vert="horz" lIns="0" tIns="45720" rIns="0" bIns="4572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000" kern="1200">
                <a:solidFill>
                  <a:schemeClr val="tx1">
                    <a:lumMod val="50000"/>
                    <a:lumOff val="50000"/>
                  </a:schemeClr>
                </a:solidFill>
                <a:latin typeface="Avenir Next LT Pro" panose="020B0504020202020204" pitchFamily="34" charset="0"/>
                <a:ea typeface="+mn-ea"/>
                <a:cs typeface="Quire Sans" panose="020B05020404000200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Quire Sans" panose="020B0502040400020003" pitchFamily="34" charset="0"/>
                <a:ea typeface="+mn-ea"/>
                <a:cs typeface="Quire Sans" panose="020B05020404000200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Quire Sans" panose="020B0502040400020003" pitchFamily="34" charset="0"/>
                <a:ea typeface="+mn-ea"/>
                <a:cs typeface="Quire Sans" panose="020B05020404000200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lumMod val="65000"/>
                    <a:lumOff val="35000"/>
                  </a:schemeClr>
                </a:solidFill>
              </a:rPr>
              <a:t>Pictured with Tripmates, German Students and Prince Georg of Burg Hohenzollern in  September 2009.</a:t>
            </a:r>
            <a:endParaRPr lang="en-US" dirty="0">
              <a:solidFill>
                <a:schemeClr val="tx1">
                  <a:lumMod val="65000"/>
                  <a:lumOff val="35000"/>
                </a:schemeClr>
              </a:solidFill>
            </a:endParaRPr>
          </a:p>
        </p:txBody>
      </p:sp>
      <p:sp>
        <p:nvSpPr>
          <p:cNvPr id="3" name="TextBox 2"/>
          <p:cNvSpPr txBox="1"/>
          <p:nvPr/>
        </p:nvSpPr>
        <p:spPr>
          <a:xfrm>
            <a:off x="2786577" y="1063309"/>
            <a:ext cx="5224989" cy="369332"/>
          </a:xfrm>
          <a:prstGeom prst="rect">
            <a:avLst/>
          </a:prstGeom>
          <a:noFill/>
        </p:spPr>
        <p:txBody>
          <a:bodyPr wrap="square" rtlCol="0">
            <a:spAutoFit/>
          </a:bodyPr>
          <a:lstStyle/>
          <a:p>
            <a:r>
              <a:rPr lang="en-US" dirty="0"/>
              <a:t>15 Day Cultural Immersion Trip –  September 2009</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83"/>
          </p:nvPr>
        </p:nvPicPr>
        <p:blipFill>
          <a:blip r:embed="rId1"/>
          <a:srcRect t="21041" b="21041"/>
          <a:stretch>
            <a:fillRect/>
          </a:stretch>
        </p:blipFill>
        <p:spPr>
          <a:xfrm>
            <a:off x="3375630" y="2080932"/>
            <a:ext cx="2506635" cy="1472630"/>
          </a:xfrm>
        </p:spPr>
      </p:pic>
      <p:sp>
        <p:nvSpPr>
          <p:cNvPr id="6" name="Text Placeholder 5"/>
          <p:cNvSpPr>
            <a:spLocks noGrp="1"/>
          </p:cNvSpPr>
          <p:nvPr>
            <p:ph type="body" sz="quarter" idx="84"/>
          </p:nvPr>
        </p:nvSpPr>
        <p:spPr/>
        <p:txBody>
          <a:bodyPr/>
          <a:lstStyle/>
          <a:p>
            <a:endParaRPr lang="en-US" dirty="0"/>
          </a:p>
          <a:p>
            <a:endParaRPr lang="en-US" dirty="0"/>
          </a:p>
        </p:txBody>
      </p:sp>
      <p:pic>
        <p:nvPicPr>
          <p:cNvPr id="21" name="Picture Placeholder 20"/>
          <p:cNvPicPr>
            <a:picLocks noGrp="1" noChangeAspect="1"/>
          </p:cNvPicPr>
          <p:nvPr>
            <p:ph type="pic" sz="quarter" idx="86"/>
          </p:nvPr>
        </p:nvPicPr>
        <p:blipFill>
          <a:blip r:embed="rId2"/>
          <a:srcRect t="18979" b="18979"/>
          <a:stretch>
            <a:fillRect/>
          </a:stretch>
        </p:blipFill>
        <p:spPr>
          <a:xfrm>
            <a:off x="6332565" y="4970650"/>
            <a:ext cx="2506635" cy="1472630"/>
          </a:xfrm>
        </p:spPr>
      </p:pic>
      <p:pic>
        <p:nvPicPr>
          <p:cNvPr id="23" name="Picture Placeholder 22"/>
          <p:cNvPicPr>
            <a:picLocks noGrp="1" noChangeAspect="1"/>
          </p:cNvPicPr>
          <p:nvPr>
            <p:ph type="pic" sz="quarter" idx="92"/>
          </p:nvPr>
        </p:nvPicPr>
        <p:blipFill>
          <a:blip r:embed="rId3"/>
          <a:srcRect t="5900" b="5900"/>
          <a:stretch>
            <a:fillRect/>
          </a:stretch>
        </p:blipFill>
        <p:spPr>
          <a:xfrm>
            <a:off x="3355189" y="4021194"/>
            <a:ext cx="2506635" cy="2200551"/>
          </a:xfrm>
        </p:spPr>
      </p:pic>
      <p:pic>
        <p:nvPicPr>
          <p:cNvPr id="25" name="Picture Placeholder 24"/>
          <p:cNvPicPr>
            <a:picLocks noGrp="1" noChangeAspect="1"/>
          </p:cNvPicPr>
          <p:nvPr>
            <p:ph type="pic" sz="quarter" idx="93"/>
          </p:nvPr>
        </p:nvPicPr>
        <p:blipFill>
          <a:blip r:embed="rId4"/>
          <a:srcRect l="17204" r="17204"/>
          <a:stretch>
            <a:fillRect/>
          </a:stretch>
        </p:blipFill>
        <p:spPr>
          <a:xfrm>
            <a:off x="6321414" y="2302467"/>
            <a:ext cx="2506635" cy="2200551"/>
          </a:xfrm>
        </p:spPr>
      </p:pic>
      <p:sp>
        <p:nvSpPr>
          <p:cNvPr id="15" name="Title 41"/>
          <p:cNvSpPr>
            <a:spLocks noGrp="1"/>
          </p:cNvSpPr>
          <p:nvPr>
            <p:ph type="title"/>
          </p:nvPr>
        </p:nvSpPr>
        <p:spPr>
          <a:xfrm>
            <a:off x="838200" y="274318"/>
            <a:ext cx="10515600" cy="1055661"/>
          </a:xfrm>
        </p:spPr>
        <p:txBody>
          <a:bodyPr/>
          <a:lstStyle/>
          <a:p>
            <a:r>
              <a:rPr lang="en-US" dirty="0"/>
              <a:t>MY </a:t>
            </a:r>
            <a:r>
              <a:rPr lang="en-US" b="1" dirty="0"/>
              <a:t>TRAVEL</a:t>
            </a:r>
            <a:r>
              <a:rPr lang="en-US" dirty="0"/>
              <a:t>s</a:t>
            </a:r>
            <a:endParaRPr lang="en-US" dirty="0"/>
          </a:p>
        </p:txBody>
      </p:sp>
      <p:pic>
        <p:nvPicPr>
          <p:cNvPr id="26" name="Picture 25" descr="A picture containing person, person, posing&#10;&#10;Description automatically generated"/>
          <p:cNvPicPr>
            <a:picLocks noChangeAspect="1"/>
          </p:cNvPicPr>
          <p:nvPr/>
        </p:nvPicPr>
        <p:blipFill>
          <a:blip r:embed="rId5"/>
          <a:stretch>
            <a:fillRect/>
          </a:stretch>
        </p:blipFill>
        <p:spPr>
          <a:xfrm>
            <a:off x="9603210" y="406534"/>
            <a:ext cx="2210180" cy="2597843"/>
          </a:xfrm>
          <a:prstGeom prst="rect">
            <a:avLst/>
          </a:prstGeom>
        </p:spPr>
      </p:pic>
      <p:pic>
        <p:nvPicPr>
          <p:cNvPr id="28" name="Picture 27" descr="A person sitting on a rock by a waterfall&#10;&#10;Description automatically generated with low confidence"/>
          <p:cNvPicPr>
            <a:picLocks noChangeAspect="1"/>
          </p:cNvPicPr>
          <p:nvPr/>
        </p:nvPicPr>
        <p:blipFill>
          <a:blip r:embed="rId6"/>
          <a:stretch>
            <a:fillRect/>
          </a:stretch>
        </p:blipFill>
        <p:spPr>
          <a:xfrm>
            <a:off x="98569" y="241785"/>
            <a:ext cx="2210180" cy="2496359"/>
          </a:xfrm>
          <a:prstGeom prst="rect">
            <a:avLst/>
          </a:prstGeom>
        </p:spPr>
      </p:pic>
      <p:pic>
        <p:nvPicPr>
          <p:cNvPr id="30" name="Picture 29" descr="A picture containing outdoor, nature, waterfall, wave&#10;&#10;Description automatically generated"/>
          <p:cNvPicPr>
            <a:picLocks noChangeAspect="1"/>
          </p:cNvPicPr>
          <p:nvPr/>
        </p:nvPicPr>
        <p:blipFill>
          <a:blip r:embed="rId7"/>
          <a:stretch>
            <a:fillRect/>
          </a:stretch>
        </p:blipFill>
        <p:spPr>
          <a:xfrm>
            <a:off x="9865897" y="4606689"/>
            <a:ext cx="2243659" cy="2200551"/>
          </a:xfrm>
          <a:prstGeom prst="rect">
            <a:avLst/>
          </a:prstGeom>
        </p:spPr>
      </p:pic>
      <p:pic>
        <p:nvPicPr>
          <p:cNvPr id="34" name="Picture 33" descr="A person walking on a beach&#10;&#10;Description automatically generated with low confidence"/>
          <p:cNvPicPr>
            <a:picLocks noChangeAspect="1"/>
          </p:cNvPicPr>
          <p:nvPr/>
        </p:nvPicPr>
        <p:blipFill>
          <a:blip r:embed="rId8"/>
          <a:stretch>
            <a:fillRect/>
          </a:stretch>
        </p:blipFill>
        <p:spPr>
          <a:xfrm>
            <a:off x="-19652" y="3981290"/>
            <a:ext cx="2348144" cy="2876710"/>
          </a:xfrm>
          <a:prstGeom prst="rect">
            <a:avLst/>
          </a:prstGeom>
        </p:spPr>
      </p:pic>
      <p:sp>
        <p:nvSpPr>
          <p:cNvPr id="36" name="Rectangle: Diagonal Corners Rounded 35"/>
          <p:cNvSpPr/>
          <p:nvPr/>
        </p:nvSpPr>
        <p:spPr>
          <a:xfrm>
            <a:off x="97313" y="2707850"/>
            <a:ext cx="2073548" cy="209597"/>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Angel Cove, D.R</a:t>
            </a:r>
            <a:endParaRPr lang="en-US" dirty="0"/>
          </a:p>
        </p:txBody>
      </p:sp>
      <p:sp>
        <p:nvSpPr>
          <p:cNvPr id="38" name="Rectangle: Diagonal Corners Rounded 37"/>
          <p:cNvSpPr/>
          <p:nvPr/>
        </p:nvSpPr>
        <p:spPr>
          <a:xfrm>
            <a:off x="3395584" y="6221745"/>
            <a:ext cx="2452322" cy="332040"/>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Negril, Jamaica</a:t>
            </a:r>
            <a:endParaRPr lang="en-US" dirty="0"/>
          </a:p>
        </p:txBody>
      </p:sp>
      <p:sp>
        <p:nvSpPr>
          <p:cNvPr id="39" name="Rectangle: Diagonal Corners Rounded 38"/>
          <p:cNvSpPr/>
          <p:nvPr/>
        </p:nvSpPr>
        <p:spPr>
          <a:xfrm>
            <a:off x="9513947" y="3004376"/>
            <a:ext cx="2450035" cy="549186"/>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Nigerian Wedding in Brooklyn</a:t>
            </a:r>
            <a:endParaRPr lang="en-US" dirty="0"/>
          </a:p>
        </p:txBody>
      </p:sp>
      <p:sp>
        <p:nvSpPr>
          <p:cNvPr id="40" name="Rectangle: Diagonal Corners Rounded 39"/>
          <p:cNvSpPr/>
          <p:nvPr/>
        </p:nvSpPr>
        <p:spPr>
          <a:xfrm>
            <a:off x="6595540" y="6452237"/>
            <a:ext cx="2243660" cy="355003"/>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Miami, FL</a:t>
            </a:r>
            <a:endParaRPr lang="en-US" dirty="0"/>
          </a:p>
        </p:txBody>
      </p:sp>
      <p:sp>
        <p:nvSpPr>
          <p:cNvPr id="41" name="Rectangle: Diagonal Corners Rounded 40"/>
          <p:cNvSpPr/>
          <p:nvPr/>
        </p:nvSpPr>
        <p:spPr>
          <a:xfrm>
            <a:off x="6309737" y="1947464"/>
            <a:ext cx="2692231" cy="355003"/>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Grenada</a:t>
            </a:r>
            <a:endParaRPr lang="en-US" dirty="0"/>
          </a:p>
        </p:txBody>
      </p:sp>
      <p:sp>
        <p:nvSpPr>
          <p:cNvPr id="42" name="Rectangle: Diagonal Corners Rounded 41"/>
          <p:cNvSpPr/>
          <p:nvPr/>
        </p:nvSpPr>
        <p:spPr>
          <a:xfrm>
            <a:off x="195444" y="3940554"/>
            <a:ext cx="2227818" cy="220039"/>
          </a:xfrm>
          <a:prstGeom prst="round2DiagRect">
            <a:avLst>
              <a:gd name="adj1" fmla="val 16667"/>
              <a:gd name="adj2" fmla="val 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Puerto Vallarta, D.R.</a:t>
            </a:r>
            <a:endParaRPr lang="en-US" dirty="0"/>
          </a:p>
        </p:txBody>
      </p:sp>
      <p:sp>
        <p:nvSpPr>
          <p:cNvPr id="43" name="Rectangle: Diagonal Corners Rounded 42"/>
          <p:cNvSpPr/>
          <p:nvPr/>
        </p:nvSpPr>
        <p:spPr>
          <a:xfrm>
            <a:off x="3395583" y="1794721"/>
            <a:ext cx="2466241" cy="258265"/>
          </a:xfrm>
          <a:prstGeom prst="round2Diag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 George, Grenada</a:t>
            </a:r>
            <a:endParaRPr lang="en-US" dirty="0"/>
          </a:p>
        </p:txBody>
      </p:sp>
      <p:sp>
        <p:nvSpPr>
          <p:cNvPr id="44" name="Rectangle: Diagonal Corners Rounded 43"/>
          <p:cNvSpPr/>
          <p:nvPr/>
        </p:nvSpPr>
        <p:spPr>
          <a:xfrm>
            <a:off x="9759264" y="4221960"/>
            <a:ext cx="2400164" cy="456814"/>
          </a:xfrm>
          <a:prstGeom prst="round2DiagRect">
            <a:avLst>
              <a:gd name="adj1" fmla="val 0"/>
              <a:gd name="adj2" fmla="val 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Dunn’s River Falls, Jamaica</a:t>
            </a:r>
            <a:endParaRPr lang="en-US" dirty="0"/>
          </a:p>
        </p:txBody>
      </p:sp>
    </p:spTree>
  </p:cSld>
  <p:clrMapOvr>
    <a:masterClrMapping/>
  </p:clrMapOvr>
</p:sld>
</file>

<file path=ppt/theme/theme1.xml><?xml version="1.0" encoding="utf-8"?>
<a:theme xmlns:a="http://schemas.openxmlformats.org/drawingml/2006/main" name="Office Theme">
  <a:themeElements>
    <a:clrScheme name="Contoso v2">
      <a:dk1>
        <a:sysClr val="windowText" lastClr="000000"/>
      </a:dk1>
      <a:lt1>
        <a:sysClr val="window" lastClr="FFFFFF"/>
      </a:lt1>
      <a:dk2>
        <a:srgbClr val="44546A"/>
      </a:dk2>
      <a:lt2>
        <a:srgbClr val="E7E6E6"/>
      </a:lt2>
      <a:accent1>
        <a:srgbClr val="155078"/>
      </a:accent1>
      <a:accent2>
        <a:srgbClr val="0F3955"/>
      </a:accent2>
      <a:accent3>
        <a:srgbClr val="BF678E"/>
      </a:accent3>
      <a:accent4>
        <a:srgbClr val="B2606E"/>
      </a:accent4>
      <a:accent5>
        <a:srgbClr val="731F1C"/>
      </a:accent5>
      <a:accent6>
        <a:srgbClr val="666666"/>
      </a:accent6>
      <a:hlink>
        <a:srgbClr val="BF678E"/>
      </a:hlink>
      <a:folHlink>
        <a:srgbClr val="731F1C"/>
      </a:folHlink>
    </a:clrScheme>
    <a:fontScheme name="Contoso v2">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Rose suite presentation</Template>
  <TotalTime>0</TotalTime>
  <Words>16452</Words>
  <Application>WPS Presentation</Application>
  <PresentationFormat>Widescreen</PresentationFormat>
  <Paragraphs>382</Paragraphs>
  <Slides>17</Slides>
  <Notes>10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17</vt:i4>
      </vt:variant>
    </vt:vector>
  </HeadingPairs>
  <TitlesOfParts>
    <vt:vector size="37" baseType="lpstr">
      <vt:lpstr>Arial</vt:lpstr>
      <vt:lpstr>SimSun</vt:lpstr>
      <vt:lpstr>Wingdings</vt:lpstr>
      <vt:lpstr>Quire Sans</vt:lpstr>
      <vt:lpstr>Yu Gothic UI</vt:lpstr>
      <vt:lpstr>Bahnschrift Light SemiCondensed</vt:lpstr>
      <vt:lpstr>Roboto</vt:lpstr>
      <vt:lpstr>Wide Latin</vt:lpstr>
      <vt:lpstr>Bodoni MT Condensed</vt:lpstr>
      <vt:lpstr>Avenir Next LT Pro</vt:lpstr>
      <vt:lpstr>Ivar Headline</vt:lpstr>
      <vt:lpstr>Segoe Print</vt:lpstr>
      <vt:lpstr>GT America Standard</vt:lpstr>
      <vt:lpstr>Arabic Typesetting</vt:lpstr>
      <vt:lpstr>Montserrat</vt:lpstr>
      <vt:lpstr>Corbel</vt:lpstr>
      <vt:lpstr>Calibri</vt:lpstr>
      <vt:lpstr>Microsoft YaHei</vt:lpstr>
      <vt:lpstr>Arial Unicode MS</vt:lpstr>
      <vt:lpstr>Office Theme</vt:lpstr>
      <vt:lpstr>“Oh, the places       you’ll go…”</vt:lpstr>
      <vt:lpstr>About me</vt:lpstr>
      <vt:lpstr>Race / ethnicity</vt:lpstr>
      <vt:lpstr>African-American Culture</vt:lpstr>
      <vt:lpstr> Do’s &amp; Don’ts of African-American Culture</vt:lpstr>
      <vt:lpstr>Daily interactions  </vt:lpstr>
      <vt:lpstr>Significant Cross-cultural experiences   </vt:lpstr>
      <vt:lpstr>MY First cross cultural Trip to: Western Germany &amp; Colmar, France</vt:lpstr>
      <vt:lpstr>MY TRAVELs</vt:lpstr>
      <vt:lpstr>Independent research  on cultural diversity</vt:lpstr>
      <vt:lpstr> cultural leadership styles and cultural change</vt:lpstr>
      <vt:lpstr>African-American Culture  &amp; The Class System  </vt:lpstr>
      <vt:lpstr>African-American culture &amp; Social inequality</vt:lpstr>
      <vt:lpstr>African American Minorities –  Gender, Sex, Sexual Orientation</vt:lpstr>
      <vt:lpstr>Best Aspects of African American Culture </vt:lpstr>
      <vt:lpstr>Thank You for tuning in to:</vt:lpstr>
      <vt:lpstr>Bibliography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 the places       you’ll go…”</dc:title>
  <dc:creator>jessica.gooden@yorkmail.cuny.edu</dc:creator>
  <cp:lastModifiedBy>oalap</cp:lastModifiedBy>
  <cp:revision>4</cp:revision>
  <dcterms:created xsi:type="dcterms:W3CDTF">2022-11-04T04:25:00Z</dcterms:created>
  <dcterms:modified xsi:type="dcterms:W3CDTF">2022-12-17T18:39:14Z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ICV">
    <vt:lpwstr>A6FF4B13DB0843A997A00C5028B579A3</vt:lpwstr>
  </property>
  <property fmtid="{D5CDD505-2E9C-101B-9397-08002B2CF9AE}" pid="4" name="KSOProductBuildVer">
    <vt:lpwstr>1033-11.2.0.11440</vt:lpwstr>
  </property>
</Properties>
</file>