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8" r:id="rId4"/>
    <p:sldId id="270" r:id="rId5"/>
    <p:sldId id="257" r:id="rId6"/>
    <p:sldId id="265" r:id="rId7"/>
    <p:sldId id="258" r:id="rId8"/>
    <p:sldId id="259" r:id="rId9"/>
    <p:sldId id="262" r:id="rId10"/>
    <p:sldId id="263" r:id="rId11"/>
    <p:sldId id="264"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6" d="100"/>
          <a:sy n="116" d="100"/>
        </p:scale>
        <p:origin x="12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fld>
            <a:endParaRPr lang="en-US" dirty="0"/>
          </a:p>
        </p:txBody>
      </p:sp>
      <p:sp>
        <p:nvSpPr>
          <p:cNvPr id="5" name="Footer Placeholder 4"/>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fld>
            <a:endParaRPr lang="en-US"/>
          </a:p>
        </p:txBody>
      </p:sp>
      <p:grpSp>
        <p:nvGrpSpPr>
          <p:cNvPr id="7" name="Graphic 78"/>
          <p:cNvGrpSpPr/>
          <p:nvPr/>
        </p:nvGrpSpPr>
        <p:grpSpPr>
          <a:xfrm>
            <a:off x="530225" y="3267690"/>
            <a:ext cx="972241" cy="45719"/>
            <a:chOff x="4886325" y="3371754"/>
            <a:chExt cx="2418492" cy="113728"/>
          </a:xfrm>
          <a:solidFill>
            <a:schemeClr val="accent1"/>
          </a:solidFill>
        </p:grpSpPr>
        <p:sp>
          <p:nvSpPr>
            <p:cNvPr id="8"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p:cNvGrpSpPr/>
            <p:nvPr/>
          </p:nvGrpSpPr>
          <p:grpSpPr>
            <a:xfrm>
              <a:off x="4886709" y="3371754"/>
              <a:ext cx="2418108" cy="113728"/>
              <a:chOff x="4886709" y="3371754"/>
              <a:chExt cx="2418108" cy="113728"/>
            </a:xfrm>
            <a:grpFill/>
          </p:grpSpPr>
          <p:sp>
            <p:nvSpPr>
              <p:cNvPr id="10"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4649BD0-10DB-43E7-8F22-40B3D51B8FC3}"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fld>
            <a:endParaRPr lang="en-US"/>
          </a:p>
        </p:txBody>
      </p:sp>
      <p:grpSp>
        <p:nvGrpSpPr>
          <p:cNvPr id="7" name="Graphic 78"/>
          <p:cNvGrpSpPr/>
          <p:nvPr/>
        </p:nvGrpSpPr>
        <p:grpSpPr>
          <a:xfrm>
            <a:off x="530225" y="2333456"/>
            <a:ext cx="972241" cy="45719"/>
            <a:chOff x="4886325" y="3371754"/>
            <a:chExt cx="2418492" cy="113728"/>
          </a:xfrm>
          <a:solidFill>
            <a:schemeClr val="accent1"/>
          </a:solidFill>
        </p:grpSpPr>
        <p:sp>
          <p:nvSpPr>
            <p:cNvPr id="8"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p:cNvGrpSpPr/>
            <p:nvPr/>
          </p:nvGrpSpPr>
          <p:grpSpPr>
            <a:xfrm>
              <a:off x="4886709" y="3371754"/>
              <a:ext cx="2418108" cy="113728"/>
              <a:chOff x="4886709" y="3371754"/>
              <a:chExt cx="2418108" cy="113728"/>
            </a:xfrm>
            <a:grpFill/>
          </p:grpSpPr>
          <p:sp>
            <p:nvSpPr>
              <p:cNvPr id="10"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5719" y="787067"/>
            <a:ext cx="7039402" cy="538989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A16C79C-F566-427A-93F6-434A4E613134}"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fld>
            <a:endParaRPr lang="en-US"/>
          </a:p>
        </p:txBody>
      </p:sp>
      <p:grpSp>
        <p:nvGrpSpPr>
          <p:cNvPr id="7" name="Graphic 78"/>
          <p:cNvGrpSpPr/>
          <p:nvPr/>
        </p:nvGrpSpPr>
        <p:grpSpPr>
          <a:xfrm rot="5400000">
            <a:off x="7283627" y="1250328"/>
            <a:ext cx="972241" cy="45719"/>
            <a:chOff x="4886325" y="3371754"/>
            <a:chExt cx="2418492" cy="113728"/>
          </a:xfrm>
          <a:solidFill>
            <a:schemeClr val="accent1"/>
          </a:solidFill>
        </p:grpSpPr>
        <p:sp>
          <p:nvSpPr>
            <p:cNvPr id="8"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p:cNvGrpSpPr/>
            <p:nvPr/>
          </p:nvGrpSpPr>
          <p:grpSpPr>
            <a:xfrm>
              <a:off x="4886709" y="3371754"/>
              <a:ext cx="2418108" cy="113728"/>
              <a:chOff x="4886709" y="3371754"/>
              <a:chExt cx="2418108" cy="113728"/>
            </a:xfrm>
            <a:grpFill/>
          </p:grpSpPr>
          <p:sp>
            <p:nvSpPr>
              <p:cNvPr id="10"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530352" y="136525"/>
            <a:ext cx="2743200" cy="365125"/>
          </a:xfrm>
        </p:spPr>
        <p:txBody>
          <a:bodyPr/>
          <a:lstStyle/>
          <a:p>
            <a:fld id="{9376191F-481E-48E9-BB9A-369A67A7362D}" type="datetime1">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fld>
            <a:endParaRPr lang="en-US"/>
          </a:p>
        </p:txBody>
      </p:sp>
      <p:grpSp>
        <p:nvGrpSpPr>
          <p:cNvPr id="7" name="Graphic 78"/>
          <p:cNvGrpSpPr/>
          <p:nvPr/>
        </p:nvGrpSpPr>
        <p:grpSpPr>
          <a:xfrm>
            <a:off x="530225" y="2310597"/>
            <a:ext cx="972241" cy="45719"/>
            <a:chOff x="4886325" y="3371754"/>
            <a:chExt cx="2418492" cy="113728"/>
          </a:xfrm>
          <a:solidFill>
            <a:schemeClr val="accent1"/>
          </a:solidFill>
        </p:grpSpPr>
        <p:sp>
          <p:nvSpPr>
            <p:cNvPr id="8"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p:cNvGrpSpPr/>
            <p:nvPr/>
          </p:nvGrpSpPr>
          <p:grpSpPr>
            <a:xfrm>
              <a:off x="4886709" y="3371754"/>
              <a:ext cx="2418108" cy="113728"/>
              <a:chOff x="4886709" y="3371754"/>
              <a:chExt cx="2418108" cy="113728"/>
            </a:xfrm>
            <a:grpFill/>
          </p:grpSpPr>
          <p:sp>
            <p:nvSpPr>
              <p:cNvPr id="10"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C5677DE-DD04-48CC-9C18-7BE9FF2DEB6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76ED0-0DB3-4879-AAE5-5C20D22C1DF4}" type="slidenum">
              <a:rPr lang="en-US" smtClean="0"/>
            </a:fld>
            <a:endParaRPr lang="en-US"/>
          </a:p>
        </p:txBody>
      </p:sp>
      <p:grpSp>
        <p:nvGrpSpPr>
          <p:cNvPr id="7" name="Graphic 78"/>
          <p:cNvGrpSpPr/>
          <p:nvPr/>
        </p:nvGrpSpPr>
        <p:grpSpPr>
          <a:xfrm>
            <a:off x="530225" y="3267690"/>
            <a:ext cx="972241" cy="45719"/>
            <a:chOff x="4886325" y="3371754"/>
            <a:chExt cx="2418492" cy="113728"/>
          </a:xfrm>
          <a:solidFill>
            <a:schemeClr val="accent1"/>
          </a:solidFill>
        </p:grpSpPr>
        <p:sp>
          <p:nvSpPr>
            <p:cNvPr id="8"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p:cNvGrpSpPr/>
            <p:nvPr/>
          </p:nvGrpSpPr>
          <p:grpSpPr>
            <a:xfrm>
              <a:off x="4886709" y="3371754"/>
              <a:ext cx="2418108" cy="113728"/>
              <a:chOff x="4886709" y="3371754"/>
              <a:chExt cx="2418108" cy="113728"/>
            </a:xfrm>
            <a:grpFill/>
          </p:grpSpPr>
          <p:sp>
            <p:nvSpPr>
              <p:cNvPr id="10"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5717" y="2521885"/>
            <a:ext cx="4645152" cy="365507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992136" y="2521885"/>
            <a:ext cx="4611138" cy="365507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63255ED-7101-4D18-A8AE-3B5E4CB87EA5}"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fld>
            <a:endParaRPr lang="en-US"/>
          </a:p>
        </p:txBody>
      </p:sp>
      <p:grpSp>
        <p:nvGrpSpPr>
          <p:cNvPr id="8" name="Graphic 78"/>
          <p:cNvGrpSpPr/>
          <p:nvPr/>
        </p:nvGrpSpPr>
        <p:grpSpPr>
          <a:xfrm>
            <a:off x="530225" y="2319637"/>
            <a:ext cx="972241" cy="45719"/>
            <a:chOff x="4886325" y="3371754"/>
            <a:chExt cx="2418492" cy="113728"/>
          </a:xfrm>
          <a:solidFill>
            <a:schemeClr val="accent1"/>
          </a:solidFill>
        </p:grpSpPr>
        <p:sp>
          <p:nvSpPr>
            <p:cNvPr id="9"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p:cNvGrpSpPr/>
            <p:nvPr/>
          </p:nvGrpSpPr>
          <p:grpSpPr>
            <a:xfrm>
              <a:off x="4886709" y="3371754"/>
              <a:ext cx="2418108" cy="113728"/>
              <a:chOff x="4886709" y="3371754"/>
              <a:chExt cx="2418108" cy="113728"/>
            </a:xfrm>
            <a:grpFill/>
          </p:grpSpPr>
          <p:sp>
            <p:nvSpPr>
              <p:cNvPr id="11"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D52F23D-51F6-4C94-8CD5-B9ABBF67EE23}"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76ED0-0DB3-4879-AAE5-5C20D22C1DF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A702F-6367-4FD1-89A8-3744BE6BA9A2}"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76ED0-0DB3-4879-AAE5-5C20D22C1DF4}" type="slidenum">
              <a:rPr lang="en-US" smtClean="0"/>
            </a:fld>
            <a:endParaRPr lang="en-US"/>
          </a:p>
        </p:txBody>
      </p:sp>
      <p:grpSp>
        <p:nvGrpSpPr>
          <p:cNvPr id="6" name="Graphic 78"/>
          <p:cNvGrpSpPr/>
          <p:nvPr/>
        </p:nvGrpSpPr>
        <p:grpSpPr>
          <a:xfrm>
            <a:off x="530225" y="2352330"/>
            <a:ext cx="972241" cy="45719"/>
            <a:chOff x="4886325" y="3371754"/>
            <a:chExt cx="2418492" cy="113728"/>
          </a:xfrm>
          <a:solidFill>
            <a:schemeClr val="accent1"/>
          </a:solidFill>
        </p:grpSpPr>
        <p:sp>
          <p:nvSpPr>
            <p:cNvPr id="7"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p:cNvGrpSpPr/>
            <p:nvPr/>
          </p:nvGrpSpPr>
          <p:grpSpPr>
            <a:xfrm>
              <a:off x="4886709" y="3371754"/>
              <a:ext cx="2418108" cy="113728"/>
              <a:chOff x="4886709" y="3371754"/>
              <a:chExt cx="2418108" cy="113728"/>
            </a:xfrm>
            <a:grpFill/>
          </p:grpSpPr>
          <p:sp>
            <p:nvSpPr>
              <p:cNvPr id="9"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E99BD-4B4F-4460-B452-0E8146ACCF8F}"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76ED0-0DB3-4879-AAE5-5C20D22C1DF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B6FD34C-1867-42A9-AC54-D15ADD8A65E7}"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fld>
            <a:endParaRPr lang="en-US"/>
          </a:p>
        </p:txBody>
      </p:sp>
      <p:grpSp>
        <p:nvGrpSpPr>
          <p:cNvPr id="8" name="Graphic 78"/>
          <p:cNvGrpSpPr/>
          <p:nvPr/>
        </p:nvGrpSpPr>
        <p:grpSpPr>
          <a:xfrm>
            <a:off x="530225" y="3193468"/>
            <a:ext cx="972241" cy="45719"/>
            <a:chOff x="4886325" y="3371754"/>
            <a:chExt cx="2418492" cy="113728"/>
          </a:xfrm>
          <a:solidFill>
            <a:schemeClr val="accent1"/>
          </a:solidFill>
        </p:grpSpPr>
        <p:sp>
          <p:nvSpPr>
            <p:cNvPr id="9"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p:cNvGrpSpPr/>
            <p:nvPr/>
          </p:nvGrpSpPr>
          <p:grpSpPr>
            <a:xfrm>
              <a:off x="4886709" y="3371754"/>
              <a:ext cx="2418108" cy="113728"/>
              <a:chOff x="4886709" y="3371754"/>
              <a:chExt cx="2418108" cy="113728"/>
            </a:xfrm>
            <a:grpFill/>
          </p:grpSpPr>
          <p:sp>
            <p:nvSpPr>
              <p:cNvPr id="11"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36133E9-A654-4C17-8C3C-DDCAC83D6EBF}"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76ED0-0DB3-4879-AAE5-5C20D22C1DF4}" type="slidenum">
              <a:rPr lang="en-US" smtClean="0"/>
            </a:fld>
            <a:endParaRPr lang="en-US"/>
          </a:p>
        </p:txBody>
      </p:sp>
      <p:grpSp>
        <p:nvGrpSpPr>
          <p:cNvPr id="8" name="Graphic 78"/>
          <p:cNvGrpSpPr/>
          <p:nvPr/>
        </p:nvGrpSpPr>
        <p:grpSpPr>
          <a:xfrm>
            <a:off x="530225" y="3193468"/>
            <a:ext cx="972241" cy="45719"/>
            <a:chOff x="4886325" y="3371754"/>
            <a:chExt cx="2418492" cy="113728"/>
          </a:xfrm>
          <a:solidFill>
            <a:schemeClr val="accent1"/>
          </a:solidFill>
        </p:grpSpPr>
        <p:sp>
          <p:nvSpPr>
            <p:cNvPr id="9"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p:cNvGrpSpPr/>
            <p:nvPr/>
          </p:nvGrpSpPr>
          <p:grpSpPr>
            <a:xfrm>
              <a:off x="4886709" y="3371754"/>
              <a:ext cx="2418108" cy="113728"/>
              <a:chOff x="4886709" y="3371754"/>
              <a:chExt cx="2418108" cy="113728"/>
            </a:xfrm>
            <a:grpFill/>
          </p:grpSpPr>
          <p:sp>
            <p:nvSpPr>
              <p:cNvPr id="11"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p:cNvGrpSpPr/>
          <p:nvPr/>
        </p:nvGrpSpPr>
        <p:grpSpPr>
          <a:xfrm>
            <a:off x="10776050" y="5204030"/>
            <a:ext cx="886141" cy="802497"/>
            <a:chOff x="10948005" y="3272152"/>
            <a:chExt cx="868640" cy="786648"/>
          </a:xfrm>
          <a:solidFill>
            <a:schemeClr val="accent1"/>
          </a:solidFill>
        </p:grpSpPr>
        <p:sp>
          <p:nvSpPr>
            <p:cNvPr id="21" name="Freeform: Shape 20"/>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fld>
            <a:endParaRPr lang="en-US" dirty="0"/>
          </a:p>
        </p:txBody>
      </p:sp>
      <p:sp>
        <p:nvSpPr>
          <p:cNvPr id="5" name="Footer Placeholder 4"/>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odelebeauty.com/blogs/the-rinse/black-hair-history-fact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ctrTitle"/>
          </p:nvPr>
        </p:nvSpPr>
        <p:spPr>
          <a:xfrm>
            <a:off x="530352" y="1122363"/>
            <a:ext cx="5340911" cy="1978346"/>
          </a:xfrm>
        </p:spPr>
        <p:txBody>
          <a:bodyPr>
            <a:normAutofit/>
          </a:bodyPr>
          <a:lstStyle/>
          <a:p>
            <a:r>
              <a:rPr lang="en-US" dirty="0">
                <a:cs typeface="Calibri Light" panose="020F0302020204030204"/>
              </a:rPr>
              <a:t>My Cross Cultural Experience: Brooklyn edition </a:t>
            </a:r>
            <a:endParaRPr lang="en-US" dirty="0"/>
          </a:p>
        </p:txBody>
      </p:sp>
      <p:sp>
        <p:nvSpPr>
          <p:cNvPr id="3" name="Subtitle 2"/>
          <p:cNvSpPr>
            <a:spLocks noGrp="1"/>
          </p:cNvSpPr>
          <p:nvPr>
            <p:ph type="subTitle" idx="1"/>
          </p:nvPr>
        </p:nvSpPr>
        <p:spPr>
          <a:xfrm>
            <a:off x="530352" y="3509963"/>
            <a:ext cx="5340911" cy="2709862"/>
          </a:xfrm>
        </p:spPr>
        <p:txBody>
          <a:bodyPr vert="horz" lIns="91440" tIns="45720" rIns="91440" bIns="45720" rtlCol="0" anchor="t">
            <a:normAutofit/>
          </a:bodyPr>
          <a:lstStyle/>
          <a:p>
            <a:r>
              <a:rPr lang="en-US" dirty="0">
                <a:cs typeface="Calibri" panose="020F0502020204030204"/>
              </a:rPr>
              <a:t>Madison Plaza</a:t>
            </a:r>
            <a:endParaRPr lang="en-US" dirty="0">
              <a:cs typeface="Calibri" panose="020F0502020204030204"/>
            </a:endParaRPr>
          </a:p>
          <a:p>
            <a:r>
              <a:rPr lang="en-US" dirty="0">
                <a:cs typeface="Calibri" panose="020F0502020204030204"/>
              </a:rPr>
              <a:t>CLD 100</a:t>
            </a:r>
            <a:endParaRPr lang="en-US" dirty="0">
              <a:cs typeface="Calibri" panose="020F0502020204030204"/>
            </a:endParaRPr>
          </a:p>
          <a:p>
            <a:r>
              <a:rPr lang="en-US" dirty="0">
                <a:cs typeface="Calibri" panose="020F0502020204030204"/>
              </a:rPr>
              <a:t> Prof. Alapo </a:t>
            </a:r>
            <a:endParaRPr lang="en-US" dirty="0">
              <a:cs typeface="Calibri" panose="020F0502020204030204"/>
            </a:endParaRPr>
          </a:p>
        </p:txBody>
      </p:sp>
      <p:sp>
        <p:nvSpPr>
          <p:cNvPr id="11" name="Freeform: Shape 10"/>
          <p:cNvSpPr>
            <a:spLocks noGrp="1" noRot="1" noChangeAspect="1" noMove="1" noResize="1" noEditPoints="1" noAdjustHandles="1" noChangeArrowheads="1" noChangeShapeType="1" noTextEdit="1"/>
          </p:cNvSpPr>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78"/>
          <p:cNvGrpSpPr>
            <a:grpSpLocks noGrp="1" noRot="1" noChangeAspect="1" noMove="1" noResize="1" noUngrp="1"/>
          </p:cNvGrpSpPr>
          <p:nvPr/>
        </p:nvGrpSpPr>
        <p:grpSpPr>
          <a:xfrm>
            <a:off x="530225" y="3267662"/>
            <a:ext cx="972241" cy="45718"/>
            <a:chOff x="4886325" y="3371754"/>
            <a:chExt cx="2418492" cy="113728"/>
          </a:xfrm>
          <a:solidFill>
            <a:schemeClr val="accent1"/>
          </a:solidFill>
        </p:grpSpPr>
        <p:sp>
          <p:nvSpPr>
            <p:cNvPr id="14"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p:cNvGrpSpPr/>
            <p:nvPr/>
          </p:nvGrpSpPr>
          <p:grpSpPr>
            <a:xfrm>
              <a:off x="4886709" y="3371754"/>
              <a:ext cx="2418108" cy="113728"/>
              <a:chOff x="4886709" y="3371754"/>
              <a:chExt cx="2418108" cy="113728"/>
            </a:xfrm>
            <a:grpFill/>
          </p:grpSpPr>
          <p:sp>
            <p:nvSpPr>
              <p:cNvPr id="16"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4" name="Picture 3"/>
          <p:cNvPicPr>
            <a:picLocks noChangeAspect="1"/>
          </p:cNvPicPr>
          <p:nvPr/>
        </p:nvPicPr>
        <p:blipFill rotWithShape="1">
          <a:blip r:embed="rId1"/>
          <a:srcRect l="42729" r="961" b="-2"/>
          <a:stretch>
            <a:fillRect/>
          </a:stretch>
        </p:blipFill>
        <p:spPr>
          <a:xfrm>
            <a:off x="6535696" y="10"/>
            <a:ext cx="5669280" cy="6857990"/>
          </a:xfrm>
          <a:prstGeom prst="rect">
            <a:avLst/>
          </a:prstGeom>
        </p:spPr>
      </p:pic>
      <p:sp>
        <p:nvSpPr>
          <p:cNvPr id="21" name="Freeform: Shape 20"/>
          <p:cNvSpPr>
            <a:spLocks noGrp="1" noRot="1" noChangeAspect="1" noMove="1" noResize="1" noEditPoints="1" noAdjustHandles="1" noChangeArrowheads="1" noChangeShapeType="1" noTextEdit="1"/>
          </p:cNvSpPr>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p:cNvGrpSpPr>
            <a:grpSpLocks noGrp="1" noRot="1" noChangeAspect="1" noMove="1" noResize="1" noUngrp="1"/>
          </p:cNvGrpSpPr>
          <p:nvPr/>
        </p:nvGrpSpPr>
        <p:grpSpPr>
          <a:xfrm>
            <a:off x="10776050" y="5204025"/>
            <a:ext cx="886141" cy="802496"/>
            <a:chOff x="10948005" y="3272152"/>
            <a:chExt cx="868640" cy="786648"/>
          </a:xfrm>
          <a:solidFill>
            <a:schemeClr val="accent1"/>
          </a:solidFill>
        </p:grpSpPr>
        <p:sp>
          <p:nvSpPr>
            <p:cNvPr id="24" name="Freeform: Shape 23"/>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7557" cy="676452"/>
          </a:xfrm>
        </p:spPr>
        <p:txBody>
          <a:bodyPr/>
          <a:lstStyle/>
          <a:p>
            <a:r>
              <a:rPr lang="en-US" dirty="0"/>
              <a:t>Travels </a:t>
            </a:r>
            <a:endParaRPr lang="en-US" dirty="0"/>
          </a:p>
        </p:txBody>
      </p:sp>
      <p:sp>
        <p:nvSpPr>
          <p:cNvPr id="3" name="Content Placeholder 2"/>
          <p:cNvSpPr>
            <a:spLocks noGrp="1"/>
          </p:cNvSpPr>
          <p:nvPr>
            <p:ph idx="1"/>
          </p:nvPr>
        </p:nvSpPr>
        <p:spPr>
          <a:xfrm>
            <a:off x="97756" y="609537"/>
            <a:ext cx="10077557" cy="3549045"/>
          </a:xfrm>
        </p:spPr>
        <p:txBody>
          <a:bodyPr vert="horz" lIns="91440" tIns="45720" rIns="91440" bIns="45720" rtlCol="0" anchor="t">
            <a:normAutofit lnSpcReduction="10000"/>
          </a:bodyPr>
          <a:lstStyle/>
          <a:p>
            <a:r>
              <a:rPr lang="en-US" dirty="0"/>
              <a:t>I have gotten more in touch with my culture when I would visit my family in North Carolina.</a:t>
            </a:r>
            <a:endParaRPr lang="en-US" dirty="0"/>
          </a:p>
          <a:p>
            <a:r>
              <a:rPr lang="en-US" dirty="0"/>
              <a:t>Because I grew up mostly around my grandmother, I have picked up a lot of southern mannerisms and characteristics from her. </a:t>
            </a:r>
            <a:endParaRPr lang="en-US" dirty="0"/>
          </a:p>
          <a:p>
            <a:endParaRPr lang="en-US" dirty="0"/>
          </a:p>
          <a:p>
            <a:r>
              <a:rPr lang="en-US" dirty="0"/>
              <a:t>When I was younger my slang was very southern, because of the time spent around my grandmother. </a:t>
            </a:r>
            <a:endParaRPr lang="en-US" dirty="0"/>
          </a:p>
          <a:p>
            <a:r>
              <a:rPr lang="en-US" dirty="0"/>
              <a:t> I was always willing to try different southern cuisine that my grandmother made like chitterlings (Pig intestine) or chicken liver.</a:t>
            </a:r>
            <a:endParaRPr lang="en-US" dirty="0"/>
          </a:p>
          <a:p>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44498" y="3632886"/>
            <a:ext cx="4297372" cy="29944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My culture is everywhere! I've met friends that share similar southern experiences and see trends in cuisine in other cultures that I've been around, I have realized that I'm not as in touch with my culture as I used to be, I would like to expand my knowledge on it.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US" dirty="0"/>
          </a:p>
        </p:txBody>
      </p:sp>
      <p:sp>
        <p:nvSpPr>
          <p:cNvPr id="3" name="Content Placeholder 2"/>
          <p:cNvSpPr>
            <a:spLocks noGrp="1"/>
          </p:cNvSpPr>
          <p:nvPr>
            <p:ph idx="1"/>
          </p:nvPr>
        </p:nvSpPr>
        <p:spPr/>
        <p:txBody>
          <a:bodyPr/>
          <a:lstStyle/>
          <a:p>
            <a:r>
              <a:rPr lang="en-US" dirty="0">
                <a:hlinkClick r:id="rId1"/>
              </a:rPr>
              <a:t>https://odelebeauty.com/blogs/the-rinse/black-hair-history-facts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 </a:t>
            </a:r>
            <a:endParaRPr lang="en-US" dirty="0"/>
          </a:p>
        </p:txBody>
      </p:sp>
      <p:sp>
        <p:nvSpPr>
          <p:cNvPr id="3" name="Content Placeholder 2"/>
          <p:cNvSpPr>
            <a:spLocks noGrp="1"/>
          </p:cNvSpPr>
          <p:nvPr>
            <p:ph idx="1"/>
          </p:nvPr>
        </p:nvSpPr>
        <p:spPr>
          <a:xfrm>
            <a:off x="1724486" y="2112631"/>
            <a:ext cx="10077557" cy="3549045"/>
          </a:xfrm>
        </p:spPr>
        <p:txBody>
          <a:bodyPr/>
          <a:lstStyle/>
          <a:p>
            <a:r>
              <a:rPr lang="en-US" dirty="0"/>
              <a:t>Culture is the social “norms” of a given group</a:t>
            </a:r>
            <a:endParaRPr lang="en-US" dirty="0"/>
          </a:p>
          <a:p>
            <a:r>
              <a:rPr lang="en-US" dirty="0"/>
              <a:t>A group that share common beliefs and practices, and languages.</a:t>
            </a:r>
            <a:endParaRPr lang="en-US"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2980" y="3450947"/>
            <a:ext cx="4371515" cy="2232676"/>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632" y="3472894"/>
            <a:ext cx="4507274" cy="2210729"/>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17" y="323385"/>
            <a:ext cx="5986594" cy="596065"/>
          </a:xfrm>
        </p:spPr>
        <p:txBody>
          <a:bodyPr>
            <a:normAutofit fontScale="90000"/>
          </a:bodyPr>
          <a:lstStyle/>
          <a:p>
            <a:r>
              <a:rPr lang="en-US" dirty="0"/>
              <a:t>Culture behind Hair </a:t>
            </a:r>
            <a:endParaRPr lang="en-US" dirty="0"/>
          </a:p>
        </p:txBody>
      </p:sp>
      <p:sp>
        <p:nvSpPr>
          <p:cNvPr id="3" name="Content Placeholder 2"/>
          <p:cNvSpPr>
            <a:spLocks noGrp="1"/>
          </p:cNvSpPr>
          <p:nvPr>
            <p:ph idx="1"/>
          </p:nvPr>
        </p:nvSpPr>
        <p:spPr>
          <a:xfrm>
            <a:off x="1" y="919450"/>
            <a:ext cx="10603274" cy="3549045"/>
          </a:xfrm>
        </p:spPr>
        <p:txBody>
          <a:bodyPr vert="horz" lIns="91440" tIns="45720" rIns="91440" bIns="45720" rtlCol="0" anchor="t">
            <a:normAutofit fontScale="85000" lnSpcReduction="20000"/>
          </a:bodyPr>
          <a:lstStyle/>
          <a:p>
            <a:r>
              <a:rPr lang="en-US" dirty="0"/>
              <a:t>  </a:t>
            </a:r>
            <a:endParaRPr lang="en-US" dirty="0"/>
          </a:p>
          <a:p>
            <a:r>
              <a:rPr lang="en-US" dirty="0"/>
              <a:t>-  Hair has always been a very important staple growing up as a black woman.</a:t>
            </a:r>
            <a:endParaRPr lang="en-US" dirty="0"/>
          </a:p>
          <a:p>
            <a:r>
              <a:rPr lang="en-US" dirty="0"/>
              <a:t> -  I was always told “don’t let people touch your hair” because of how sacred and magical it was made to be. Back then it was your identity.</a:t>
            </a:r>
            <a:endParaRPr lang="en-US" dirty="0"/>
          </a:p>
          <a:p>
            <a:endParaRPr lang="en-US" dirty="0"/>
          </a:p>
          <a:p>
            <a:r>
              <a:rPr lang="en-US" dirty="0"/>
              <a:t>- In African societies, hair could identify your age, religion, and even your wealth!</a:t>
            </a:r>
            <a:endParaRPr lang="en-US" dirty="0"/>
          </a:p>
          <a:p>
            <a:r>
              <a:rPr lang="en-US" dirty="0"/>
              <a:t>- Spiritually, it was believed that braided hair could send messages to the Gods. This was seen in Yoruba cultures. </a:t>
            </a:r>
            <a:endParaRPr lang="en-US" dirty="0"/>
          </a:p>
          <a:p>
            <a:r>
              <a:rPr lang="en-US" dirty="0"/>
              <a:t>-  When we were captured and enslaved, the first ting the white men did was shave off everyone’s hair. </a:t>
            </a:r>
            <a:endParaRPr lang="en-US" dirty="0"/>
          </a:p>
          <a:p>
            <a:r>
              <a:rPr lang="en-US" dirty="0"/>
              <a:t>- With hair being a way to have identity in these African cultures, it was as if their identity was being stripped away from them. </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63641" y="4184822"/>
            <a:ext cx="4939634" cy="252848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394" y="4184822"/>
            <a:ext cx="1743075" cy="25284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525717" y="787068"/>
            <a:ext cx="5566263" cy="1455091"/>
          </a:xfrm>
        </p:spPr>
        <p:txBody>
          <a:bodyPr>
            <a:normAutofit/>
          </a:bodyPr>
          <a:lstStyle/>
          <a:p>
            <a:r>
              <a:rPr lang="en-US" dirty="0"/>
              <a:t>Growing up/ Family/ Where I come from  </a:t>
            </a:r>
            <a:endParaRPr lang="en-US" dirty="0"/>
          </a:p>
        </p:txBody>
      </p:sp>
      <p:sp>
        <p:nvSpPr>
          <p:cNvPr id="33" name="Freeform: Shape 10"/>
          <p:cNvSpPr>
            <a:spLocks noGrp="1" noRot="1" noChangeAspect="1" noMove="1" noResize="1" noEditPoints="1" noAdjustHandles="1" noChangeArrowheads="1" noChangeShapeType="1" noTextEdit="1"/>
          </p:cNvSpPr>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aphic 78"/>
          <p:cNvGrpSpPr>
            <a:grpSpLocks noGrp="1" noRot="1" noChangeAspect="1" noMove="1" noResize="1" noUngrp="1"/>
          </p:cNvGrpSpPr>
          <p:nvPr/>
        </p:nvGrpSpPr>
        <p:grpSpPr>
          <a:xfrm>
            <a:off x="525717" y="2585111"/>
            <a:ext cx="972241" cy="45718"/>
            <a:chOff x="4886325" y="3371754"/>
            <a:chExt cx="2418492" cy="113728"/>
          </a:xfrm>
          <a:solidFill>
            <a:schemeClr val="accent1"/>
          </a:solidFill>
        </p:grpSpPr>
        <p:sp>
          <p:nvSpPr>
            <p:cNvPr id="14"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p:cNvGrpSpPr/>
            <p:nvPr/>
          </p:nvGrpSpPr>
          <p:grpSpPr>
            <a:xfrm>
              <a:off x="4886709" y="3371754"/>
              <a:ext cx="2418108" cy="113728"/>
              <a:chOff x="4886709" y="3371754"/>
              <a:chExt cx="2418108" cy="113728"/>
            </a:xfrm>
            <a:grpFill/>
          </p:grpSpPr>
          <p:sp>
            <p:nvSpPr>
              <p:cNvPr id="16"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p:cNvSpPr>
            <a:spLocks noGrp="1"/>
          </p:cNvSpPr>
          <p:nvPr>
            <p:ph idx="1"/>
          </p:nvPr>
        </p:nvSpPr>
        <p:spPr>
          <a:xfrm>
            <a:off x="525717" y="2796427"/>
            <a:ext cx="5566263" cy="3274503"/>
          </a:xfrm>
        </p:spPr>
        <p:txBody>
          <a:bodyPr vert="horz" lIns="91440" tIns="45720" rIns="91440" bIns="45720" rtlCol="0">
            <a:normAutofit/>
          </a:bodyPr>
          <a:lstStyle/>
          <a:p>
            <a:r>
              <a:rPr lang="en-US" dirty="0"/>
              <a:t>- I grew up in Brooklyn, New York. East New York.  I live in a Spanish/ Black community. Sports are heavily participated in my neighborhood. Since birth I've been surrounded by African American culture,  learning and being included into my Carribean friend's cultures. </a:t>
            </a:r>
            <a:endParaRPr lang="en-US" dirty="0"/>
          </a:p>
        </p:txBody>
      </p:sp>
      <p:pic>
        <p:nvPicPr>
          <p:cNvPr id="4" name="Picture 4" descr="A picture containing sky, outdoor, city, mountain&#10;&#10;Description automatically generated"/>
          <p:cNvPicPr>
            <a:picLocks noChangeAspect="1"/>
          </p:cNvPicPr>
          <p:nvPr/>
        </p:nvPicPr>
        <p:blipFill rotWithShape="1">
          <a:blip r:embed="rId1"/>
          <a:srcRect l="20014" r="17673" b="2"/>
          <a:stretch>
            <a:fillRect/>
          </a:stretch>
        </p:blipFill>
        <p:spPr>
          <a:xfrm>
            <a:off x="6531789" y="10"/>
            <a:ext cx="5660211" cy="6857990"/>
          </a:xfrm>
          <a:prstGeom prst="rect">
            <a:avLst/>
          </a:prstGeom>
        </p:spPr>
      </p:pic>
      <p:sp>
        <p:nvSpPr>
          <p:cNvPr id="35" name="Freeform: Shape 20"/>
          <p:cNvSpPr>
            <a:spLocks noGrp="1" noRot="1" noChangeAspect="1" noMove="1" noResize="1" noEditPoints="1" noAdjustHandles="1" noChangeArrowheads="1" noChangeShapeType="1" noTextEdit="1"/>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6" name="Group 22"/>
          <p:cNvGrpSpPr>
            <a:grpSpLocks noGrp="1" noRot="1" noChangeAspect="1" noMove="1" noResize="1" noUngrp="1"/>
          </p:cNvGrpSpPr>
          <p:nvPr/>
        </p:nvGrpSpPr>
        <p:grpSpPr>
          <a:xfrm>
            <a:off x="10776050" y="5204025"/>
            <a:ext cx="886141" cy="802496"/>
            <a:chOff x="10948005" y="3272152"/>
            <a:chExt cx="868640" cy="786648"/>
          </a:xfrm>
          <a:solidFill>
            <a:schemeClr val="accent1"/>
          </a:solidFill>
        </p:grpSpPr>
        <p:sp>
          <p:nvSpPr>
            <p:cNvPr id="24" name="Freeform: Shape 23"/>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2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525717" y="787068"/>
            <a:ext cx="4950173" cy="1455091"/>
          </a:xfrm>
        </p:spPr>
        <p:txBody>
          <a:bodyPr>
            <a:normAutofit/>
          </a:bodyPr>
          <a:lstStyle/>
          <a:p>
            <a:r>
              <a:rPr lang="en-US" dirty="0"/>
              <a:t>My Cross Cultural experience </a:t>
            </a:r>
            <a:endParaRPr lang="en-US" dirty="0"/>
          </a:p>
        </p:txBody>
      </p:sp>
      <p:sp>
        <p:nvSpPr>
          <p:cNvPr id="46" name="Freeform: Shape 23"/>
          <p:cNvSpPr>
            <a:spLocks noGrp="1" noRot="1" noChangeAspect="1" noMove="1" noResize="1" noEditPoints="1" noAdjustHandles="1" noChangeArrowheads="1" noChangeShapeType="1" noTextEdit="1"/>
          </p:cNvSpPr>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7" name="Graphic 78"/>
          <p:cNvGrpSpPr>
            <a:grpSpLocks noGrp="1" noRot="1" noChangeAspect="1" noMove="1" noResize="1" noUngrp="1"/>
          </p:cNvGrpSpPr>
          <p:nvPr/>
        </p:nvGrpSpPr>
        <p:grpSpPr>
          <a:xfrm>
            <a:off x="525717" y="2585111"/>
            <a:ext cx="972241" cy="45718"/>
            <a:chOff x="4886325" y="3371754"/>
            <a:chExt cx="2418492" cy="113728"/>
          </a:xfrm>
          <a:solidFill>
            <a:schemeClr val="accent1"/>
          </a:solidFill>
        </p:grpSpPr>
        <p:sp>
          <p:nvSpPr>
            <p:cNvPr id="27"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8" name="Graphic 78"/>
            <p:cNvGrpSpPr/>
            <p:nvPr/>
          </p:nvGrpSpPr>
          <p:grpSpPr>
            <a:xfrm>
              <a:off x="4886709" y="3371754"/>
              <a:ext cx="2418108" cy="113728"/>
              <a:chOff x="4886709" y="3371754"/>
              <a:chExt cx="2418108" cy="113728"/>
            </a:xfrm>
            <a:grpFill/>
          </p:grpSpPr>
          <p:sp>
            <p:nvSpPr>
              <p:cNvPr id="29"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0"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1"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2"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p:cNvSpPr>
            <a:spLocks noGrp="1"/>
          </p:cNvSpPr>
          <p:nvPr>
            <p:ph idx="1"/>
          </p:nvPr>
        </p:nvSpPr>
        <p:spPr>
          <a:xfrm>
            <a:off x="525717" y="2796427"/>
            <a:ext cx="4950173" cy="3274503"/>
          </a:xfrm>
        </p:spPr>
        <p:txBody>
          <a:bodyPr vert="horz" lIns="91440" tIns="45720" rIns="91440" bIns="45720" rtlCol="0">
            <a:normAutofit/>
          </a:bodyPr>
          <a:lstStyle/>
          <a:p>
            <a:r>
              <a:rPr lang="en-US"/>
              <a:t>I haven't had "shocks," but I've learned about how different my family celebrates events vs. How my Carribean friends celebrate. Their parties are very welcoming, and it's very fun and vibrant. The dancing is also different from any other party. I've also been introduced to different holidays like Labor day. </a:t>
            </a:r>
            <a:endParaRPr lang="en-US"/>
          </a:p>
        </p:txBody>
      </p:sp>
      <p:pic>
        <p:nvPicPr>
          <p:cNvPr id="4" name="Picture 4"/>
          <p:cNvPicPr>
            <a:picLocks noChangeAspect="1"/>
          </p:cNvPicPr>
          <p:nvPr/>
        </p:nvPicPr>
        <p:blipFill rotWithShape="1">
          <a:blip r:embed="rId1"/>
          <a:srcRect l="26915" r="26914" b="-1"/>
          <a:stretch>
            <a:fillRect/>
          </a:stretch>
        </p:blipFill>
        <p:spPr>
          <a:xfrm>
            <a:off x="6002404" y="564012"/>
            <a:ext cx="5606888" cy="5677185"/>
          </a:xfrm>
          <a:prstGeom prst="rect">
            <a:avLst/>
          </a:prstGeom>
        </p:spPr>
      </p:pic>
      <p:sp>
        <p:nvSpPr>
          <p:cNvPr id="48" name="Freeform: Shape 33"/>
          <p:cNvSpPr>
            <a:spLocks noGrp="1" noRot="1" noChangeAspect="1" noMove="1" noResize="1" noEditPoints="1" noAdjustHandles="1" noChangeArrowheads="1" noChangeShapeType="1" noTextEdit="1"/>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9" name="Group 35"/>
          <p:cNvGrpSpPr>
            <a:grpSpLocks noGrp="1" noRot="1" noChangeAspect="1" noMove="1" noResize="1" noUngrp="1"/>
          </p:cNvGrpSpPr>
          <p:nvPr/>
        </p:nvGrpSpPr>
        <p:grpSpPr>
          <a:xfrm>
            <a:off x="10776050" y="5204025"/>
            <a:ext cx="886141" cy="802496"/>
            <a:chOff x="10948005" y="3272152"/>
            <a:chExt cx="868640" cy="786648"/>
          </a:xfrm>
          <a:solidFill>
            <a:schemeClr val="accent1"/>
          </a:solidFill>
        </p:grpSpPr>
        <p:sp>
          <p:nvSpPr>
            <p:cNvPr id="37" name="Freeform: Shape 36"/>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8" name="Freeform: Shape 37"/>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9" name="Freeform: Shape 38"/>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0"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1"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2"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3" name="Freeform: Shape 42"/>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 name="Rectangle 4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6389915" y="787068"/>
            <a:ext cx="4213359" cy="1890665"/>
          </a:xfrm>
        </p:spPr>
        <p:txBody>
          <a:bodyPr anchor="b">
            <a:normAutofit/>
          </a:bodyPr>
          <a:lstStyle/>
          <a:p>
            <a:r>
              <a:rPr lang="en-US" dirty="0"/>
              <a:t>Music </a:t>
            </a:r>
            <a:endParaRPr lang="en-US" dirty="0"/>
          </a:p>
        </p:txBody>
      </p:sp>
      <p:pic>
        <p:nvPicPr>
          <p:cNvPr id="4" name="Picture 4" descr="A group of people playing instruments&#10;&#10;Description automatically generated"/>
          <p:cNvPicPr>
            <a:picLocks noChangeAspect="1"/>
          </p:cNvPicPr>
          <p:nvPr/>
        </p:nvPicPr>
        <p:blipFill>
          <a:blip r:embed="rId1"/>
          <a:stretch>
            <a:fillRect/>
          </a:stretch>
        </p:blipFill>
        <p:spPr>
          <a:xfrm>
            <a:off x="572241" y="1797750"/>
            <a:ext cx="5112709" cy="3221006"/>
          </a:xfrm>
          <a:prstGeom prst="rect">
            <a:avLst/>
          </a:prstGeom>
        </p:spPr>
      </p:pic>
      <p:grpSp>
        <p:nvGrpSpPr>
          <p:cNvPr id="43" name="Graphic 78"/>
          <p:cNvGrpSpPr>
            <a:grpSpLocks noGrp="1" noRot="1" noChangeAspect="1" noMove="1" noResize="1" noUngrp="1"/>
          </p:cNvGrpSpPr>
          <p:nvPr/>
        </p:nvGrpSpPr>
        <p:grpSpPr>
          <a:xfrm>
            <a:off x="6471728" y="3092185"/>
            <a:ext cx="972241" cy="45718"/>
            <a:chOff x="4886325" y="3371754"/>
            <a:chExt cx="2418492" cy="113728"/>
          </a:xfrm>
          <a:solidFill>
            <a:schemeClr val="accent1"/>
          </a:solidFill>
        </p:grpSpPr>
        <p:sp>
          <p:nvSpPr>
            <p:cNvPr id="44"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5" name="Graphic 78"/>
            <p:cNvGrpSpPr/>
            <p:nvPr/>
          </p:nvGrpSpPr>
          <p:grpSpPr>
            <a:xfrm>
              <a:off x="4886709" y="3371754"/>
              <a:ext cx="2418108" cy="113728"/>
              <a:chOff x="4886709" y="3371754"/>
              <a:chExt cx="2418108" cy="113728"/>
            </a:xfrm>
            <a:grpFill/>
          </p:grpSpPr>
          <p:sp>
            <p:nvSpPr>
              <p:cNvPr id="46"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7"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8"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9"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51" name="Freeform: Shape 50"/>
          <p:cNvSpPr>
            <a:spLocks noGrp="1" noRot="1" noChangeAspect="1" noMove="1" noResize="1" noEditPoints="1" noAdjustHandles="1" noChangeArrowheads="1" noChangeShapeType="1" noTextEdit="1"/>
          </p:cNvSpPr>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3" name="Group 52"/>
          <p:cNvGrpSpPr>
            <a:grpSpLocks noGrp="1" noRot="1" noChangeAspect="1" noMove="1" noResize="1" noUngrp="1"/>
          </p:cNvGrpSpPr>
          <p:nvPr/>
        </p:nvGrpSpPr>
        <p:grpSpPr>
          <a:xfrm>
            <a:off x="227782" y="5182141"/>
            <a:ext cx="886141" cy="802496"/>
            <a:chOff x="10948005" y="3272152"/>
            <a:chExt cx="868640" cy="786648"/>
          </a:xfrm>
          <a:solidFill>
            <a:schemeClr val="accent1"/>
          </a:solidFill>
        </p:grpSpPr>
        <p:sp>
          <p:nvSpPr>
            <p:cNvPr id="54" name="Freeform: Shape 53"/>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5" name="Freeform: Shape 54"/>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6" name="Freeform: Shape 55"/>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7"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8"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9"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0" name="Freeform: Shape 59"/>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6389915" y="3429000"/>
            <a:ext cx="4213359" cy="2641930"/>
          </a:xfrm>
        </p:spPr>
        <p:txBody>
          <a:bodyPr vert="horz" lIns="91440" tIns="45720" rIns="91440" bIns="45720" rtlCol="0">
            <a:normAutofit/>
          </a:bodyPr>
          <a:lstStyle/>
          <a:p>
            <a:pPr>
              <a:lnSpc>
                <a:spcPct val="100000"/>
              </a:lnSpc>
            </a:pPr>
            <a:r>
              <a:rPr lang="en-US" dirty="0"/>
              <a:t>- Growing up my heritage was based around music, but most importantly learning about the origin of the music that's played day by day. I was surrounded by gospel and jazz music, learning the importance of having different emotional outlets. </a:t>
            </a:r>
            <a:endParaRPr lang="en-US" dirty="0"/>
          </a:p>
          <a:p>
            <a:pPr>
              <a:lnSpc>
                <a:spcPct val="100000"/>
              </a:lnSpc>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7871" y="976160"/>
            <a:ext cx="4767930" cy="1848734"/>
          </a:xfrm>
        </p:spPr>
        <p:txBody>
          <a:bodyPr>
            <a:normAutofit/>
          </a:bodyPr>
          <a:lstStyle/>
          <a:p>
            <a:r>
              <a:rPr lang="en-US" dirty="0"/>
              <a:t>Religion</a:t>
            </a:r>
            <a:endParaRPr lang="en-US" dirty="0"/>
          </a:p>
        </p:txBody>
      </p:sp>
      <p:sp>
        <p:nvSpPr>
          <p:cNvPr id="11" name="Freeform: Shape 10"/>
          <p:cNvSpPr>
            <a:spLocks noGrp="1" noRot="1" noChangeAspect="1" noMove="1" noResize="1" noEditPoints="1" noAdjustHandles="1" noChangeArrowheads="1" noChangeShapeType="1" noTextEdit="1"/>
          </p:cNvSpPr>
          <p:nvPr/>
        </p:nvSpPr>
        <p:spPr>
          <a:xfrm flipH="1">
            <a:off x="-2" y="0"/>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aphic 78"/>
          <p:cNvGrpSpPr>
            <a:grpSpLocks noGrp="1" noRot="1" noChangeAspect="1" noMove="1" noResize="1" noUngrp="1"/>
          </p:cNvGrpSpPr>
          <p:nvPr/>
        </p:nvGrpSpPr>
        <p:grpSpPr>
          <a:xfrm>
            <a:off x="574415" y="3039261"/>
            <a:ext cx="1020166" cy="45718"/>
            <a:chOff x="4886325" y="3371754"/>
            <a:chExt cx="2418492" cy="113728"/>
          </a:xfrm>
          <a:solidFill>
            <a:schemeClr val="accent1"/>
          </a:solidFill>
        </p:grpSpPr>
        <p:sp>
          <p:nvSpPr>
            <p:cNvPr id="14"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p:cNvGrpSpPr/>
            <p:nvPr/>
          </p:nvGrpSpPr>
          <p:grpSpPr>
            <a:xfrm>
              <a:off x="4886709" y="3371754"/>
              <a:ext cx="2418108" cy="113728"/>
              <a:chOff x="4886709" y="3371754"/>
              <a:chExt cx="2418108" cy="113728"/>
            </a:xfrm>
            <a:grpFill/>
          </p:grpSpPr>
          <p:sp>
            <p:nvSpPr>
              <p:cNvPr id="16"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p:cNvSpPr>
            <a:spLocks noGrp="1"/>
          </p:cNvSpPr>
          <p:nvPr>
            <p:ph idx="1"/>
          </p:nvPr>
        </p:nvSpPr>
        <p:spPr>
          <a:xfrm>
            <a:off x="517871" y="3299404"/>
            <a:ext cx="4767930" cy="2745750"/>
          </a:xfrm>
        </p:spPr>
        <p:txBody>
          <a:bodyPr vert="horz" lIns="91440" tIns="45720" rIns="91440" bIns="45720" rtlCol="0">
            <a:normAutofit/>
          </a:bodyPr>
          <a:lstStyle/>
          <a:p>
            <a:pPr>
              <a:lnSpc>
                <a:spcPct val="100000"/>
              </a:lnSpc>
            </a:pPr>
            <a:r>
              <a:rPr lang="en-US" dirty="0"/>
              <a:t>When I was a baby, I went through a ceremony called "Christening" where I was made a member of the church. Growing up my life was predominantly school and church because getting an education and God were the top two priorities that my parents made sure I had at a young age. </a:t>
            </a:r>
            <a:endParaRPr lang="en-US"/>
          </a:p>
        </p:txBody>
      </p:sp>
      <p:pic>
        <p:nvPicPr>
          <p:cNvPr id="4" name="Picture 4"/>
          <p:cNvPicPr>
            <a:picLocks noChangeAspect="1"/>
          </p:cNvPicPr>
          <p:nvPr/>
        </p:nvPicPr>
        <p:blipFill rotWithShape="1">
          <a:blip r:embed="rId1"/>
          <a:srcRect r="32499" b="-1"/>
          <a:stretch>
            <a:fillRect/>
          </a:stretch>
        </p:blipFill>
        <p:spPr>
          <a:xfrm>
            <a:off x="5980742" y="565167"/>
            <a:ext cx="5654663" cy="5654663"/>
          </a:xfrm>
          <a:prstGeom prst="rect">
            <a:avLst/>
          </a:prstGeom>
        </p:spPr>
      </p:pic>
      <p:sp>
        <p:nvSpPr>
          <p:cNvPr id="21" name="Freeform: Shape 20"/>
          <p:cNvSpPr>
            <a:spLocks noGrp="1" noRot="1" noChangeAspect="1" noMove="1" noResize="1" noEditPoints="1" noAdjustHandles="1" noChangeArrowheads="1" noChangeShapeType="1" noTextEdit="1"/>
          </p:cNvSpPr>
          <p:nvPr/>
        </p:nvSpPr>
        <p:spPr>
          <a:xfrm flipH="1">
            <a:off x="7899042" y="4951350"/>
            <a:ext cx="4292956" cy="1927671"/>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p:cNvGrpSpPr>
            <a:grpSpLocks noGrp="1" noRot="1" noChangeAspect="1" noMove="1" noResize="1" noUngrp="1"/>
          </p:cNvGrpSpPr>
          <p:nvPr/>
        </p:nvGrpSpPr>
        <p:grpSpPr>
          <a:xfrm flipH="1">
            <a:off x="8447993" y="5742897"/>
            <a:ext cx="886141" cy="802496"/>
            <a:chOff x="10948005" y="3272152"/>
            <a:chExt cx="868640" cy="786648"/>
          </a:xfrm>
          <a:solidFill>
            <a:schemeClr val="accent3">
              <a:lumMod val="60000"/>
              <a:lumOff val="40000"/>
            </a:schemeClr>
          </a:solidFill>
        </p:grpSpPr>
        <p:sp>
          <p:nvSpPr>
            <p:cNvPr id="24" name="Freeform: Shape 23"/>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3" name="Rectangle 82"/>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525718" y="4278637"/>
            <a:ext cx="5512288" cy="1897474"/>
          </a:xfrm>
        </p:spPr>
        <p:txBody>
          <a:bodyPr vert="horz" lIns="91440" tIns="45720" rIns="91440" bIns="45720" rtlCol="0" anchor="t">
            <a:normAutofit/>
          </a:bodyPr>
          <a:lstStyle/>
          <a:p>
            <a:r>
              <a:rPr lang="en-US"/>
              <a:t>Food/Celebrations </a:t>
            </a:r>
            <a:endParaRPr lang="en-US"/>
          </a:p>
        </p:txBody>
      </p:sp>
      <p:pic>
        <p:nvPicPr>
          <p:cNvPr id="4" name="Picture 5" descr="Fireworks in the night sky&#10;&#10;Description automatically generated"/>
          <p:cNvPicPr>
            <a:picLocks noChangeAspect="1"/>
          </p:cNvPicPr>
          <p:nvPr/>
        </p:nvPicPr>
        <p:blipFill rotWithShape="1">
          <a:blip r:embed="rId1"/>
          <a:srcRect t="21677" r="1" b="29190"/>
          <a:stretch>
            <a:fillRect/>
          </a:stretch>
        </p:blipFill>
        <p:spPr>
          <a:xfrm>
            <a:off x="555170" y="481586"/>
            <a:ext cx="11087101" cy="3431928"/>
          </a:xfrm>
          <a:prstGeom prst="rect">
            <a:avLst/>
          </a:prstGeom>
        </p:spPr>
      </p:pic>
      <p:grpSp>
        <p:nvGrpSpPr>
          <p:cNvPr id="85" name="Graphic 78"/>
          <p:cNvGrpSpPr>
            <a:grpSpLocks noGrp="1" noRot="1" noChangeAspect="1" noMove="1" noResize="1" noUngrp="1"/>
          </p:cNvGrpSpPr>
          <p:nvPr/>
        </p:nvGrpSpPr>
        <p:grpSpPr>
          <a:xfrm>
            <a:off x="6563724" y="4278609"/>
            <a:ext cx="972241" cy="45718"/>
            <a:chOff x="4886325" y="3371754"/>
            <a:chExt cx="2418492" cy="113728"/>
          </a:xfrm>
          <a:solidFill>
            <a:schemeClr val="accent1"/>
          </a:solidFill>
        </p:grpSpPr>
        <p:sp>
          <p:nvSpPr>
            <p:cNvPr id="86"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7" name="Graphic 78"/>
            <p:cNvGrpSpPr/>
            <p:nvPr/>
          </p:nvGrpSpPr>
          <p:grpSpPr>
            <a:xfrm>
              <a:off x="4886709" y="3371754"/>
              <a:ext cx="2418108" cy="113728"/>
              <a:chOff x="4886709" y="3371754"/>
              <a:chExt cx="2418108" cy="113728"/>
            </a:xfrm>
            <a:grpFill/>
          </p:grpSpPr>
          <p:sp>
            <p:nvSpPr>
              <p:cNvPr id="88"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89"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90"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91"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p:cNvSpPr>
            <a:spLocks noGrp="1"/>
          </p:cNvSpPr>
          <p:nvPr>
            <p:ph idx="1"/>
          </p:nvPr>
        </p:nvSpPr>
        <p:spPr>
          <a:xfrm>
            <a:off x="6444040" y="4570315"/>
            <a:ext cx="5198232" cy="2016126"/>
          </a:xfrm>
        </p:spPr>
        <p:txBody>
          <a:bodyPr vert="horz" lIns="91440" tIns="45720" rIns="91440" bIns="45720" rtlCol="0" anchor="t">
            <a:noAutofit/>
          </a:bodyPr>
          <a:lstStyle/>
          <a:p>
            <a:pPr>
              <a:lnSpc>
                <a:spcPct val="100000"/>
              </a:lnSpc>
            </a:pPr>
            <a:r>
              <a:rPr lang="en-US" sz="1800" dirty="0"/>
              <a:t>Mainly growing up, we celebrated thanksgiving, Christmas, and the 4th of July. Being Christian we made sure to include God in being thankful for what we have, and celebrating his birth during Christmas time. For the fourth of July we gather around ad mostly celebrate having family. </a:t>
            </a:r>
            <a:endParaRPr lang="en-US" sz="1800" dirty="0"/>
          </a:p>
        </p:txBody>
      </p:sp>
      <p:sp>
        <p:nvSpPr>
          <p:cNvPr id="5" name="TextBox 4"/>
          <p:cNvSpPr txBox="1"/>
          <p:nvPr/>
        </p:nvSpPr>
        <p:spPr>
          <a:xfrm>
            <a:off x="247135" y="5140411"/>
            <a:ext cx="6196905" cy="1200329"/>
          </a:xfrm>
          <a:prstGeom prst="rect">
            <a:avLst/>
          </a:prstGeom>
          <a:noFill/>
        </p:spPr>
        <p:txBody>
          <a:bodyPr wrap="square" rtlCol="0">
            <a:spAutoFit/>
          </a:bodyPr>
          <a:lstStyle/>
          <a:p>
            <a:r>
              <a:rPr lang="en-US" dirty="0"/>
              <a:t>Food that is traditional in my family is soul food. We eat dishes like Collared greens, mac and cheese, candied yam, etc. We ate this because of my grandmothers heavy southern influence in my family.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title"/>
          </p:nvPr>
        </p:nvSpPr>
        <p:spPr>
          <a:xfrm>
            <a:off x="6389915" y="787068"/>
            <a:ext cx="4213359" cy="1890665"/>
          </a:xfrm>
        </p:spPr>
        <p:txBody>
          <a:bodyPr anchor="b">
            <a:normAutofit/>
          </a:bodyPr>
          <a:lstStyle/>
          <a:p>
            <a:r>
              <a:rPr lang="en-US" dirty="0"/>
              <a:t>Participating in the Arts </a:t>
            </a:r>
            <a:endParaRPr lang="en-US" dirty="0"/>
          </a:p>
        </p:txBody>
      </p:sp>
      <p:pic>
        <p:nvPicPr>
          <p:cNvPr id="5" name="Picture 5" descr="A picture containing text, person, indoor, standing&#10;&#10;Description automatically generated"/>
          <p:cNvPicPr>
            <a:picLocks noChangeAspect="1"/>
          </p:cNvPicPr>
          <p:nvPr/>
        </p:nvPicPr>
        <p:blipFill>
          <a:blip r:embed="rId1"/>
          <a:stretch>
            <a:fillRect/>
          </a:stretch>
        </p:blipFill>
        <p:spPr>
          <a:xfrm>
            <a:off x="967721" y="555614"/>
            <a:ext cx="4321748" cy="5705279"/>
          </a:xfrm>
          <a:prstGeom prst="rect">
            <a:avLst/>
          </a:prstGeom>
        </p:spPr>
      </p:pic>
      <p:grpSp>
        <p:nvGrpSpPr>
          <p:cNvPr id="34" name="Graphic 78"/>
          <p:cNvGrpSpPr>
            <a:grpSpLocks noGrp="1" noRot="1" noChangeAspect="1" noMove="1" noResize="1" noUngrp="1"/>
          </p:cNvGrpSpPr>
          <p:nvPr/>
        </p:nvGrpSpPr>
        <p:grpSpPr>
          <a:xfrm>
            <a:off x="6471728" y="3092185"/>
            <a:ext cx="972241" cy="45718"/>
            <a:chOff x="4886325" y="3371754"/>
            <a:chExt cx="2418492" cy="113728"/>
          </a:xfrm>
          <a:solidFill>
            <a:schemeClr val="accent1"/>
          </a:solidFill>
        </p:grpSpPr>
        <p:sp>
          <p:nvSpPr>
            <p:cNvPr id="13" name="Graphic 78"/>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5" name="Graphic 78"/>
            <p:cNvGrpSpPr/>
            <p:nvPr/>
          </p:nvGrpSpPr>
          <p:grpSpPr>
            <a:xfrm>
              <a:off x="4886709" y="3371754"/>
              <a:ext cx="2418108" cy="113728"/>
              <a:chOff x="4886709" y="3371754"/>
              <a:chExt cx="2418108" cy="113728"/>
            </a:xfrm>
            <a:grpFill/>
          </p:grpSpPr>
          <p:sp>
            <p:nvSpPr>
              <p:cNvPr id="15" name="Graphic 78"/>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20" name="Freeform: Shape 19"/>
          <p:cNvSpPr>
            <a:spLocks noGrp="1" noRot="1" noChangeAspect="1" noMove="1" noResize="1" noEditPoints="1" noAdjustHandles="1" noChangeArrowheads="1" noChangeShapeType="1" noTextEdit="1"/>
          </p:cNvSpPr>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6" name="Group 21"/>
          <p:cNvGrpSpPr>
            <a:grpSpLocks noGrp="1" noRot="1" noChangeAspect="1" noMove="1" noResize="1" noUngrp="1"/>
          </p:cNvGrpSpPr>
          <p:nvPr/>
        </p:nvGrpSpPr>
        <p:grpSpPr>
          <a:xfrm>
            <a:off x="227782" y="5182141"/>
            <a:ext cx="886141" cy="802496"/>
            <a:chOff x="10948005" y="3272152"/>
            <a:chExt cx="868640" cy="786648"/>
          </a:xfrm>
          <a:solidFill>
            <a:schemeClr val="accent1"/>
          </a:solidFill>
        </p:grpSpPr>
        <p:sp>
          <p:nvSpPr>
            <p:cNvPr id="37" name="Freeform: Shape 22"/>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8" name="Freeform: Shape 23"/>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Graphic 12"/>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7" name="Graphic 15"/>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Graphic 15"/>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Freeform: Shape 28"/>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6389915" y="3429000"/>
            <a:ext cx="4213359" cy="2641930"/>
          </a:xfrm>
        </p:spPr>
        <p:txBody>
          <a:bodyPr vert="horz" lIns="91440" tIns="45720" rIns="91440" bIns="45720" rtlCol="0" anchor="t">
            <a:normAutofit/>
          </a:bodyPr>
          <a:lstStyle/>
          <a:p>
            <a:r>
              <a:rPr lang="en-US" dirty="0"/>
              <a:t>Because of learning about the importance music has in my life, I naturally drifted towards participating in the arts. My family either plays an instrument, sings or acts. We also use music to bond. </a:t>
            </a:r>
            <a:endParaRPr lang="en-US" dirty="0"/>
          </a:p>
        </p:txBody>
      </p:sp>
    </p:spTree>
  </p:cSld>
  <p:clrMapOvr>
    <a:masterClrMapping/>
  </p:clrMapOvr>
</p:sld>
</file>

<file path=ppt/theme/theme1.xml><?xml version="1.0" encoding="utf-8"?>
<a:theme xmlns:a="http://schemas.openxmlformats.org/drawingml/2006/main" name="RocaVTI">
  <a:themeElements>
    <a:clrScheme name="AnalogousFromLightSeedLeftStep">
      <a:dk1>
        <a:srgbClr val="000000"/>
      </a:dk1>
      <a:lt1>
        <a:srgbClr val="FFFFFF"/>
      </a:lt1>
      <a:dk2>
        <a:srgbClr val="213B35"/>
      </a:dk2>
      <a:lt2>
        <a:srgbClr val="E8E8E2"/>
      </a:lt2>
      <a:accent1>
        <a:srgbClr val="6F6EEE"/>
      </a:accent1>
      <a:accent2>
        <a:srgbClr val="4E8EEB"/>
      </a:accent2>
      <a:accent3>
        <a:srgbClr val="28B1CE"/>
      </a:accent3>
      <a:accent4>
        <a:srgbClr val="35B697"/>
      </a:accent4>
      <a:accent5>
        <a:srgbClr val="30BA5F"/>
      </a:accent5>
      <a:accent6>
        <a:srgbClr val="3ABC2F"/>
      </a:accent6>
      <a:hlink>
        <a:srgbClr val="858551"/>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3582</Words>
  <Application>WPS Presentation</Application>
  <PresentationFormat>Widescreen</PresentationFormat>
  <Paragraphs>66</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SimSun</vt:lpstr>
      <vt:lpstr>Wingdings</vt:lpstr>
      <vt:lpstr>Avenir Next LT Pro Light</vt:lpstr>
      <vt:lpstr>Calibri Light</vt:lpstr>
      <vt:lpstr>Calibri</vt:lpstr>
      <vt:lpstr>Avenir Next LT Pro</vt:lpstr>
      <vt:lpstr>Segoe Print</vt:lpstr>
      <vt:lpstr>Georgia Pro Semibold</vt:lpstr>
      <vt:lpstr>Georgia</vt:lpstr>
      <vt:lpstr>Microsoft YaHei</vt:lpstr>
      <vt:lpstr>Arial Unicode MS</vt:lpstr>
      <vt:lpstr>RocaVTI</vt:lpstr>
      <vt:lpstr>My Cross Cultural Experience: Brooklyn edition </vt:lpstr>
      <vt:lpstr>What is culture? </vt:lpstr>
      <vt:lpstr>Culture behind Hair </vt:lpstr>
      <vt:lpstr>Growing up/ Family/ Where I come from  </vt:lpstr>
      <vt:lpstr>My Cross Cultural experience </vt:lpstr>
      <vt:lpstr>Music </vt:lpstr>
      <vt:lpstr>Religion</vt:lpstr>
      <vt:lpstr>Food/Celebrations </vt:lpstr>
      <vt:lpstr>Participating in the Arts </vt:lpstr>
      <vt:lpstr>Travels </vt:lpstr>
      <vt:lpstr>Summary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oalap</cp:lastModifiedBy>
  <cp:revision>399</cp:revision>
  <dcterms:created xsi:type="dcterms:W3CDTF">2022-11-01T17:25:00Z</dcterms:created>
  <dcterms:modified xsi:type="dcterms:W3CDTF">2022-12-17T17:56:49Z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2E693536DF964A8191037C32089BFFAE</vt:lpwstr>
  </property>
  <property fmtid="{D5CDD505-2E9C-101B-9397-08002B2CF9AE}" pid="3" name="KSOProductBuildVer">
    <vt:lpwstr>1033-11.2.0.11440</vt:lpwstr>
  </property>
</Properties>
</file>