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8" r:id="rId6"/>
    <p:sldId id="259" r:id="rId7"/>
    <p:sldId id="272" r:id="rId8"/>
    <p:sldId id="260" r:id="rId9"/>
    <p:sldId id="269" r:id="rId10"/>
    <p:sldId id="261" r:id="rId11"/>
    <p:sldId id="263" r:id="rId12"/>
    <p:sldId id="270" r:id="rId13"/>
    <p:sldId id="262" r:id="rId14"/>
    <p:sldId id="271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CBC2-9D17-47E0-86D7-0A1DF8E2187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DD91-9180-4253-906A-63930E40ED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CBC2-9D17-47E0-86D7-0A1DF8E2187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DD91-9180-4253-906A-63930E40ED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CBC2-9D17-47E0-86D7-0A1DF8E2187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DD91-9180-4253-906A-63930E40ED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CBC2-9D17-47E0-86D7-0A1DF8E2187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DD91-9180-4253-906A-63930E40ED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CBC2-9D17-47E0-86D7-0A1DF8E2187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DD91-9180-4253-906A-63930E40ED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CBC2-9D17-47E0-86D7-0A1DF8E2187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DD91-9180-4253-906A-63930E40ED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CBC2-9D17-47E0-86D7-0A1DF8E2187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DD91-9180-4253-906A-63930E40ED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CBC2-9D17-47E0-86D7-0A1DF8E2187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DD91-9180-4253-906A-63930E40ED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CBC2-9D17-47E0-86D7-0A1DF8E2187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DD91-9180-4253-906A-63930E40ED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CBC2-9D17-47E0-86D7-0A1DF8E2187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DD91-9180-4253-906A-63930E40ED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CBC2-9D17-47E0-86D7-0A1DF8E2187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DD91-9180-4253-906A-63930E40ED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76CBC2-9D17-47E0-86D7-0A1DF8E2187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53DD91-9180-4253-906A-63930E40ED2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about:blank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4" b="3266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Cross Cultural Experiences as an American Bengali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 Cross Cultural Experience in Bangladesh and in New York City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By Mohammed Haque CLDV 100 03/25/2024 Spring 2024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New York City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 was born here in Jamaica, NY.</a:t>
            </a:r>
            <a:endParaRPr lang="en-US" dirty="0"/>
          </a:p>
          <a:p>
            <a:r>
              <a:rPr lang="en-US" dirty="0"/>
              <a:t>Grew up seeing so many cultures and races I lost count.</a:t>
            </a:r>
            <a:endParaRPr lang="en-US" dirty="0"/>
          </a:p>
          <a:p>
            <a:r>
              <a:rPr lang="en-US" dirty="0"/>
              <a:t>I made many friends here with races such as Trinidadian, Guyanese, Indian, African, Italian, Japanese, Chinese only to name a few.</a:t>
            </a:r>
            <a:endParaRPr lang="en-US" dirty="0"/>
          </a:p>
          <a:p>
            <a:r>
              <a:rPr lang="en-US" dirty="0"/>
              <a:t>Main language is English although my parents taught me Bengali from the day, I was born making me bilingual.</a:t>
            </a:r>
            <a:endParaRPr lang="en-US" dirty="0"/>
          </a:p>
          <a:p>
            <a:r>
              <a:rPr lang="en-US" dirty="0"/>
              <a:t>Grew up in a culturally diverse area.</a:t>
            </a:r>
            <a:endParaRPr lang="en-US" dirty="0"/>
          </a:p>
          <a:p>
            <a:r>
              <a:rPr lang="en-US" dirty="0"/>
              <a:t>Visited many cultural areas such as little Guyana, Chinatown, and even little Bangladesh which is in Jackson heights. Food and people reminded me a lot of Bangladesh.</a:t>
            </a:r>
            <a:endParaRPr lang="en-US" dirty="0"/>
          </a:p>
          <a:p>
            <a:r>
              <a:rPr lang="en-US" dirty="0"/>
              <a:t>Able to wear anything without any judgement.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7C3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treet with signs and people walking on the street with Chinatown in the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88" y="639763"/>
            <a:ext cx="2308225" cy="17764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76988" y="2060575"/>
            <a:ext cx="2308225" cy="3556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800">
                <a:solidFill>
                  <a:srgbClr val="FFFFFF"/>
                </a:solidFill>
              </a:rPr>
              <a:t>                         Chintatown in NYC</a:t>
            </a:r>
            <a:endParaRPr lang="en-US" sz="800">
              <a:solidFill>
                <a:srgbClr val="FFFFFF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800">
                <a:solidFill>
                  <a:srgbClr val="FFFFFF"/>
                </a:solidFill>
              </a:rPr>
              <a:t>My family comes here to do a lot of shopping</a:t>
            </a:r>
            <a:endParaRPr lang="en-US" sz="800">
              <a:solidFill>
                <a:srgbClr val="FFFFFF"/>
              </a:solidFill>
            </a:endParaRPr>
          </a:p>
        </p:txBody>
      </p:sp>
      <p:pic>
        <p:nvPicPr>
          <p:cNvPr id="10" name="Picture 9" descr="A street sign on a pol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475" y="639763"/>
            <a:ext cx="2522538" cy="17764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53475" y="2060575"/>
            <a:ext cx="2522538" cy="3556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800">
                <a:solidFill>
                  <a:srgbClr val="FFFFFF"/>
                </a:solidFill>
              </a:rPr>
              <a:t>Little Guyana located near where I live</a:t>
            </a:r>
            <a:endParaRPr lang="en-US" sz="800">
              <a:solidFill>
                <a:srgbClr val="FFFFFF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800">
                <a:solidFill>
                  <a:srgbClr val="FFFFFF"/>
                </a:solidFill>
              </a:rPr>
              <a:t>Gives a good idea of Guyana’s culture</a:t>
            </a:r>
            <a:endParaRPr lang="en-US" sz="800">
              <a:solidFill>
                <a:srgbClr val="FFFFFF"/>
              </a:solidFill>
            </a:endParaRPr>
          </a:p>
        </p:txBody>
      </p:sp>
      <p:pic>
        <p:nvPicPr>
          <p:cNvPr id="8" name="Picture 7" descr="A group of people walking on a sidewalk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88" y="2484438"/>
            <a:ext cx="4899025" cy="3733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76988" y="5472113"/>
            <a:ext cx="4899025" cy="74612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800">
                <a:solidFill>
                  <a:srgbClr val="FFFFFF"/>
                </a:solidFill>
              </a:rPr>
              <a:t>                                 Little Bangladesh located in Jackson Heights</a:t>
            </a:r>
            <a:endParaRPr lang="en-US" sz="800">
              <a:solidFill>
                <a:srgbClr val="FFFFFF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800">
                <a:solidFill>
                  <a:srgbClr val="FFFFFF"/>
                </a:solidFill>
              </a:rPr>
              <a:t>Makes my family feel like home with familiar food, people, and store fronts</a:t>
            </a:r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Pictures of places in NYC representing             Cultural Diversity</a:t>
            </a:r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</a:t>
            </a:r>
            <a:r>
              <a:rPr lang="en-US" dirty="0">
                <a:solidFill>
                  <a:srgbClr val="FF0000"/>
                </a:solidFill>
              </a:rPr>
              <a:t>Bangladesh</a:t>
            </a:r>
            <a:r>
              <a:rPr lang="en-US" dirty="0"/>
              <a:t> Vs. New York City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     Experiences in </a:t>
            </a:r>
            <a:r>
              <a:rPr lang="en-US" dirty="0">
                <a:solidFill>
                  <a:srgbClr val="FF0000"/>
                </a:solidFill>
              </a:rPr>
              <a:t>Bangladesh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Must dress appropriately and the woman can’t show skin.</a:t>
            </a:r>
            <a:endParaRPr lang="en-US" dirty="0"/>
          </a:p>
          <a:p>
            <a:r>
              <a:rPr lang="en-US" dirty="0"/>
              <a:t>Not culturally diverse, most people I encountered were from the country</a:t>
            </a:r>
            <a:endParaRPr lang="en-US" dirty="0"/>
          </a:p>
          <a:p>
            <a:r>
              <a:rPr lang="en-US" dirty="0"/>
              <a:t>People think of me as a king because I came from America.</a:t>
            </a:r>
            <a:endParaRPr lang="en-US" dirty="0"/>
          </a:p>
          <a:p>
            <a:r>
              <a:rPr lang="en-US" dirty="0"/>
              <a:t>People tend to judge you more often and more openly including strangers.</a:t>
            </a:r>
            <a:endParaRPr lang="en-US" dirty="0"/>
          </a:p>
          <a:p>
            <a:r>
              <a:rPr lang="en-US" dirty="0"/>
              <a:t>People tend to not engage in people of the opposite sex unless they a valid relationship such as husband and wife.</a:t>
            </a:r>
            <a:endParaRPr lang="en-US" dirty="0"/>
          </a:p>
          <a:p>
            <a:r>
              <a:rPr lang="en-US" dirty="0"/>
              <a:t>Religion is taken very seriously there, and prayer is a must.</a:t>
            </a:r>
            <a:endParaRPr lang="en-US" dirty="0"/>
          </a:p>
          <a:p>
            <a:r>
              <a:rPr lang="en-US" dirty="0"/>
              <a:t>People tend to stare which is considered not to be impolite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      Experiences in New York City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You can dress however you want here with no limitations due to gender or age.</a:t>
            </a:r>
            <a:endParaRPr lang="en-US" dirty="0"/>
          </a:p>
          <a:p>
            <a:r>
              <a:rPr lang="en-US" dirty="0"/>
              <a:t>One of the most culturally diverse places in the world.</a:t>
            </a:r>
            <a:endParaRPr lang="en-US" dirty="0"/>
          </a:p>
          <a:p>
            <a:r>
              <a:rPr lang="en-US" dirty="0"/>
              <a:t>I'm treated very normal here with no crazy expectations.</a:t>
            </a:r>
            <a:endParaRPr lang="en-US" dirty="0"/>
          </a:p>
          <a:p>
            <a:r>
              <a:rPr lang="en-US" dirty="0"/>
              <a:t>People tend to mind their own business.</a:t>
            </a:r>
            <a:endParaRPr lang="en-US" dirty="0"/>
          </a:p>
          <a:p>
            <a:r>
              <a:rPr lang="en-US" dirty="0"/>
              <a:t>You can engage with anyone here without any repercussions.</a:t>
            </a:r>
            <a:endParaRPr lang="en-US" dirty="0"/>
          </a:p>
          <a:p>
            <a:r>
              <a:rPr lang="en-US" dirty="0"/>
              <a:t>Religion is not taken seriously here although I personally still take it seriously.</a:t>
            </a:r>
            <a:endParaRPr lang="en-US" dirty="0"/>
          </a:p>
          <a:p>
            <a:r>
              <a:rPr lang="en-US" dirty="0"/>
              <a:t>Staring is impolite.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Clothing Comparison of </a:t>
            </a:r>
            <a:r>
              <a:rPr lang="en-US" dirty="0">
                <a:solidFill>
                  <a:srgbClr val="FF0000"/>
                </a:solidFill>
              </a:rPr>
              <a:t>Bangladesh</a:t>
            </a:r>
            <a:r>
              <a:rPr lang="en-US" dirty="0"/>
              <a:t> and NYC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                       </a:t>
            </a:r>
            <a:r>
              <a:rPr lang="en-US" dirty="0">
                <a:solidFill>
                  <a:srgbClr val="FF0000"/>
                </a:solidFill>
              </a:rPr>
              <a:t>Bangladesh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A group of people standing in a field&#10;&#10;Description automatically generated"/>
          <p:cNvPicPr>
            <a:picLocks noGrp="1" noChangeAspect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48" y="2505075"/>
            <a:ext cx="4493675" cy="300848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                        New York City</a:t>
            </a:r>
            <a:endParaRPr lang="en-US" dirty="0"/>
          </a:p>
        </p:txBody>
      </p:sp>
      <p:pic>
        <p:nvPicPr>
          <p:cNvPr id="11" name="Content Placeholder 10" descr="A person walking on a sidewalk&#10;&#10;Description automatically generated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379" y="2531268"/>
            <a:ext cx="3776830" cy="2956098"/>
          </a:xfrm>
        </p:spPr>
      </p:pic>
      <p:sp>
        <p:nvSpPr>
          <p:cNvPr id="9" name="TextBox 8"/>
          <p:cNvSpPr txBox="1"/>
          <p:nvPr/>
        </p:nvSpPr>
        <p:spPr>
          <a:xfrm>
            <a:off x="836613" y="5603846"/>
            <a:ext cx="5335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Bengali women tend to cover themselves out in public or when there are guests in the house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6245956" y="5603845"/>
            <a:ext cx="5444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Women in NYC have more freedom and can wear anything they want whenever or wherever they please.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</a:t>
            </a:r>
            <a:r>
              <a:rPr lang="en-US" dirty="0">
                <a:solidFill>
                  <a:srgbClr val="FF0000"/>
                </a:solidFill>
              </a:rPr>
              <a:t>My Parents Immigration Story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My mother and father got married in 1992.</a:t>
            </a:r>
            <a:endParaRPr lang="en-US" dirty="0"/>
          </a:p>
          <a:p>
            <a:r>
              <a:rPr lang="en-US" dirty="0"/>
              <a:t>My father came to the U.S first in 1993. Although 6 months prior he was in Korea for some work.</a:t>
            </a:r>
            <a:endParaRPr lang="en-US" dirty="0"/>
          </a:p>
          <a:p>
            <a:r>
              <a:rPr lang="en-US" dirty="0"/>
              <a:t>My mother came to the U.S 2 years later at around 1995.</a:t>
            </a:r>
            <a:endParaRPr lang="en-US" dirty="0"/>
          </a:p>
          <a:p>
            <a:r>
              <a:rPr lang="en-US" dirty="0"/>
              <a:t>I was born on May 24</a:t>
            </a:r>
            <a:r>
              <a:rPr lang="en-US" baseline="30000" dirty="0"/>
              <a:t>th</a:t>
            </a:r>
            <a:r>
              <a:rPr lang="en-US" dirty="0"/>
              <a:t>, 1997, and my mother and father got their citizenship around 2000. </a:t>
            </a:r>
            <a:endParaRPr lang="en-US" dirty="0"/>
          </a:p>
          <a:p>
            <a:r>
              <a:rPr lang="en-US" dirty="0"/>
              <a:t>When my father first came here finding work was very hard and even though he had a B.A in business, it was not creditable here in the states. So, his first job was a Sower. </a:t>
            </a:r>
            <a:endParaRPr lang="en-US" dirty="0"/>
          </a:p>
          <a:p>
            <a:r>
              <a:rPr lang="en-US" dirty="0"/>
              <a:t>My mother also had to work to make ends meet so she worked at a nearby Dunkin donuts.</a:t>
            </a:r>
            <a:endParaRPr lang="en-US" dirty="0"/>
          </a:p>
          <a:p>
            <a:r>
              <a:rPr lang="en-US" dirty="0"/>
              <a:t>Even with both working, it was hard to make ends meet barely being able to pay the rent.</a:t>
            </a:r>
            <a:endParaRPr lang="en-US" dirty="0"/>
          </a:p>
          <a:p>
            <a:r>
              <a:rPr lang="en-US" dirty="0"/>
              <a:t>Eventually my parents had 2 more children my brother and sister</a:t>
            </a:r>
            <a:endParaRPr lang="en-US" dirty="0"/>
          </a:p>
          <a:p>
            <a:r>
              <a:rPr lang="en-US" dirty="0"/>
              <a:t>We were all living in a studio apartment.</a:t>
            </a:r>
            <a:endParaRPr lang="en-US" dirty="0"/>
          </a:p>
          <a:p>
            <a:r>
              <a:rPr lang="en-US" dirty="0"/>
              <a:t>Even though times were tough, they were still very hopeful in the future </a:t>
            </a:r>
            <a:endParaRPr lang="en-US" dirty="0"/>
          </a:p>
          <a:p>
            <a:r>
              <a:rPr lang="en-US" dirty="0"/>
              <a:t>That hope eventually blossomed and my mother got a job in the city and my father became a taxi driver. </a:t>
            </a:r>
            <a:endParaRPr lang="en-US" dirty="0"/>
          </a:p>
          <a:p>
            <a:r>
              <a:rPr lang="en-US" dirty="0"/>
              <a:t>They both worked very hard and managed to get a house they can call their own.</a:t>
            </a:r>
            <a:endParaRPr lang="en-US" dirty="0"/>
          </a:p>
          <a:p>
            <a:r>
              <a:rPr lang="en-US" dirty="0"/>
              <a:t>And to this day we still live in this house as a happy family.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                                    Conclusion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Bangladesh is a beautiful country very different from America.</a:t>
            </a:r>
            <a:endParaRPr lang="en-US" dirty="0"/>
          </a:p>
          <a:p>
            <a:r>
              <a:rPr lang="en-US" dirty="0"/>
              <a:t>Norms in Bangladesh are not the same as the norms in America.</a:t>
            </a:r>
            <a:endParaRPr lang="en-US" dirty="0"/>
          </a:p>
          <a:p>
            <a:r>
              <a:rPr lang="en-US" dirty="0"/>
              <a:t>Bangladesh culture is heavily influenced by Islam.</a:t>
            </a:r>
            <a:endParaRPr lang="en-US" dirty="0"/>
          </a:p>
          <a:p>
            <a:r>
              <a:rPr lang="en-US" dirty="0"/>
              <a:t>I was fortuitous enough to be born in America where society is much freer.</a:t>
            </a:r>
            <a:endParaRPr lang="en-US" dirty="0"/>
          </a:p>
          <a:p>
            <a:r>
              <a:rPr lang="en-US" dirty="0"/>
              <a:t>I am grateful my parents worked very hard and came to this country for better work opportunities. </a:t>
            </a:r>
            <a:endParaRPr lang="en-US" dirty="0"/>
          </a:p>
          <a:p>
            <a:r>
              <a:rPr lang="en-US" dirty="0"/>
              <a:t>As a 1</a:t>
            </a:r>
            <a:r>
              <a:rPr lang="en-US" baseline="30000" dirty="0"/>
              <a:t>st</a:t>
            </a:r>
            <a:r>
              <a:rPr lang="en-US" dirty="0"/>
              <a:t> generation man in America, I have the responsibility for the well being of my family. The ordeals of my parents is a remainder of how I need to work very hard to make sure they are happy which means I am happy.</a:t>
            </a:r>
            <a:endParaRPr lang="en-US" dirty="0"/>
          </a:p>
          <a:p>
            <a:r>
              <a:rPr lang="en-US" dirty="0"/>
              <a:t>NYC and Bangladesh are very different culturally.</a:t>
            </a:r>
            <a:endParaRPr lang="en-US" dirty="0"/>
          </a:p>
          <a:p>
            <a:r>
              <a:rPr lang="en-US" dirty="0"/>
              <a:t>Bangladesh may not be so culturally diverse however experiencing the culture allowed me to have new perspectives on how people embrace their culture through clothing, etiquette, food, religion, etc.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</a:t>
            </a:r>
            <a:r>
              <a:rPr lang="en-US" dirty="0">
                <a:solidFill>
                  <a:srgbClr val="FF0000"/>
                </a:solidFill>
              </a:rPr>
              <a:t>References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1"/>
              </a:rPr>
              <a:t>https://www.britannica.com/place/Bangladesh</a:t>
            </a:r>
            <a:endParaRPr lang="en-US" dirty="0"/>
          </a:p>
          <a:p>
            <a:r>
              <a:rPr lang="en-US" dirty="0">
                <a:hlinkClick r:id="rId1"/>
              </a:rPr>
              <a:t>https://nijhoom.com/top-bangladeshi-food/#:~:text=Rice%20is%20the%20main%20Bangladeshi,from%20rice%20and%20cow%20milk</a:t>
            </a:r>
            <a:r>
              <a:rPr lang="en-US" dirty="0"/>
              <a:t>.</a:t>
            </a:r>
            <a:endParaRPr lang="en-US" dirty="0"/>
          </a:p>
          <a:p>
            <a:r>
              <a:rPr lang="en-US" dirty="0">
                <a:hlinkClick r:id="rId1"/>
              </a:rPr>
              <a:t>https://www.bangladesh.com/culture/</a:t>
            </a:r>
            <a:endParaRPr lang="en-US" dirty="0"/>
          </a:p>
          <a:p>
            <a:r>
              <a:rPr lang="en-US" dirty="0">
                <a:hlinkClick r:id="rId1"/>
              </a:rPr>
              <a:t>https://culturalatlas.sbs.com.au/bangladeshi-culture/bangladeshi-culture-religion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                Thank You</a:t>
            </a:r>
            <a:b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                   The End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60"/>
          <a:stretch>
            <a:fillRect/>
          </a:stretch>
        </p:blipFill>
        <p:spPr>
          <a:xfrm>
            <a:off x="6606253" y="1473984"/>
            <a:ext cx="4942280" cy="3910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8721"/>
            <a:ext cx="3565849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The </a:t>
            </a:r>
            <a:r>
              <a:rPr lang="en-US" sz="3800" dirty="0">
                <a:solidFill>
                  <a:srgbClr val="FF0000"/>
                </a:solidFill>
              </a:rPr>
              <a:t>Country</a:t>
            </a:r>
            <a:r>
              <a:rPr lang="en-US" sz="3800" dirty="0">
                <a:solidFill>
                  <a:schemeClr val="bg1"/>
                </a:solidFill>
              </a:rPr>
              <a:t> and     </a:t>
            </a:r>
            <a:r>
              <a:rPr lang="en-US" sz="3800" dirty="0">
                <a:solidFill>
                  <a:schemeClr val="accent6">
                    <a:lumMod val="75000"/>
                  </a:schemeClr>
                </a:solidFill>
              </a:rPr>
              <a:t>Language</a:t>
            </a:r>
            <a:r>
              <a:rPr lang="en-US" sz="3800" dirty="0">
                <a:solidFill>
                  <a:schemeClr val="bg1"/>
                </a:solidFill>
              </a:rPr>
              <a:t>            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Bangladesh is in East Asia.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Was formed in 1971 after gaining independence from Pakistan.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Was known as East Pakistan before 1971.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Independence war occurred because of language. Bangladesh did not want to give up their language Bengali. War lasted for 9 months. Our language is very important to us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Primary language is Bengali, although there are many different dialects depending on which part you live in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Bengali is known to be one of the sweetest sounding languages in the world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capital is called Dhaka city also where my mother grew up.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Estimated 90% of the population is affiliated with the religion of Islam.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Placeholder 5" descr="A map of different countries/regions&#10;&#10;Description automatically generated"/>
          <p:cNvPicPr>
            <a:picLocks noGrp="1" noChangeAspect="1"/>
          </p:cNvPicPr>
          <p:nvPr>
            <p:ph type="pic"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" r="-3" b="697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                 My</a:t>
            </a:r>
            <a:r>
              <a:rPr lang="en-US" dirty="0"/>
              <a:t> First Time in </a:t>
            </a:r>
            <a:r>
              <a:rPr lang="en-US" dirty="0">
                <a:solidFill>
                  <a:srgbClr val="FF0000"/>
                </a:solidFill>
              </a:rPr>
              <a:t>Bangladesh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47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 went to Bangladesh twice in my life once when I was a baby around 1999 and another time was more recent in 2010.</a:t>
            </a:r>
            <a:endParaRPr lang="en-US" dirty="0"/>
          </a:p>
          <a:p>
            <a:r>
              <a:rPr lang="en-US" dirty="0"/>
              <a:t>I visited all around Bangladesh including my mother’s hometown and my fathers. They were in Dhaka and Tangail respectively.</a:t>
            </a:r>
            <a:endParaRPr lang="en-US" dirty="0"/>
          </a:p>
          <a:p>
            <a:r>
              <a:rPr lang="en-US" dirty="0"/>
              <a:t>It was a very different experience than in New York. It wasn’t no where near as culturally diverse, the roads were different, traffic was abhorrent, animals roaming the street. It was extremely crowded.</a:t>
            </a:r>
            <a:endParaRPr lang="en-US" dirty="0"/>
          </a:p>
          <a:p>
            <a:r>
              <a:rPr lang="en-US" dirty="0"/>
              <a:t>People were very nice to me because I came from America.</a:t>
            </a:r>
            <a:endParaRPr lang="en-US" dirty="0"/>
          </a:p>
          <a:p>
            <a:r>
              <a:rPr lang="en-US" dirty="0"/>
              <a:t>Food was amazing and some places I visited were very beautiful.</a:t>
            </a:r>
            <a:endParaRPr lang="en-US" dirty="0"/>
          </a:p>
          <a:p>
            <a:r>
              <a:rPr lang="en-US" dirty="0"/>
              <a:t>The plane ride was abysmal totaling 18 hours to get there and unfortunately there is no one way flight so we had to take 2 planes to get there.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Pictures of </a:t>
            </a:r>
            <a:r>
              <a:rPr lang="en-US" dirty="0">
                <a:solidFill>
                  <a:srgbClr val="FF0000"/>
                </a:solidFill>
              </a:rPr>
              <a:t>Bangladesh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                          Dhaka City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                                Tangail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" name="Content Placeholder 17" descr="Tangail city is covered in lush jungles&#10;"/>
          <p:cNvPicPr>
            <a:picLocks noGrp="1" noChangeAspect="1"/>
          </p:cNvPicPr>
          <p:nvPr>
            <p:ph sz="quarter" idx="4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2505074"/>
            <a:ext cx="4445000" cy="3175289"/>
          </a:xfrm>
        </p:spPr>
      </p:pic>
      <p:pic>
        <p:nvPicPr>
          <p:cNvPr id="16" name="Content Placeholder 15" descr="A city skyline with many tall buildings&#10;&#10;Description automatically generated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05075"/>
            <a:ext cx="5157787" cy="3175289"/>
          </a:xfrm>
        </p:spPr>
      </p:pic>
      <p:sp>
        <p:nvSpPr>
          <p:cNvPr id="19" name="TextBox 18"/>
          <p:cNvSpPr txBox="1"/>
          <p:nvPr/>
        </p:nvSpPr>
        <p:spPr>
          <a:xfrm>
            <a:off x="792000" y="5680363"/>
            <a:ext cx="5253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                                                            A bustling city crowded with people</a:t>
            </a:r>
            <a:endParaRPr lang="en-US" sz="1000" dirty="0">
              <a:solidFill>
                <a:srgbClr val="FF0000"/>
              </a:solidFill>
            </a:endParaRPr>
          </a:p>
          <a:p>
            <a:r>
              <a:rPr lang="en-US" sz="1000" dirty="0">
                <a:solidFill>
                  <a:srgbClr val="FF0000"/>
                </a:solidFill>
              </a:rPr>
              <a:t>Similar to NYC however Dhaka is more disorganized with extreme traffic and over population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36073" y="5757307"/>
            <a:ext cx="46554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Tangail is nothing like the city where most of the area is just covered in lush jungle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1" name="Freeform: Shape 4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3" name="Freeform: Shape 4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" name="Freeform: Shape 4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1854" y="633046"/>
            <a:ext cx="4834021" cy="13149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Islam</a:t>
            </a:r>
            <a:endParaRPr lang="en-US" sz="44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861854" y="2125737"/>
            <a:ext cx="4834021" cy="404446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Islam is the main religion of Bangladesh with an estimated 90% of the population. The remaining 10% consists of Hinduism, Buddhism, and Christianity.</a:t>
            </a:r>
            <a:endParaRPr lang="en-US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We believe in one god, Allah (</a:t>
            </a:r>
            <a:r>
              <a:rPr lang="en-US" dirty="0" err="1">
                <a:solidFill>
                  <a:schemeClr val="bg1"/>
                </a:solidFill>
              </a:rPr>
              <a:t>swt</a:t>
            </a:r>
            <a:r>
              <a:rPr lang="en-US" dirty="0">
                <a:solidFill>
                  <a:schemeClr val="bg1"/>
                </a:solidFill>
              </a:rPr>
              <a:t>), and believe in the prophet Muhammad (</a:t>
            </a:r>
            <a:r>
              <a:rPr lang="en-US" dirty="0" err="1">
                <a:solidFill>
                  <a:schemeClr val="bg1"/>
                </a:solidFill>
              </a:rPr>
              <a:t>pbuh</a:t>
            </a:r>
            <a:r>
              <a:rPr lang="en-US" dirty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Praying 5 times everyday is required</a:t>
            </a:r>
            <a:endParaRPr lang="en-US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We fast once a month every year for the month of Ramadan.</a:t>
            </a:r>
            <a:endParaRPr lang="en-US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Dressing modestly is required in Islam</a:t>
            </a:r>
            <a:endParaRPr lang="en-US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We can only consume halal food</a:t>
            </a:r>
            <a:endParaRPr lang="en-US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Drugs including alcohol, gambling, lying, cheating, interest are all not permissible in Islam. Also known as haram.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Placeholder 7" descr="A silhouette of a person praying with a star&#10;&#10;Description automatically generated"/>
          <p:cNvPicPr>
            <a:picLocks noGrp="1" noChangeAspect="1"/>
          </p:cNvPicPr>
          <p:nvPr>
            <p:ph type="pic"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4" b="1"/>
          <a:stretch>
            <a:fillRect/>
          </a:stretch>
        </p:blipFill>
        <p:spPr>
          <a:xfrm>
            <a:off x="7235489" y="1200223"/>
            <a:ext cx="4072799" cy="4072815"/>
          </a:xfrm>
          <a:prstGeom prst="rect">
            <a:avLst/>
          </a:prstGeom>
        </p:spPr>
      </p:pic>
      <p:grpSp>
        <p:nvGrpSpPr>
          <p:cNvPr id="47" name="Graphic 185"/>
          <p:cNvGrpSpPr>
            <a:grpSpLocks noGrp="1" noRot="1" noChangeAspect="1" noMove="1" noResize="1" noUngrp="1"/>
          </p:cNvGrpSpPr>
          <p:nvPr/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8" name="Freeform: Shape 4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1394" y="0"/>
            <a:ext cx="7189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Pictures Of Islam in </a:t>
            </a:r>
            <a:r>
              <a:rPr lang="en-US" sz="4000" dirty="0">
                <a:solidFill>
                  <a:srgbClr val="FF0000"/>
                </a:solidFill>
              </a:rPr>
              <a:t>Bangladesh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" name="Picture 6" descr="A child praying with other people in the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9" y="2287637"/>
            <a:ext cx="4812384" cy="3034004"/>
          </a:xfrm>
          <a:prstGeom prst="rect">
            <a:avLst/>
          </a:prstGeom>
        </p:spPr>
      </p:pic>
      <p:pic>
        <p:nvPicPr>
          <p:cNvPr id="9" name="Picture 8" descr="A large building with many rows of yellow and white domes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253" y="2287637"/>
            <a:ext cx="5580537" cy="30340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4217" y="1536359"/>
            <a:ext cx="10443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Islam is very powerful in Bangladesh. Most Bengalis are Muslim, and our Culture heavily derives from it.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518921"/>
            <a:ext cx="514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Bengali boy and many others praying making dua to our God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2131" y="5518921"/>
            <a:ext cx="634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beautiful masjid in Bangladesh surrounding by vivid greenery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  <a:r>
              <a:rPr lang="en-US" dirty="0">
                <a:solidFill>
                  <a:srgbClr val="FF0000"/>
                </a:solidFill>
              </a:rPr>
              <a:t>Bangladeshi</a:t>
            </a:r>
            <a:r>
              <a:rPr lang="en-US" dirty="0"/>
              <a:t> Food</a:t>
            </a:r>
            <a:endParaRPr lang="en-US" dirty="0"/>
          </a:p>
        </p:txBody>
      </p:sp>
      <p:pic>
        <p:nvPicPr>
          <p:cNvPr id="12" name="Picture Placeholder 11" descr="A group of people eating food&#10;&#10;Description automatically generated"/>
          <p:cNvPicPr>
            <a:picLocks noGrp="1" noChangeAspect="1"/>
          </p:cNvPicPr>
          <p:nvPr>
            <p:ph type="pic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r="7862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Rice is the most eaten dish in Bangladesh and is eaten with just about everything.</a:t>
            </a:r>
            <a:endParaRPr lang="en-US" dirty="0"/>
          </a:p>
          <a:p>
            <a:r>
              <a:rPr lang="en-US" dirty="0"/>
              <a:t>Fish is very popular being the most consumed meat in this country.</a:t>
            </a:r>
            <a:endParaRPr lang="en-US" dirty="0"/>
          </a:p>
          <a:p>
            <a:r>
              <a:rPr lang="en-US" dirty="0"/>
              <a:t>Popular snacks include, samosa, </a:t>
            </a:r>
            <a:r>
              <a:rPr lang="en-US" dirty="0" err="1"/>
              <a:t>shingara</a:t>
            </a:r>
            <a:r>
              <a:rPr lang="en-US" dirty="0"/>
              <a:t>, dhal puri, and </a:t>
            </a:r>
            <a:r>
              <a:rPr lang="en-US" dirty="0" err="1"/>
              <a:t>fuchka</a:t>
            </a:r>
            <a:r>
              <a:rPr lang="en-US" dirty="0"/>
              <a:t>.</a:t>
            </a:r>
            <a:endParaRPr lang="en-US" dirty="0"/>
          </a:p>
          <a:p>
            <a:r>
              <a:rPr lang="en-US" dirty="0"/>
              <a:t>Some popular street food are </a:t>
            </a:r>
            <a:r>
              <a:rPr lang="en-US" dirty="0" err="1"/>
              <a:t>jhal</a:t>
            </a:r>
            <a:r>
              <a:rPr lang="en-US" dirty="0"/>
              <a:t> muri, chai, and sugarcane juice.</a:t>
            </a:r>
            <a:endParaRPr lang="en-US" dirty="0"/>
          </a:p>
          <a:p>
            <a:r>
              <a:rPr lang="en-US" dirty="0"/>
              <a:t>Curry is very popular here and is often eaten with rice and/or roti</a:t>
            </a:r>
            <a:endParaRPr lang="en-US" dirty="0"/>
          </a:p>
          <a:p>
            <a:r>
              <a:rPr lang="en-US" dirty="0"/>
              <a:t>Plain white rice, fried rice, pulao, and biriyani are some ways rice are prepared.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Pictures of Food of </a:t>
            </a:r>
            <a:r>
              <a:rPr lang="en-US" dirty="0">
                <a:solidFill>
                  <a:srgbClr val="FF0000"/>
                </a:solidFill>
              </a:rPr>
              <a:t>Bangladesh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Content Placeholder 14" descr="A plate of food with sauce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89" y="1690688"/>
            <a:ext cx="2451911" cy="2459779"/>
          </a:xfrm>
        </p:spPr>
      </p:pic>
      <p:sp>
        <p:nvSpPr>
          <p:cNvPr id="18" name="TextBox 17"/>
          <p:cNvSpPr txBox="1"/>
          <p:nvPr/>
        </p:nvSpPr>
        <p:spPr>
          <a:xfrm>
            <a:off x="187594" y="4236608"/>
            <a:ext cx="236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                                 Dhal Puri</a:t>
            </a:r>
            <a:endParaRPr lang="en-US" sz="1000" dirty="0">
              <a:solidFill>
                <a:srgbClr val="FF0000"/>
              </a:solidFill>
            </a:endParaRPr>
          </a:p>
          <a:p>
            <a:r>
              <a:rPr lang="en-US" sz="1000" dirty="0">
                <a:solidFill>
                  <a:srgbClr val="FF0000"/>
                </a:solidFill>
              </a:rPr>
              <a:t>Made with lentils fried with a soft dough</a:t>
            </a:r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20" name="Picture 19" descr="A plate of food on a tabl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23" y="1690688"/>
            <a:ext cx="2863443" cy="245977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53947" y="4150466"/>
            <a:ext cx="3783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                                                               </a:t>
            </a:r>
            <a:r>
              <a:rPr lang="en-US" sz="1000" dirty="0" err="1">
                <a:solidFill>
                  <a:srgbClr val="FF0000"/>
                </a:solidFill>
              </a:rPr>
              <a:t>Fuchka</a:t>
            </a:r>
            <a:endParaRPr lang="en-US" sz="1000" dirty="0">
              <a:solidFill>
                <a:srgbClr val="FF0000"/>
              </a:solidFill>
            </a:endParaRPr>
          </a:p>
          <a:p>
            <a:r>
              <a:rPr lang="en-US" sz="1000" dirty="0">
                <a:solidFill>
                  <a:srgbClr val="FF0000"/>
                </a:solidFill>
              </a:rPr>
              <a:t>Fried crackers with chickpeas, cilantro, tamarind sauce and peas</a:t>
            </a:r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23" name="Picture 22" descr="A bowl of food on a tabl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312" y="1678595"/>
            <a:ext cx="2734811" cy="247187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337355" y="4163866"/>
            <a:ext cx="5412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                                                                                            </a:t>
            </a:r>
            <a:r>
              <a:rPr lang="en-US" sz="1000" dirty="0" err="1">
                <a:solidFill>
                  <a:srgbClr val="FF0000"/>
                </a:solidFill>
              </a:rPr>
              <a:t>Jhal</a:t>
            </a:r>
            <a:r>
              <a:rPr lang="en-US" sz="1000" dirty="0">
                <a:solidFill>
                  <a:srgbClr val="FF0000"/>
                </a:solidFill>
              </a:rPr>
              <a:t> Muri</a:t>
            </a:r>
            <a:endParaRPr lang="en-US" sz="1000" dirty="0">
              <a:solidFill>
                <a:srgbClr val="FF0000"/>
              </a:solidFill>
            </a:endParaRPr>
          </a:p>
          <a:p>
            <a:r>
              <a:rPr lang="en-US" sz="1000" dirty="0">
                <a:solidFill>
                  <a:srgbClr val="FF0000"/>
                </a:solidFill>
              </a:rPr>
              <a:t>Puffed rice with tomatoes, cucumbers, salt, China chur which is many fried chips with peanuts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>
                <a:solidFill>
                  <a:srgbClr val="FF0000"/>
                </a:solidFill>
              </a:rPr>
              <a:t>Culture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Norms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Placeholder 5" descr="A person and person riding a bicycle&#10;&#10;Description automatically generated"/>
          <p:cNvPicPr>
            <a:picLocks noGrp="1" noChangeAspect="1"/>
          </p:cNvPicPr>
          <p:nvPr>
            <p:ph type="pic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248650" y="457201"/>
            <a:ext cx="3106737" cy="258127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Bangladesh’s culture is heavily influenced by religion.</a:t>
            </a:r>
            <a:endParaRPr lang="en-US" dirty="0"/>
          </a:p>
          <a:p>
            <a:r>
              <a:rPr lang="en-US" dirty="0"/>
              <a:t>Houses were made up of tin especially in poorer areas and are elevated from water where people tend to live nearby.</a:t>
            </a:r>
            <a:endParaRPr lang="en-US" dirty="0"/>
          </a:p>
          <a:p>
            <a:r>
              <a:rPr lang="en-US" dirty="0"/>
              <a:t>Rickshaws are the primary way of travel since it so overcrowded.</a:t>
            </a:r>
            <a:endParaRPr lang="en-US" dirty="0"/>
          </a:p>
          <a:p>
            <a:r>
              <a:rPr lang="en-US" dirty="0"/>
              <a:t>Traditionally women wear sarees, and the men wear </a:t>
            </a:r>
            <a:r>
              <a:rPr lang="en-US" dirty="0" err="1"/>
              <a:t>lungis</a:t>
            </a:r>
            <a:r>
              <a:rPr lang="en-US" dirty="0"/>
              <a:t>.</a:t>
            </a:r>
            <a:endParaRPr lang="en-US" dirty="0"/>
          </a:p>
          <a:p>
            <a:r>
              <a:rPr lang="en-US" dirty="0"/>
              <a:t>In my culture you can’t speak to your elders disrespectfully and must be addressed accordingly.</a:t>
            </a:r>
            <a:endParaRPr lang="en-US" dirty="0"/>
          </a:p>
          <a:p>
            <a:r>
              <a:rPr lang="en-US" dirty="0"/>
              <a:t>People are respected by their position in power and age.</a:t>
            </a:r>
            <a:endParaRPr lang="en-US" dirty="0"/>
          </a:p>
          <a:p>
            <a:r>
              <a:rPr lang="en-US" dirty="0"/>
              <a:t>People dress modestly for the most part not revealing skin usually.</a:t>
            </a:r>
            <a:endParaRPr lang="en-US" dirty="0"/>
          </a:p>
          <a:p>
            <a:r>
              <a:rPr lang="en-US" dirty="0"/>
              <a:t>Usually we do not use utensils, instead we use our hands to eat, specifically the right hand.</a:t>
            </a:r>
            <a:endParaRPr lang="en-US" dirty="0"/>
          </a:p>
          <a:p>
            <a:r>
              <a:rPr lang="en-US" dirty="0"/>
              <a:t>Arranged marriages is common.</a:t>
            </a:r>
            <a:endParaRPr lang="en-US" dirty="0"/>
          </a:p>
          <a:p>
            <a:r>
              <a:rPr lang="en-US" dirty="0"/>
              <a:t>Can marry up to 4 wives although its mostly frowned upon.</a:t>
            </a:r>
            <a:endParaRPr lang="en-US" dirty="0"/>
          </a:p>
          <a:p>
            <a:r>
              <a:rPr lang="en-US" dirty="0"/>
              <a:t>Staring openly at someone is not considered impolite.</a:t>
            </a:r>
            <a:endParaRPr lang="en-US" dirty="0"/>
          </a:p>
          <a:p>
            <a:r>
              <a:rPr lang="en-US" dirty="0"/>
              <a:t>Eye contact means sincerity.</a:t>
            </a:r>
            <a:endParaRPr lang="en-US" dirty="0"/>
          </a:p>
          <a:p>
            <a:r>
              <a:rPr lang="en-US" dirty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 descr="A group of houses on stilts in water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12" y="457200"/>
            <a:ext cx="2871788" cy="2581273"/>
          </a:xfrm>
          <a:prstGeom prst="rect">
            <a:avLst/>
          </a:prstGeom>
        </p:spPr>
      </p:pic>
      <p:pic>
        <p:nvPicPr>
          <p:cNvPr id="10" name="Picture 9" descr="A group of people holding clothes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12" y="3429000"/>
            <a:ext cx="2871788" cy="2439988"/>
          </a:xfrm>
          <a:prstGeom prst="rect">
            <a:avLst/>
          </a:prstGeom>
        </p:spPr>
      </p:pic>
      <p:pic>
        <p:nvPicPr>
          <p:cNvPr id="12" name="Picture 11" descr="A collage of a person in a red and gold dress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87" y="3476625"/>
            <a:ext cx="3070225" cy="23923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9081</Words>
  <Application>WPS Presentation</Application>
  <PresentationFormat>Widescreen</PresentationFormat>
  <Paragraphs>184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SimSun</vt:lpstr>
      <vt:lpstr>Wingdings</vt:lpstr>
      <vt:lpstr>Aptos</vt:lpstr>
      <vt:lpstr>Segoe Print</vt:lpstr>
      <vt:lpstr>Aptos Display</vt:lpstr>
      <vt:lpstr>Microsoft YaHei</vt:lpstr>
      <vt:lpstr>Arial Unicode MS</vt:lpstr>
      <vt:lpstr>Calibri</vt:lpstr>
      <vt:lpstr>Office Theme</vt:lpstr>
      <vt:lpstr>Cross Cultural Experiences as an American Bengali</vt:lpstr>
      <vt:lpstr>The Country and     Language            </vt:lpstr>
      <vt:lpstr>                  My First Time in Bangladesh</vt:lpstr>
      <vt:lpstr>                        Pictures of Bangladesh</vt:lpstr>
      <vt:lpstr>              Islam</vt:lpstr>
      <vt:lpstr>PowerPoint 演示文稿</vt:lpstr>
      <vt:lpstr>   Bangladeshi Food</vt:lpstr>
      <vt:lpstr>              Pictures of Food of Bangladesh</vt:lpstr>
      <vt:lpstr>My Culture and Norms</vt:lpstr>
      <vt:lpstr>                                   New York City</vt:lpstr>
      <vt:lpstr>Pictures of places in NYC representing             Cultural Diversity</vt:lpstr>
      <vt:lpstr>                   Bangladesh Vs. New York City</vt:lpstr>
      <vt:lpstr>Clothing Comparison of Bangladesh and NYC</vt:lpstr>
      <vt:lpstr>                   My Parents Immigration Story</vt:lpstr>
      <vt:lpstr>                                     Conclusion</vt:lpstr>
      <vt:lpstr>                                  References</vt:lpstr>
      <vt:lpstr>                                     Thank You                                         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 Cultural Experiences as an American Bengali</dc:title>
  <dc:creator>Mohammed Haque</dc:creator>
  <cp:lastModifiedBy>oalap</cp:lastModifiedBy>
  <cp:revision>5</cp:revision>
  <dcterms:created xsi:type="dcterms:W3CDTF">2024-03-25T00:27:00Z</dcterms:created>
  <dcterms:modified xsi:type="dcterms:W3CDTF">2024-03-28T22:26:13Z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4DA50B6D343042BABF0B1890D96C6CD7_13</vt:lpwstr>
  </property>
  <property fmtid="{D5CDD505-2E9C-101B-9397-08002B2CF9AE}" pid="3" name="KSOProductBuildVer">
    <vt:lpwstr>1033-12.2.0.13538</vt:lpwstr>
  </property>
</Properties>
</file>