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74" r:id="rId3"/>
    <p:sldId id="256" r:id="rId5"/>
    <p:sldId id="257"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67558" autoAdjust="0"/>
  </p:normalViewPr>
  <p:slideViewPr>
    <p:cSldViewPr snapToGrid="0">
      <p:cViewPr varScale="1">
        <p:scale>
          <a:sx n="111" d="100"/>
          <a:sy n="111" d="100"/>
        </p:scale>
        <p:origin x="1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8"/>
        <p:cNvGrpSpPr/>
        <p:nvPr/>
      </p:nvGrpSpPr>
      <p:grpSpPr>
        <a:xfrm>
          <a:off x="0" y="0"/>
          <a:ext cx="0" cy="0"/>
          <a:chOff x="0" y="0"/>
          <a:chExt cx="0" cy="0"/>
        </a:xfrm>
      </p:grpSpPr>
      <p:sp>
        <p:nvSpPr>
          <p:cNvPr id="299" name="Google Shape;29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8"/>
        <p:cNvGrpSpPr/>
        <p:nvPr/>
      </p:nvGrpSpPr>
      <p:grpSpPr>
        <a:xfrm>
          <a:off x="0" y="0"/>
          <a:ext cx="0" cy="0"/>
          <a:chOff x="0" y="0"/>
          <a:chExt cx="0" cy="0"/>
        </a:xfrm>
      </p:grpSpPr>
      <p:sp>
        <p:nvSpPr>
          <p:cNvPr id="299" name="Google Shape;29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As such, intercultural understanding can be fostered by simply engaging with Irish people in conversation and sharing one's own culture with them. Additionally, it can be helpful to learn about Irish culture and customs before visiting, as this will make it easier to connect with people and understand their way of life.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3"/>
        <p:cNvGrpSpPr/>
        <p:nvPr/>
      </p:nvGrpSpPr>
      <p:grpSpPr>
        <a:xfrm>
          <a:off x="0" y="0"/>
          <a:ext cx="0" cy="0"/>
          <a:chOff x="0" y="0"/>
          <a:chExt cx="0" cy="0"/>
        </a:xfrm>
      </p:grpSpPr>
      <p:sp>
        <p:nvSpPr>
          <p:cNvPr id="334" name="Google Shape;33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
        <p:cNvGrpSpPr/>
        <p:nvPr/>
      </p:nvGrpSpPr>
      <p:grpSpPr>
        <a:xfrm>
          <a:off x="0" y="0"/>
          <a:ext cx="0" cy="0"/>
          <a:chOff x="0" y="0"/>
          <a:chExt cx="0" cy="0"/>
        </a:xfrm>
      </p:grpSpPr>
      <p:sp>
        <p:nvSpPr>
          <p:cNvPr id="205" name="Google Shape;2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Dublin is a culturally significant city that challenged me to be more diverse in my views. I found the city to be very welcoming and the people to be very friendly. I was also able to learn a lot about the history and culture of the city. Dublin, Ireland is a city rich in culture and history. From its ancient castles to its vibrant nightlife, Dublin has something to offer everyone. I was challenged culturally while I was visiting Dublin, as I had to be open-minded and accepting of new things. I was also able to learn about different cultures and how they interact with each other. This was a great experience for me, as it helped me to be more open-minded and understanding of others.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136452abb2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6452abb2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Visiting Dublin helped me know my culture from the west and how it differs from Dublin Culture. I was able to learn about the culture and the people, and I was also able to learn about myself. I was able to grow and develop as a person, and I was able to understand my own values and beliefs. I was also able to understand the importance of respecting other cultures and customs.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mj-lt"/>
              <a:buAutoNum type="romanLcPeriod"/>
            </a:pPr>
            <a:r>
              <a:rPr lang="en-US" b="0" i="0" dirty="0">
                <a:solidFill>
                  <a:srgbClr val="353740"/>
                </a:solidFill>
                <a:effectLst/>
                <a:latin typeface="ColfaxAI"/>
              </a:rPr>
              <a:t>Interacting with Dubliners in a travel experience was an in-depth of understanding to intercultural growth and development especially their food. I was able to learn about the different foods that they ate and how they prepared them.</a:t>
            </a:r>
            <a:endParaRPr lang="en-US" b="0" i="0" dirty="0">
              <a:solidFill>
                <a:srgbClr val="353740"/>
              </a:solidFill>
              <a:effectLst/>
              <a:latin typeface="ColfaxAI"/>
            </a:endParaRPr>
          </a:p>
          <a:p>
            <a:pPr marL="285750" lvl="0" indent="-285750" algn="l" rtl="0">
              <a:spcBef>
                <a:spcPts val="0"/>
              </a:spcBef>
              <a:spcAft>
                <a:spcPts val="0"/>
              </a:spcAft>
              <a:buFont typeface="+mj-lt"/>
              <a:buAutoNum type="romanLcPeriod"/>
            </a:pPr>
            <a:r>
              <a:rPr lang="en-US" b="0" i="0" dirty="0">
                <a:solidFill>
                  <a:srgbClr val="353740"/>
                </a:solidFill>
                <a:effectLst/>
                <a:latin typeface="ColfaxAI"/>
              </a:rPr>
              <a:t> I also learned about their culture and how they interacted with each other while eating and communing. I found that they were very friendly and hospitable. I also learned that they had a strong sense of community and responsibility to everyone on the table.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134ad94460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34ad94460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 was able to see how music is such an important part of their culture when I attended a traditional Irish music session. </a:t>
            </a:r>
            <a:endParaRPr lang="en-US" b="0" i="0" dirty="0">
              <a:solidFill>
                <a:srgbClr val="353740"/>
              </a:solidFill>
              <a:effectLst/>
              <a:latin typeface="ColfaxAI"/>
            </a:endParaRPr>
          </a:p>
          <a:p>
            <a:pPr marL="0" lvl="0" indent="0" algn="l" rtl="0">
              <a:spcBef>
                <a:spcPts val="0"/>
              </a:spcBef>
              <a:spcAft>
                <a:spcPts val="0"/>
              </a:spcAft>
              <a:buNone/>
            </a:pPr>
            <a:endParaRPr lang="en-US" b="0" i="0" dirty="0">
              <a:solidFill>
                <a:srgbClr val="353740"/>
              </a:solidFill>
              <a:effectLst/>
              <a:latin typeface="ColfaxAI"/>
            </a:endParaRPr>
          </a:p>
          <a:p>
            <a:pPr marL="0" lvl="0" indent="0" algn="l" rtl="0">
              <a:spcBef>
                <a:spcPts val="0"/>
              </a:spcBef>
              <a:spcAft>
                <a:spcPts val="0"/>
              </a:spcAft>
              <a:buNone/>
            </a:pPr>
            <a:r>
              <a:rPr lang="en-US" b="0" i="0" dirty="0">
                <a:solidFill>
                  <a:srgbClr val="353740"/>
                </a:solidFill>
                <a:effectLst/>
                <a:latin typeface="ColfaxAI"/>
              </a:rPr>
              <a:t>The music was lively and upbeat, and everyone in the room was dancing and having a great time. I was also able to see how music is used as a way to connect with others. I was struck by the fact that everyone in the room knew the words to the songs, even though they were in a different language. This showed me how music can be a universal language that can connect people from all walks of life.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
        <p:cNvGrpSpPr/>
        <p:nvPr/>
      </p:nvGrpSpPr>
      <p:grpSpPr>
        <a:xfrm>
          <a:off x="0" y="0"/>
          <a:ext cx="0" cy="0"/>
          <a:chOff x="0" y="0"/>
          <a:chExt cx="0" cy="0"/>
        </a:xfrm>
      </p:grpSpPr>
      <p:sp>
        <p:nvSpPr>
          <p:cNvPr id="267" name="Google Shape;26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In my experience, interacting with Dubliners was an in-depth look into the Irish culture and how their religion plays a significant role in their everyday lives. I was able to learn about their customs, beliefs, and values, which I found to be very interesting and eye-opening. I also found that the Irish people are very welcoming and hospitable, which made my experience all the more enjoyable. One of the most significant aspects of the Irish religion that I learned about is their belief in reincarnation. This belief encourages cultural diversity because it teaches that everyone has the opportunity to come back and experience life in a different form. I found this to be a very inspiring and uplifting message.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4"/>
        <p:cNvGrpSpPr/>
        <p:nvPr/>
      </p:nvGrpSpPr>
      <p:grpSpPr>
        <a:xfrm>
          <a:off x="0" y="0"/>
          <a:ext cx="0" cy="0"/>
          <a:chOff x="0" y="0"/>
          <a:chExt cx="0" cy="0"/>
        </a:xfrm>
      </p:grpSpPr>
      <p:sp>
        <p:nvSpPr>
          <p:cNvPr id="275" name="Google Shape;275;g137761fcd1f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7761fcd1f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Interacting with the people of Dublin, Ireland was an in-depth experience of understanding intercultural growth and development. Their clothing was significant in encouraging cultural diversity in me. The colors and patterns of their clothing were so vibrant and beautiful. It was a great experience to be able to see and learn about the different aspects of their culture.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3"/>
        <p:cNvGrpSpPr/>
        <p:nvPr/>
      </p:nvGrpSpPr>
      <p:grpSpPr>
        <a:xfrm>
          <a:off x="0" y="0"/>
          <a:ext cx="0" cy="0"/>
          <a:chOff x="0" y="0"/>
          <a:chExt cx="0" cy="0"/>
        </a:xfrm>
      </p:grpSpPr>
      <p:sp>
        <p:nvSpPr>
          <p:cNvPr id="284" name="Google Shape;28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 had the opportunity to travel to Dublin, Ireland and it was an amazing experience.</a:t>
            </a:r>
            <a:endParaRPr lang="en-US" b="0" i="0" dirty="0">
              <a:solidFill>
                <a:srgbClr val="353740"/>
              </a:solidFill>
              <a:effectLst/>
              <a:latin typeface="ColfaxAI"/>
            </a:endParaRPr>
          </a:p>
          <a:p>
            <a:pPr marL="0" lvl="0" indent="0" algn="l" rtl="0">
              <a:spcBef>
                <a:spcPts val="0"/>
              </a:spcBef>
              <a:spcAft>
                <a:spcPts val="0"/>
              </a:spcAft>
              <a:buNone/>
            </a:pPr>
            <a:r>
              <a:rPr lang="en-US" b="0" i="0" dirty="0">
                <a:solidFill>
                  <a:srgbClr val="353740"/>
                </a:solidFill>
                <a:effectLst/>
                <a:latin typeface="ColfaxAI"/>
              </a:rPr>
              <a:t> I was able to learn so much about the culture and the people.</a:t>
            </a:r>
            <a:endParaRPr lang="en-US" b="0" i="0" dirty="0">
              <a:solidFill>
                <a:srgbClr val="353740"/>
              </a:solidFill>
              <a:effectLst/>
              <a:latin typeface="ColfaxAI"/>
            </a:endParaRPr>
          </a:p>
          <a:p>
            <a:pPr marL="0" lvl="0" indent="0" algn="l" rtl="0">
              <a:spcBef>
                <a:spcPts val="0"/>
              </a:spcBef>
              <a:spcAft>
                <a:spcPts val="0"/>
              </a:spcAft>
              <a:buNone/>
            </a:pPr>
            <a:r>
              <a:rPr lang="en-US" b="0" i="0" dirty="0">
                <a:solidFill>
                  <a:srgbClr val="353740"/>
                </a:solidFill>
                <a:effectLst/>
                <a:latin typeface="ColfaxAI"/>
              </a:rPr>
              <a:t> This was a great experience for me because it showed me the importance of family and how they can help you grow and develop as a person. I also found the Dubliners to be very friendly and welcoming. They were always willing to help me with anything I needed and made me feel like I was part of their family. This experience was a great opportunity for me to learn about other cultures and to grow as a person.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0"/>
        <p:cNvGrpSpPr/>
        <p:nvPr/>
      </p:nvGrpSpPr>
      <p:grpSpPr>
        <a:xfrm>
          <a:off x="0" y="0"/>
          <a:ext cx="0" cy="0"/>
          <a:chOff x="0" y="0"/>
          <a:chExt cx="0" cy="0"/>
        </a:xfrm>
      </p:grpSpPr>
      <p:sp>
        <p:nvSpPr>
          <p:cNvPr id="291" name="Google Shape;29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 was struck by the number of people out and about in Dublin on a Sunday afternoon. While in the U.S. many stores and businesses are closed on Sundays, in Dublin many were open and busy. I also noticed that people were dressed more formally than I was used to seeing in the U.S. on a weekend. I had the opportunity to visit a few of the city's parks, including Phoenix Park, which is one of the largest urban parks in Europe. I was impressed by the size of the park and the number of people using it for recreation on a Sunday afternoon. I saw people of all ages playing games, walking and running, and picnicking. I also noticed that the park was very well-maintained.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txBox="1">
            <a:spLocks noGrp="1"/>
          </p:cNvSpPr>
          <p:nvPr>
            <p:ph type="ctrTitle"/>
          </p:nvPr>
        </p:nvSpPr>
        <p:spPr>
          <a:xfrm>
            <a:off x="752550" y="2594500"/>
            <a:ext cx="7638900" cy="1200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8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 name="Google Shape;11;p2"/>
          <p:cNvSpPr txBox="1">
            <a:spLocks noGrp="1"/>
          </p:cNvSpPr>
          <p:nvPr>
            <p:ph type="subTitle" idx="1"/>
          </p:nvPr>
        </p:nvSpPr>
        <p:spPr>
          <a:xfrm>
            <a:off x="5016775" y="3852739"/>
            <a:ext cx="3367800" cy="402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0"/>
        <p:cNvGrpSpPr/>
        <p:nvPr/>
      </p:nvGrpSpPr>
      <p:grpSpPr>
        <a:xfrm>
          <a:off x="0" y="0"/>
          <a:ext cx="0" cy="0"/>
          <a:chOff x="0" y="0"/>
          <a:chExt cx="0" cy="0"/>
        </a:xfrm>
      </p:grpSpPr>
      <p:sp>
        <p:nvSpPr>
          <p:cNvPr id="111" name="Google Shape;111;p23"/>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23"/>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23"/>
          <p:cNvSpPr txBox="1">
            <a:spLocks noGrp="1"/>
          </p:cNvSpPr>
          <p:nvPr>
            <p:ph type="subTitle" idx="1"/>
          </p:nvPr>
        </p:nvSpPr>
        <p:spPr>
          <a:xfrm>
            <a:off x="2438093" y="1707100"/>
            <a:ext cx="1441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4" name="Google Shape;114;p23"/>
          <p:cNvSpPr txBox="1">
            <a:spLocks noGrp="1"/>
          </p:cNvSpPr>
          <p:nvPr>
            <p:ph type="subTitle" idx="2"/>
          </p:nvPr>
        </p:nvSpPr>
        <p:spPr>
          <a:xfrm>
            <a:off x="2439786" y="3134050"/>
            <a:ext cx="1438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5" name="Google Shape;115;p23"/>
          <p:cNvSpPr txBox="1">
            <a:spLocks noGrp="1"/>
          </p:cNvSpPr>
          <p:nvPr>
            <p:ph type="subTitle" idx="3"/>
          </p:nvPr>
        </p:nvSpPr>
        <p:spPr>
          <a:xfrm>
            <a:off x="3965769" y="1707088"/>
            <a:ext cx="35952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6" name="Google Shape;116;p23"/>
          <p:cNvSpPr txBox="1">
            <a:spLocks noGrp="1"/>
          </p:cNvSpPr>
          <p:nvPr>
            <p:ph type="subTitle" idx="4"/>
          </p:nvPr>
        </p:nvSpPr>
        <p:spPr>
          <a:xfrm>
            <a:off x="3965769" y="3134038"/>
            <a:ext cx="35952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2"/>
        <p:cNvGrpSpPr/>
        <p:nvPr/>
      </p:nvGrpSpPr>
      <p:grpSpPr>
        <a:xfrm>
          <a:off x="0" y="0"/>
          <a:ext cx="0" cy="0"/>
          <a:chOff x="0" y="0"/>
          <a:chExt cx="0" cy="0"/>
        </a:xfrm>
      </p:grpSpPr>
      <p:sp>
        <p:nvSpPr>
          <p:cNvPr id="123" name="Google Shape;123;p25"/>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 name="Google Shape;125;p25"/>
          <p:cNvSpPr txBox="1">
            <a:spLocks noGrp="1"/>
          </p:cNvSpPr>
          <p:nvPr>
            <p:ph type="subTitle" idx="1"/>
          </p:nvPr>
        </p:nvSpPr>
        <p:spPr>
          <a:xfrm>
            <a:off x="872373" y="2679908"/>
            <a:ext cx="2336400" cy="439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700">
                <a:solidFill>
                  <a:schemeClr val="dk1"/>
                </a:solidFill>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6" name="Google Shape;126;p25"/>
          <p:cNvSpPr txBox="1">
            <a:spLocks noGrp="1"/>
          </p:cNvSpPr>
          <p:nvPr>
            <p:ph type="subTitle" idx="2"/>
          </p:nvPr>
        </p:nvSpPr>
        <p:spPr>
          <a:xfrm>
            <a:off x="1106523" y="3190506"/>
            <a:ext cx="1868100" cy="105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7" name="Google Shape;127;p25"/>
          <p:cNvSpPr txBox="1">
            <a:spLocks noGrp="1"/>
          </p:cNvSpPr>
          <p:nvPr>
            <p:ph type="subTitle" idx="3"/>
          </p:nvPr>
        </p:nvSpPr>
        <p:spPr>
          <a:xfrm>
            <a:off x="3639300" y="3190506"/>
            <a:ext cx="1865400" cy="105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8" name="Google Shape;128;p25"/>
          <p:cNvSpPr txBox="1">
            <a:spLocks noGrp="1"/>
          </p:cNvSpPr>
          <p:nvPr>
            <p:ph type="subTitle" idx="4"/>
          </p:nvPr>
        </p:nvSpPr>
        <p:spPr>
          <a:xfrm>
            <a:off x="6170727" y="3190506"/>
            <a:ext cx="1865400" cy="105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9" name="Google Shape;129;p25"/>
          <p:cNvSpPr txBox="1">
            <a:spLocks noGrp="1"/>
          </p:cNvSpPr>
          <p:nvPr>
            <p:ph type="subTitle" idx="5"/>
          </p:nvPr>
        </p:nvSpPr>
        <p:spPr>
          <a:xfrm>
            <a:off x="3403800" y="2679908"/>
            <a:ext cx="2336400" cy="439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700">
                <a:solidFill>
                  <a:schemeClr val="dk1"/>
                </a:solidFill>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0" name="Google Shape;130;p25"/>
          <p:cNvSpPr txBox="1">
            <a:spLocks noGrp="1"/>
          </p:cNvSpPr>
          <p:nvPr>
            <p:ph type="subTitle" idx="6"/>
          </p:nvPr>
        </p:nvSpPr>
        <p:spPr>
          <a:xfrm>
            <a:off x="5935227" y="2679908"/>
            <a:ext cx="2336400" cy="439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700">
                <a:solidFill>
                  <a:schemeClr val="dk1"/>
                </a:solidFill>
                <a:latin typeface="Anton"/>
                <a:ea typeface="Anton"/>
                <a:cs typeface="Anton"/>
                <a:sym typeface="Anton"/>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0"/>
        <p:cNvGrpSpPr/>
        <p:nvPr/>
      </p:nvGrpSpPr>
      <p:grpSpPr>
        <a:xfrm>
          <a:off x="0" y="0"/>
          <a:ext cx="0" cy="0"/>
          <a:chOff x="0" y="0"/>
          <a:chExt cx="0" cy="0"/>
        </a:xfrm>
      </p:grpSpPr>
      <p:sp>
        <p:nvSpPr>
          <p:cNvPr id="191" name="Google Shape;191;p32"/>
          <p:cNvSpPr/>
          <p:nvPr/>
        </p:nvSpPr>
        <p:spPr>
          <a:xfrm>
            <a:off x="518550" y="377400"/>
            <a:ext cx="8106900" cy="4388700"/>
          </a:xfrm>
          <a:prstGeom prst="rect">
            <a:avLst/>
          </a:prstGeom>
          <a:solidFill>
            <a:schemeClr val="lt2"/>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32"/>
          <p:cNvSpPr/>
          <p:nvPr/>
        </p:nvSpPr>
        <p:spPr>
          <a:xfrm>
            <a:off x="518550" y="377400"/>
            <a:ext cx="751800" cy="438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32"/>
          <p:cNvSpPr/>
          <p:nvPr/>
        </p:nvSpPr>
        <p:spPr>
          <a:xfrm>
            <a:off x="7873650" y="377400"/>
            <a:ext cx="751800" cy="438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1"/>
        </a:solidFill>
        <a:effectLst/>
      </p:bgPr>
    </p:bg>
    <p:spTree>
      <p:nvGrpSpPr>
        <p:cNvPr id="1" name="Shape 194"/>
        <p:cNvGrpSpPr/>
        <p:nvPr/>
      </p:nvGrpSpPr>
      <p:grpSpPr>
        <a:xfrm>
          <a:off x="0" y="0"/>
          <a:ext cx="0" cy="0"/>
          <a:chOff x="0" y="0"/>
          <a:chExt cx="0" cy="0"/>
        </a:xfrm>
      </p:grpSpPr>
      <p:sp>
        <p:nvSpPr>
          <p:cNvPr id="195" name="Google Shape;195;p33"/>
          <p:cNvSpPr/>
          <p:nvPr/>
        </p:nvSpPr>
        <p:spPr>
          <a:xfrm>
            <a:off x="518550" y="377400"/>
            <a:ext cx="8106900" cy="4388700"/>
          </a:xfrm>
          <a:prstGeom prst="rect">
            <a:avLst/>
          </a:prstGeom>
          <a:solidFill>
            <a:schemeClr val="dk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33"/>
          <p:cNvSpPr/>
          <p:nvPr/>
        </p:nvSpPr>
        <p:spPr>
          <a:xfrm>
            <a:off x="8099775" y="377400"/>
            <a:ext cx="525600" cy="438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33"/>
          <p:cNvSpPr/>
          <p:nvPr/>
        </p:nvSpPr>
        <p:spPr>
          <a:xfrm>
            <a:off x="518550" y="377400"/>
            <a:ext cx="525600" cy="438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2"/>
        <p:cNvGrpSpPr/>
        <p:nvPr/>
      </p:nvGrpSpPr>
      <p:grpSpPr>
        <a:xfrm>
          <a:off x="0" y="0"/>
          <a:ext cx="0" cy="0"/>
          <a:chOff x="0" y="0"/>
          <a:chExt cx="0" cy="0"/>
        </a:xfrm>
      </p:grpSpPr>
      <p:sp>
        <p:nvSpPr>
          <p:cNvPr id="13" name="Google Shape;13;p3"/>
          <p:cNvSpPr/>
          <p:nvPr/>
        </p:nvSpPr>
        <p:spPr>
          <a:xfrm>
            <a:off x="511097" y="377400"/>
            <a:ext cx="33831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3"/>
          <p:cNvSpPr txBox="1">
            <a:spLocks noGrp="1"/>
          </p:cNvSpPr>
          <p:nvPr>
            <p:ph type="title"/>
          </p:nvPr>
        </p:nvSpPr>
        <p:spPr>
          <a:xfrm>
            <a:off x="955000" y="1579439"/>
            <a:ext cx="23046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5" name="Google Shape;15;p3"/>
          <p:cNvSpPr txBox="1">
            <a:spLocks noGrp="1"/>
          </p:cNvSpPr>
          <p:nvPr>
            <p:ph type="title" idx="2" hasCustomPrompt="1"/>
          </p:nvPr>
        </p:nvSpPr>
        <p:spPr>
          <a:xfrm>
            <a:off x="955000" y="759650"/>
            <a:ext cx="921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4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955000" y="2126227"/>
            <a:ext cx="18744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7"/>
        <p:cNvGrpSpPr/>
        <p:nvPr/>
      </p:nvGrpSpPr>
      <p:grpSpPr>
        <a:xfrm>
          <a:off x="0" y="0"/>
          <a:ext cx="0" cy="0"/>
          <a:chOff x="0" y="0"/>
          <a:chExt cx="0" cy="0"/>
        </a:xfrm>
      </p:grpSpPr>
      <p:sp>
        <p:nvSpPr>
          <p:cNvPr id="18" name="Google Shape;18;p4"/>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4"/>
          <p:cNvSpPr txBox="1">
            <a:spLocks noGrp="1"/>
          </p:cNvSpPr>
          <p:nvPr>
            <p:ph type="title"/>
          </p:nvPr>
        </p:nvSpPr>
        <p:spPr>
          <a:xfrm>
            <a:off x="1922850" y="687675"/>
            <a:ext cx="5298300" cy="12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 name="Google Shape;20;p4"/>
          <p:cNvSpPr txBox="1">
            <a:spLocks noGrp="1"/>
          </p:cNvSpPr>
          <p:nvPr>
            <p:ph type="body" idx="1"/>
          </p:nvPr>
        </p:nvSpPr>
        <p:spPr>
          <a:xfrm>
            <a:off x="2123725" y="3360625"/>
            <a:ext cx="4896600" cy="1133700"/>
          </a:xfrm>
          <a:prstGeom prst="rect">
            <a:avLst/>
          </a:prstGeom>
        </p:spPr>
        <p:txBody>
          <a:bodyPr spcFirstLastPara="1" wrap="square" lIns="91425" tIns="91425" rIns="91425" bIns="91425" anchor="t" anchorCtr="0">
            <a:noAutofit/>
          </a:bodyPr>
          <a:lstStyle>
            <a:lvl1pPr marL="457200" lvl="0" indent="-279400" algn="ctr" rtl="0">
              <a:lnSpc>
                <a:spcPct val="100000"/>
              </a:lnSpc>
              <a:spcBef>
                <a:spcPts val="0"/>
              </a:spcBef>
              <a:spcAft>
                <a:spcPts val="0"/>
              </a:spcAft>
              <a:buSzPts val="800"/>
              <a:buFont typeface="Nunito Light"/>
              <a:buChar char="●"/>
              <a:defRPr/>
            </a:lvl1pPr>
            <a:lvl2pPr marL="914400" lvl="1" indent="-304800" rtl="0">
              <a:lnSpc>
                <a:spcPct val="115000"/>
              </a:lnSpc>
              <a:spcBef>
                <a:spcPts val="0"/>
              </a:spcBef>
              <a:spcAft>
                <a:spcPts val="0"/>
              </a:spcAft>
              <a:buSzPts val="1200"/>
              <a:buFont typeface="Nunito Light"/>
              <a:buChar char="○"/>
              <a:defRPr/>
            </a:lvl2pPr>
            <a:lvl3pPr marL="1371600" lvl="2" indent="-304800" rtl="0">
              <a:lnSpc>
                <a:spcPct val="115000"/>
              </a:lnSpc>
              <a:spcBef>
                <a:spcPts val="1600"/>
              </a:spcBef>
              <a:spcAft>
                <a:spcPts val="0"/>
              </a:spcAft>
              <a:buSzPts val="1200"/>
              <a:buFont typeface="Nunito Light"/>
              <a:buChar char="■"/>
              <a:defRPr/>
            </a:lvl3pPr>
            <a:lvl4pPr marL="1828800" lvl="3" indent="-304800" rtl="0">
              <a:lnSpc>
                <a:spcPct val="115000"/>
              </a:lnSpc>
              <a:spcBef>
                <a:spcPts val="1600"/>
              </a:spcBef>
              <a:spcAft>
                <a:spcPts val="0"/>
              </a:spcAft>
              <a:buSzPts val="1200"/>
              <a:buFont typeface="Nunito Light"/>
              <a:buChar char="●"/>
              <a:defRPr/>
            </a:lvl4pPr>
            <a:lvl5pPr marL="2286000" lvl="4" indent="-304800" rtl="0">
              <a:lnSpc>
                <a:spcPct val="115000"/>
              </a:lnSpc>
              <a:spcBef>
                <a:spcPts val="1600"/>
              </a:spcBef>
              <a:spcAft>
                <a:spcPts val="0"/>
              </a:spcAft>
              <a:buSzPts val="1200"/>
              <a:buFont typeface="Nunito Light"/>
              <a:buChar char="○"/>
              <a:defRPr/>
            </a:lvl5pPr>
            <a:lvl6pPr marL="2743200" lvl="5" indent="-304800" rtl="0">
              <a:lnSpc>
                <a:spcPct val="115000"/>
              </a:lnSpc>
              <a:spcBef>
                <a:spcPts val="1600"/>
              </a:spcBef>
              <a:spcAft>
                <a:spcPts val="0"/>
              </a:spcAft>
              <a:buSzPts val="1200"/>
              <a:buFont typeface="Nunito Light"/>
              <a:buChar char="■"/>
              <a:defRPr/>
            </a:lvl6pPr>
            <a:lvl7pPr marL="3200400" lvl="6" indent="-304800" rtl="0">
              <a:lnSpc>
                <a:spcPct val="115000"/>
              </a:lnSpc>
              <a:spcBef>
                <a:spcPts val="1600"/>
              </a:spcBef>
              <a:spcAft>
                <a:spcPts val="0"/>
              </a:spcAft>
              <a:buSzPts val="1200"/>
              <a:buFont typeface="Nunito Light"/>
              <a:buChar char="●"/>
              <a:defRPr/>
            </a:lvl7pPr>
            <a:lvl8pPr marL="3657600" lvl="7" indent="-304800" rtl="0">
              <a:lnSpc>
                <a:spcPct val="115000"/>
              </a:lnSpc>
              <a:spcBef>
                <a:spcPts val="1600"/>
              </a:spcBef>
              <a:spcAft>
                <a:spcPts val="0"/>
              </a:spcAft>
              <a:buSzPts val="1200"/>
              <a:buFont typeface="Nunito Light"/>
              <a:buChar char="○"/>
              <a:defRPr/>
            </a:lvl8pPr>
            <a:lvl9pPr marL="4114800" lvl="8" indent="-304800" rtl="0">
              <a:lnSpc>
                <a:spcPct val="115000"/>
              </a:lnSpc>
              <a:spcBef>
                <a:spcPts val="1600"/>
              </a:spcBef>
              <a:spcAft>
                <a:spcPts val="1600"/>
              </a:spcAft>
              <a:buSzPts val="12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5395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 name="Google Shape;30;p6"/>
          <p:cNvSpPr/>
          <p:nvPr/>
        </p:nvSpPr>
        <p:spPr>
          <a:xfrm>
            <a:off x="518550" y="377400"/>
            <a:ext cx="8106900" cy="4388700"/>
          </a:xfrm>
          <a:prstGeom prst="rect">
            <a:avLst/>
          </a:prstGeom>
          <a:solidFill>
            <a:srgbClr val="F3F79E"/>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6"/>
          <p:cNvSpPr txBox="1"/>
          <p:nvPr/>
        </p:nvSpPr>
        <p:spPr>
          <a:xfrm>
            <a:off x="720000" y="528950"/>
            <a:ext cx="7704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a:solidFill>
                <a:srgbClr val="6D9CBF"/>
              </a:solidFill>
              <a:latin typeface="Anton"/>
              <a:ea typeface="Anton"/>
              <a:cs typeface="Anton"/>
              <a:sym typeface="Anto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p:nvPr/>
        </p:nvSpPr>
        <p:spPr>
          <a:xfrm>
            <a:off x="518550" y="377400"/>
            <a:ext cx="8106900" cy="4388700"/>
          </a:xfrm>
          <a:prstGeom prst="rect">
            <a:avLst/>
          </a:prstGeom>
          <a:solidFill>
            <a:schemeClr val="dk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8"/>
          <p:cNvSpPr/>
          <p:nvPr/>
        </p:nvSpPr>
        <p:spPr>
          <a:xfrm>
            <a:off x="518550" y="377400"/>
            <a:ext cx="8106900" cy="32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8"/>
          <p:cNvSpPr/>
          <p:nvPr/>
        </p:nvSpPr>
        <p:spPr>
          <a:xfrm>
            <a:off x="518550" y="4442100"/>
            <a:ext cx="8106900" cy="32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8"/>
          <p:cNvSpPr txBox="1">
            <a:spLocks noGrp="1"/>
          </p:cNvSpPr>
          <p:nvPr>
            <p:ph type="title"/>
          </p:nvPr>
        </p:nvSpPr>
        <p:spPr>
          <a:xfrm>
            <a:off x="1990350" y="3075075"/>
            <a:ext cx="5163300" cy="8241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4800"/>
              <a:buNone/>
              <a:defRPr sz="51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518550" y="377400"/>
            <a:ext cx="48861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9"/>
          <p:cNvSpPr txBox="1">
            <a:spLocks noGrp="1"/>
          </p:cNvSpPr>
          <p:nvPr>
            <p:ph type="subTitle" idx="1"/>
          </p:nvPr>
        </p:nvSpPr>
        <p:spPr>
          <a:xfrm>
            <a:off x="769775" y="2948125"/>
            <a:ext cx="43509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 name="Google Shape;44;p9"/>
          <p:cNvSpPr txBox="1">
            <a:spLocks noGrp="1"/>
          </p:cNvSpPr>
          <p:nvPr>
            <p:ph type="title"/>
          </p:nvPr>
        </p:nvSpPr>
        <p:spPr>
          <a:xfrm>
            <a:off x="769775" y="1551575"/>
            <a:ext cx="4350900" cy="134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9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accent2"/>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8"/>
        <p:cNvGrpSpPr/>
        <p:nvPr/>
      </p:nvGrpSpPr>
      <p:grpSpPr>
        <a:xfrm>
          <a:off x="0" y="0"/>
          <a:ext cx="0" cy="0"/>
          <a:chOff x="0" y="0"/>
          <a:chExt cx="0" cy="0"/>
        </a:xfrm>
      </p:grpSpPr>
      <p:sp>
        <p:nvSpPr>
          <p:cNvPr id="69" name="Google Shape;69;p14"/>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14"/>
          <p:cNvSpPr txBox="1">
            <a:spLocks noGrp="1"/>
          </p:cNvSpPr>
          <p:nvPr>
            <p:ph type="title"/>
          </p:nvPr>
        </p:nvSpPr>
        <p:spPr>
          <a:xfrm>
            <a:off x="5884325" y="2030300"/>
            <a:ext cx="20334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19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71" name="Google Shape;71;p14"/>
          <p:cNvSpPr txBox="1">
            <a:spLocks noGrp="1"/>
          </p:cNvSpPr>
          <p:nvPr>
            <p:ph type="subTitle" idx="1"/>
          </p:nvPr>
        </p:nvSpPr>
        <p:spPr>
          <a:xfrm>
            <a:off x="1226400" y="691448"/>
            <a:ext cx="6691200" cy="1218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87"/>
        <p:cNvGrpSpPr/>
        <p:nvPr/>
      </p:nvGrpSpPr>
      <p:grpSpPr>
        <a:xfrm>
          <a:off x="0" y="0"/>
          <a:ext cx="0" cy="0"/>
          <a:chOff x="0" y="0"/>
          <a:chExt cx="0" cy="0"/>
        </a:xfrm>
      </p:grpSpPr>
      <p:sp>
        <p:nvSpPr>
          <p:cNvPr id="88" name="Google Shape;88;p18"/>
          <p:cNvSpPr/>
          <p:nvPr/>
        </p:nvSpPr>
        <p:spPr>
          <a:xfrm>
            <a:off x="518550" y="377400"/>
            <a:ext cx="8106900" cy="4388700"/>
          </a:xfrm>
          <a:prstGeom prst="rect">
            <a:avLst/>
          </a:prstGeom>
          <a:solidFill>
            <a:schemeClr val="lt1"/>
          </a:solidFill>
          <a:ln>
            <a:noFill/>
          </a:ln>
          <a:effectLst>
            <a:outerShdw blurRad="57150" dist="76200" dir="25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18"/>
          <p:cNvSpPr txBox="1">
            <a:spLocks noGrp="1"/>
          </p:cNvSpPr>
          <p:nvPr>
            <p:ph type="title"/>
          </p:nvPr>
        </p:nvSpPr>
        <p:spPr>
          <a:xfrm>
            <a:off x="2377725" y="1929514"/>
            <a:ext cx="4388700" cy="6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0" name="Google Shape;90;p18"/>
          <p:cNvSpPr txBox="1">
            <a:spLocks noGrp="1"/>
          </p:cNvSpPr>
          <p:nvPr>
            <p:ph type="subTitle" idx="1"/>
          </p:nvPr>
        </p:nvSpPr>
        <p:spPr>
          <a:xfrm>
            <a:off x="2377725" y="2642313"/>
            <a:ext cx="4388700" cy="5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5" name="Google Shape;305;p47"/>
          <p:cNvSpPr txBox="1">
            <a:spLocks noGrp="1"/>
          </p:cNvSpPr>
          <p:nvPr>
            <p:ph type="subTitle" idx="3"/>
          </p:nvPr>
        </p:nvSpPr>
        <p:spPr>
          <a:xfrm>
            <a:off x="536027" y="1107700"/>
            <a:ext cx="7024941" cy="35008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US" dirty="0"/>
              <a:t>Cross Cultural experience visiting Dublin Ireland</a:t>
            </a:r>
            <a:endParaRPr lang="en-US" dirty="0"/>
          </a:p>
          <a:p>
            <a:pPr marL="0" lvl="0" indent="0" algn="ctr" rtl="0">
              <a:lnSpc>
                <a:spcPct val="200000"/>
              </a:lnSpc>
              <a:spcBef>
                <a:spcPts val="0"/>
              </a:spcBef>
              <a:spcAft>
                <a:spcPts val="0"/>
              </a:spcAft>
              <a:buNone/>
            </a:pPr>
            <a:r>
              <a:rPr lang="en-US" dirty="0"/>
              <a:t>Matthew </a:t>
            </a:r>
            <a:r>
              <a:rPr lang="en-US" dirty="0" err="1"/>
              <a:t>Trepeta</a:t>
            </a:r>
            <a:endParaRPr lang="en-US" dirty="0"/>
          </a:p>
          <a:p>
            <a:pPr marL="0" lvl="0" indent="0" algn="ctr" rtl="0">
              <a:lnSpc>
                <a:spcPct val="200000"/>
              </a:lnSpc>
              <a:spcBef>
                <a:spcPts val="0"/>
              </a:spcBef>
              <a:spcAft>
                <a:spcPts val="0"/>
              </a:spcAft>
              <a:buNone/>
            </a:pPr>
            <a:r>
              <a:rPr lang="en-US" dirty="0"/>
              <a:t>CLDV 100</a:t>
            </a:r>
            <a:endParaRPr lang="en-US" dirty="0"/>
          </a:p>
          <a:p>
            <a:pPr marL="0" lvl="0" indent="0" algn="ctr" rtl="0">
              <a:lnSpc>
                <a:spcPct val="200000"/>
              </a:lnSpc>
              <a:spcBef>
                <a:spcPts val="0"/>
              </a:spcBef>
              <a:spcAft>
                <a:spcPts val="0"/>
              </a:spcAft>
              <a:buNone/>
            </a:pPr>
            <a:r>
              <a:rPr lang="en-US" dirty="0"/>
              <a:t>Professor </a:t>
            </a:r>
            <a:r>
              <a:rPr lang="en-US" dirty="0" err="1"/>
              <a:t>Alapo</a:t>
            </a:r>
            <a:endParaRPr lang="en-US" dirty="0"/>
          </a:p>
          <a:p>
            <a:pPr marL="0" lvl="0" indent="0" algn="ctr" rtl="0">
              <a:lnSpc>
                <a:spcPct val="200000"/>
              </a:lnSpc>
              <a:spcBef>
                <a:spcPts val="0"/>
              </a:spcBef>
              <a:spcAft>
                <a:spcPts val="0"/>
              </a:spcAft>
              <a:buNone/>
            </a:pPr>
            <a:r>
              <a:rPr lang="en-US" dirty="0"/>
              <a:t>11/10/22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The People</a:t>
            </a:r>
            <a:endParaRPr dirty="0"/>
          </a:p>
        </p:txBody>
      </p:sp>
      <p:sp>
        <p:nvSpPr>
          <p:cNvPr id="305" name="Google Shape;305;p47"/>
          <p:cNvSpPr txBox="1">
            <a:spLocks noGrp="1"/>
          </p:cNvSpPr>
          <p:nvPr>
            <p:ph type="subTitle" idx="3"/>
          </p:nvPr>
        </p:nvSpPr>
        <p:spPr>
          <a:xfrm>
            <a:off x="560439" y="1445341"/>
            <a:ext cx="7000530" cy="2787445"/>
          </a:xfrm>
          <a:prstGeom prst="rect">
            <a:avLst/>
          </a:prstGeom>
        </p:spPr>
        <p:txBody>
          <a:bodyPr spcFirstLastPara="1" wrap="square" lIns="91425" tIns="91425" rIns="91425" bIns="91425" anchor="t" anchorCtr="0">
            <a:noAutofit/>
          </a:bodyPr>
          <a:lstStyle/>
          <a:p>
            <a:pPr marL="400050" lvl="0" indent="-400050" algn="l" rtl="0">
              <a:spcBef>
                <a:spcPts val="0"/>
              </a:spcBef>
              <a:spcAft>
                <a:spcPts val="0"/>
              </a:spcAft>
              <a:buFont typeface="+mj-lt"/>
              <a:buAutoNum type="romanUcPeriod"/>
            </a:pPr>
            <a:r>
              <a:rPr lang="en-US" b="0" i="0" dirty="0">
                <a:solidFill>
                  <a:srgbClr val="353740"/>
                </a:solidFill>
                <a:effectLst/>
                <a:latin typeface="ColfaxAI"/>
              </a:rPr>
              <a:t>Dublin is </a:t>
            </a:r>
            <a:r>
              <a:rPr lang="en-US" dirty="0">
                <a:solidFill>
                  <a:srgbClr val="353740"/>
                </a:solidFill>
                <a:latin typeface="ColfaxAI"/>
              </a:rPr>
              <a:t>riddled with friendly individual who speak different from </a:t>
            </a:r>
            <a:r>
              <a:rPr lang="en-US" dirty="0" err="1">
                <a:solidFill>
                  <a:srgbClr val="353740"/>
                </a:solidFill>
                <a:latin typeface="ColfaxAI"/>
              </a:rPr>
              <a:t>everyone,</a:t>
            </a:r>
            <a:r>
              <a:rPr lang="en-US" b="0" i="0" dirty="0" err="1">
                <a:solidFill>
                  <a:srgbClr val="353740"/>
                </a:solidFill>
                <a:effectLst/>
                <a:latin typeface="ColfaxAI"/>
              </a:rPr>
              <a:t>I</a:t>
            </a:r>
            <a:r>
              <a:rPr lang="en-US" b="0" i="0" dirty="0">
                <a:solidFill>
                  <a:srgbClr val="353740"/>
                </a:solidFill>
                <a:effectLst/>
                <a:latin typeface="ColfaxAI"/>
              </a:rPr>
              <a:t> was also able to understand the importance of respecting other cultures and customs. </a:t>
            </a:r>
            <a:endParaRPr lang="en-US" b="0" i="0" dirty="0">
              <a:solidFill>
                <a:srgbClr val="353740"/>
              </a:solidFill>
              <a:effectLst/>
              <a:latin typeface="ColfaxAI"/>
            </a:endParaRPr>
          </a:p>
          <a:p>
            <a:pPr marL="400050" lvl="0" indent="-400050" algn="l" rtl="0">
              <a:spcBef>
                <a:spcPts val="0"/>
              </a:spcBef>
              <a:spcAft>
                <a:spcPts val="0"/>
              </a:spcAft>
              <a:buFont typeface="+mj-lt"/>
              <a:buAutoNum type="romanUcPeriod"/>
            </a:pPr>
            <a:endParaRPr lang="en-US" dirty="0">
              <a:solidFill>
                <a:srgbClr val="353740"/>
              </a:solidFill>
              <a:latin typeface="ColfaxAI"/>
            </a:endParaRPr>
          </a:p>
          <a:p>
            <a:pPr marL="400050" lvl="0" indent="-400050" algn="l" rtl="0">
              <a:spcBef>
                <a:spcPts val="0"/>
              </a:spcBef>
              <a:spcAft>
                <a:spcPts val="0"/>
              </a:spcAft>
              <a:buFont typeface="+mj-lt"/>
              <a:buAutoNum type="romanUcPeriod"/>
            </a:pPr>
            <a:r>
              <a:rPr lang="en-US" b="0" i="0" dirty="0">
                <a:solidFill>
                  <a:srgbClr val="353740"/>
                </a:solidFill>
                <a:effectLst/>
                <a:latin typeface="ColfaxAI"/>
              </a:rPr>
              <a:t>I was able to learn about the importance of open-mindedness, and I was also able to learn about the importance of tolerance.</a:t>
            </a:r>
            <a:endParaRPr lang="en-US" b="0" i="0" dirty="0">
              <a:solidFill>
                <a:srgbClr val="353740"/>
              </a:solidFill>
              <a:effectLst/>
              <a:latin typeface="ColfaxAI"/>
            </a:endParaRPr>
          </a:p>
          <a:p>
            <a:pPr marL="400050" lvl="0" indent="-400050" algn="l" rtl="0">
              <a:spcBef>
                <a:spcPts val="0"/>
              </a:spcBef>
              <a:spcAft>
                <a:spcPts val="0"/>
              </a:spcAft>
              <a:buFont typeface="+mj-lt"/>
              <a:buAutoNum type="romanUcPeriod"/>
            </a:pPr>
            <a:endParaRPr lang="en-US" dirty="0">
              <a:solidFill>
                <a:srgbClr val="353740"/>
              </a:solidFill>
              <a:latin typeface="ColfaxAI"/>
            </a:endParaRPr>
          </a:p>
          <a:p>
            <a:pPr marL="400050" lvl="0" indent="-400050" algn="l" rtl="0">
              <a:spcBef>
                <a:spcPts val="0"/>
              </a:spcBef>
              <a:spcAft>
                <a:spcPts val="0"/>
              </a:spcAft>
              <a:buFont typeface="+mj-lt"/>
              <a:buAutoNum type="romanUcPeriod"/>
            </a:pPr>
            <a:r>
              <a:rPr lang="en-US" b="0" i="0" dirty="0">
                <a:solidFill>
                  <a:srgbClr val="353740"/>
                </a:solidFill>
                <a:effectLst/>
                <a:latin typeface="ColfaxAI"/>
              </a:rPr>
              <a:t> I was able to learn about the importance of understanding, and I was also able to learn about the importance of communication.</a:t>
            </a:r>
            <a:endParaRPr lang="en-US" b="0" i="0" dirty="0">
              <a:solidFill>
                <a:srgbClr val="353740"/>
              </a:solidFill>
              <a:effectLst/>
              <a:latin typeface="ColfaxAI"/>
            </a:endParaRPr>
          </a:p>
          <a:p>
            <a:pPr marL="400050" lvl="0" indent="-400050" algn="l" rtl="0">
              <a:spcBef>
                <a:spcPts val="0"/>
              </a:spcBef>
              <a:spcAft>
                <a:spcPts val="0"/>
              </a:spcAft>
              <a:buFont typeface="+mj-lt"/>
              <a:buAutoNum type="romanUcPeriod"/>
            </a:pPr>
            <a:endParaRPr lang="en-US" dirty="0">
              <a:solidFill>
                <a:srgbClr val="353740"/>
              </a:solidFill>
              <a:latin typeface="ColfaxAI"/>
            </a:endParaRPr>
          </a:p>
          <a:p>
            <a:pPr marL="400050" lvl="0" indent="-400050" algn="l" rtl="0">
              <a:spcBef>
                <a:spcPts val="0"/>
              </a:spcBef>
              <a:spcAft>
                <a:spcPts val="0"/>
              </a:spcAft>
              <a:buFont typeface="+mj-lt"/>
              <a:buAutoNum type="romanUcPeriod"/>
            </a:pPr>
            <a:r>
              <a:rPr lang="en-US" b="0" i="0" dirty="0">
                <a:solidFill>
                  <a:srgbClr val="353740"/>
                </a:solidFill>
                <a:effectLst/>
                <a:latin typeface="ColfaxAI"/>
              </a:rPr>
              <a:t>Intercultural understanding can be enhanced by learning about the history and traditions of a population (Zhang &amp; Zhou, 2019).</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720000" y="32609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References</a:t>
            </a:r>
            <a:endParaRPr dirty="0"/>
          </a:p>
        </p:txBody>
      </p:sp>
      <p:sp>
        <p:nvSpPr>
          <p:cNvPr id="12" name="TextBox 11"/>
          <p:cNvSpPr txBox="1"/>
          <p:nvPr/>
        </p:nvSpPr>
        <p:spPr>
          <a:xfrm>
            <a:off x="442452" y="898794"/>
            <a:ext cx="8200103" cy="2523768"/>
          </a:xfrm>
          <a:prstGeom prst="rect">
            <a:avLst/>
          </a:prstGeom>
          <a:noFill/>
        </p:spPr>
        <p:txBody>
          <a:bodyPr wrap="square" rtlCol="0">
            <a:spAutoFit/>
          </a:bodyPr>
          <a:lstStyle/>
          <a:p>
            <a:pPr algn="ctr">
              <a:lnSpc>
                <a:spcPct val="200000"/>
              </a:lnSpc>
            </a:pPr>
            <a:r>
              <a:rPr lang="en-US" sz="1800" b="0" dirty="0">
                <a:effectLst/>
                <a:latin typeface="Times New Roman" panose="02020603050405020304" pitchFamily="18" charset="0"/>
              </a:rPr>
              <a:t>References</a:t>
            </a:r>
            <a:endParaRPr lang="en-US" sz="1800" b="0" dirty="0">
              <a:effectLst/>
              <a:latin typeface="Times New Roman" panose="02020603050405020304" pitchFamily="18" charset="0"/>
            </a:endParaRPr>
          </a:p>
          <a:p>
            <a:pPr marL="457200" indent="-457200"/>
            <a:r>
              <a:rPr lang="en-US" sz="1800" dirty="0">
                <a:effectLst/>
                <a:latin typeface="Times New Roman" panose="02020603050405020304" pitchFamily="18" charset="0"/>
              </a:rPr>
              <a:t>Jones, C. T., Welfare, L. E., Melchior, S., &amp; Cash, R. M. (2019). Broaching as a strategy for intercultural understanding in clinical supervision. </a:t>
            </a:r>
            <a:r>
              <a:rPr lang="en-US" sz="1800" i="1" dirty="0">
                <a:effectLst/>
                <a:latin typeface="Times New Roman" panose="02020603050405020304" pitchFamily="18" charset="0"/>
              </a:rPr>
              <a:t>The Clinical Supervisor</a:t>
            </a:r>
            <a:r>
              <a:rPr lang="en-US" sz="1800" dirty="0">
                <a:effectLst/>
                <a:latin typeface="Times New Roman" panose="02020603050405020304" pitchFamily="18" charset="0"/>
              </a:rPr>
              <a:t>, </a:t>
            </a:r>
            <a:r>
              <a:rPr lang="en-US" sz="1800" i="1" dirty="0">
                <a:effectLst/>
                <a:latin typeface="Times New Roman" panose="02020603050405020304" pitchFamily="18" charset="0"/>
              </a:rPr>
              <a:t>38</a:t>
            </a:r>
            <a:r>
              <a:rPr lang="en-US" sz="1800" dirty="0">
                <a:effectLst/>
                <a:latin typeface="Times New Roman" panose="02020603050405020304" pitchFamily="18" charset="0"/>
              </a:rPr>
              <a:t>(1), 1–16. https://doi.org/10.1080/07325223.2018.1560384</a:t>
            </a:r>
            <a:endParaRPr lang="en-US" sz="1800" dirty="0">
              <a:effectLst/>
              <a:latin typeface="Times New Roman" panose="02020603050405020304" pitchFamily="18" charset="0"/>
            </a:endParaRPr>
          </a:p>
          <a:p>
            <a:pPr marL="457200" indent="-457200"/>
            <a:r>
              <a:rPr lang="en-US" sz="1800" dirty="0">
                <a:effectLst/>
                <a:latin typeface="Times New Roman" panose="02020603050405020304" pitchFamily="18" charset="0"/>
              </a:rPr>
              <a:t>Zhang, X., &amp; Zhou, M. (2019). Interventions to promote learners’ intercultural competence: A meta-analysis. </a:t>
            </a:r>
            <a:r>
              <a:rPr lang="en-US" sz="1800" i="1" dirty="0">
                <a:effectLst/>
                <a:latin typeface="Times New Roman" panose="02020603050405020304" pitchFamily="18" charset="0"/>
              </a:rPr>
              <a:t>International Journal of Intercultural Relations</a:t>
            </a:r>
            <a:r>
              <a:rPr lang="en-US" sz="1800" dirty="0">
                <a:effectLst/>
                <a:latin typeface="Times New Roman" panose="02020603050405020304" pitchFamily="18" charset="0"/>
              </a:rPr>
              <a:t>, </a:t>
            </a:r>
            <a:r>
              <a:rPr lang="en-US" sz="1800" i="1" dirty="0">
                <a:effectLst/>
                <a:latin typeface="Times New Roman" panose="02020603050405020304" pitchFamily="18" charset="0"/>
              </a:rPr>
              <a:t>71</a:t>
            </a:r>
            <a:r>
              <a:rPr lang="en-US" sz="1800" dirty="0">
                <a:effectLst/>
                <a:latin typeface="Times New Roman" panose="02020603050405020304" pitchFamily="18" charset="0"/>
              </a:rPr>
              <a:t>, 31–47. https://doi.org/10.1016/j.ijintrel.2019.04.006</a:t>
            </a:r>
            <a:endParaRPr lang="en-US" sz="1800" dirty="0">
              <a:effectLst/>
              <a:latin typeface="Times New Roman" panose="02020603050405020304"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6" name="Picture 5"/>
          <p:cNvPicPr>
            <a:picLocks noChangeAspect="1"/>
          </p:cNvPicPr>
          <p:nvPr/>
        </p:nvPicPr>
        <p:blipFill>
          <a:blip r:embed="rId1"/>
          <a:srcRect/>
          <a:stretch>
            <a:fillRect/>
          </a:stretch>
        </p:blipFill>
        <p:spPr>
          <a:xfrm>
            <a:off x="1453162" y="473257"/>
            <a:ext cx="6466721" cy="3892896"/>
          </a:xfrm>
          <a:prstGeom prst="rect">
            <a:avLst/>
          </a:prstGeom>
        </p:spPr>
      </p:pic>
      <p:sp>
        <p:nvSpPr>
          <p:cNvPr id="7" name="TextBox 6"/>
          <p:cNvSpPr txBox="1"/>
          <p:nvPr/>
        </p:nvSpPr>
        <p:spPr>
          <a:xfrm>
            <a:off x="5087008" y="620110"/>
            <a:ext cx="3363310" cy="3892896"/>
          </a:xfrm>
          <a:prstGeom prst="rect">
            <a:avLst/>
          </a:prstGeom>
          <a:noFill/>
        </p:spPr>
        <p:txBody>
          <a:bodyPr wrap="square" rtlCol="0">
            <a:spAutoFit/>
          </a:bodyPr>
          <a:lstStyle/>
          <a:p>
            <a:endParaRPr lang="en-US" dirty="0"/>
          </a:p>
        </p:txBody>
      </p:sp>
      <p:sp>
        <p:nvSpPr>
          <p:cNvPr id="16" name="TextBox 15"/>
          <p:cNvSpPr txBox="1"/>
          <p:nvPr/>
        </p:nvSpPr>
        <p:spPr>
          <a:xfrm>
            <a:off x="1179871" y="4381871"/>
            <a:ext cx="4572000" cy="307777"/>
          </a:xfrm>
          <a:prstGeom prst="rect">
            <a:avLst/>
          </a:prstGeom>
          <a:noFill/>
        </p:spPr>
        <p:txBody>
          <a:bodyPr wrap="square">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3" name="Google Shape;223;p38"/>
          <p:cNvSpPr txBox="1">
            <a:spLocks noGrp="1"/>
          </p:cNvSpPr>
          <p:nvPr>
            <p:ph type="title"/>
          </p:nvPr>
        </p:nvSpPr>
        <p:spPr>
          <a:xfrm>
            <a:off x="720000" y="5395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Culture</a:t>
            </a:r>
            <a:endParaRPr dirty="0"/>
          </a:p>
        </p:txBody>
      </p:sp>
      <p:sp>
        <p:nvSpPr>
          <p:cNvPr id="2" name="TextBox 1"/>
          <p:cNvSpPr txBox="1"/>
          <p:nvPr/>
        </p:nvSpPr>
        <p:spPr>
          <a:xfrm>
            <a:off x="882870" y="1112200"/>
            <a:ext cx="7430814" cy="1815882"/>
          </a:xfrm>
          <a:prstGeom prst="rect">
            <a:avLst/>
          </a:prstGeom>
          <a:noFill/>
        </p:spPr>
        <p:txBody>
          <a:bodyPr wrap="square" rtlCol="0">
            <a:spAutoFit/>
          </a:bodyPr>
          <a:lstStyle/>
          <a:p>
            <a:pPr marL="400050" indent="-400050">
              <a:buFont typeface="+mj-lt"/>
              <a:buAutoNum type="romanLcPeriod"/>
            </a:pPr>
            <a:r>
              <a:rPr lang="en-US" b="0" i="0" dirty="0">
                <a:solidFill>
                  <a:srgbClr val="353740"/>
                </a:solidFill>
                <a:effectLst/>
                <a:latin typeface="ColfaxAI"/>
              </a:rPr>
              <a:t>One of the most significant aspects of  culture that I experienced was the importance of family and community (Jones et al., 2019).</a:t>
            </a:r>
            <a:endParaRPr lang="en-US" b="0" i="0" dirty="0">
              <a:solidFill>
                <a:srgbClr val="353740"/>
              </a:solidFill>
              <a:effectLst/>
              <a:latin typeface="ColfaxAI"/>
            </a:endParaRPr>
          </a:p>
          <a:p>
            <a:pPr marL="400050" indent="-400050">
              <a:buFont typeface="+mj-lt"/>
              <a:buAutoNum type="romanLcPeriod"/>
            </a:pPr>
            <a:r>
              <a:rPr lang="en-US" b="0" i="0" dirty="0">
                <a:solidFill>
                  <a:srgbClr val="353740"/>
                </a:solidFill>
                <a:effectLst/>
                <a:latin typeface="ColfaxAI"/>
              </a:rPr>
              <a:t> I was constantly surrounded by large groups of people who were all incredibly welcoming and supportive. </a:t>
            </a:r>
            <a:endParaRPr lang="en-US" b="0" i="0" dirty="0">
              <a:solidFill>
                <a:srgbClr val="353740"/>
              </a:solidFill>
              <a:effectLst/>
              <a:latin typeface="ColfaxAI"/>
            </a:endParaRPr>
          </a:p>
          <a:p>
            <a:pPr marL="400050" indent="-400050">
              <a:buFont typeface="+mj-lt"/>
              <a:buAutoNum type="romanLcPeriod"/>
            </a:pPr>
            <a:r>
              <a:rPr lang="en-US" b="0" i="0" dirty="0">
                <a:solidFill>
                  <a:srgbClr val="353740"/>
                </a:solidFill>
                <a:effectLst/>
                <a:latin typeface="ColfaxAI"/>
              </a:rPr>
              <a:t>This sense of community was really inspiring and it made me feel very connected to the people and the place.</a:t>
            </a:r>
            <a:endParaRPr lang="en-US" b="0" i="0" dirty="0">
              <a:solidFill>
                <a:srgbClr val="353740"/>
              </a:solidFill>
              <a:effectLst/>
              <a:latin typeface="ColfaxAI"/>
            </a:endParaRPr>
          </a:p>
          <a:p>
            <a:pPr marL="400050" indent="-400050">
              <a:buFont typeface="+mj-lt"/>
              <a:buAutoNum type="romanLcPeriod"/>
            </a:pPr>
            <a:r>
              <a:rPr lang="en-US" b="0" i="0" dirty="0">
                <a:solidFill>
                  <a:srgbClr val="353740"/>
                </a:solidFill>
                <a:effectLst/>
                <a:latin typeface="ColfaxAI"/>
              </a:rPr>
              <a:t> I also gained a better understanding of the Irish language and culture through my interactions with locals.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769775" y="604684"/>
            <a:ext cx="4350900" cy="39673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Food is a central part </a:t>
            </a:r>
            <a:r>
              <a:rPr lang="en-US" sz="1200"/>
              <a:t>of Irish </a:t>
            </a:r>
            <a:r>
              <a:rPr lang="en-US" sz="1200" dirty="0"/>
              <a:t>culture and is often used as a way to connect with others and create bonds.</a:t>
            </a:r>
            <a:br>
              <a:rPr lang="en-US" sz="1200" dirty="0"/>
            </a:br>
            <a:br>
              <a:rPr lang="en-US" sz="1200" dirty="0"/>
            </a:br>
            <a:r>
              <a:rPr lang="en-US" sz="1200" dirty="0"/>
              <a:t>I was able to interact with the Irish stew</a:t>
            </a:r>
            <a:br>
              <a:rPr lang="en-US" sz="1200" dirty="0"/>
            </a:br>
            <a:r>
              <a:rPr lang="en-US" sz="1200" dirty="0"/>
              <a:t>Irish stew is a hearty and filling meal that is perfect for a cold winter day.</a:t>
            </a:r>
            <a:br>
              <a:rPr lang="en-US" sz="1200" dirty="0"/>
            </a:br>
            <a:br>
              <a:rPr lang="en-US" sz="1200" dirty="0"/>
            </a:br>
            <a:r>
              <a:rPr lang="en-US" sz="1200" dirty="0"/>
              <a:t>The stew is made with a variety of meats, including beef, lamb, and pork, as well as potatoes, carrots, and onions.</a:t>
            </a:r>
            <a:br>
              <a:rPr lang="en-US" sz="1200" dirty="0"/>
            </a:br>
            <a:r>
              <a:rPr lang="en-US" sz="1200" dirty="0"/>
              <a:t> </a:t>
            </a:r>
            <a:br>
              <a:rPr lang="en-US" sz="1200" dirty="0"/>
            </a:br>
            <a:r>
              <a:rPr lang="en-US" sz="1200" dirty="0"/>
              <a:t>The food in the  region interacted with my values of enjoying good food and I partook in the meals and got to know the culture in-depth</a:t>
            </a:r>
            <a:endParaRPr sz="1200" dirty="0"/>
          </a:p>
        </p:txBody>
      </p:sp>
      <p:pic>
        <p:nvPicPr>
          <p:cNvPr id="255" name="Google Shape;255;p41"/>
          <p:cNvPicPr preferRelativeResize="0"/>
          <p:nvPr/>
        </p:nvPicPr>
        <p:blipFill rotWithShape="1">
          <a:blip r:embed="rId1"/>
          <a:srcRect t="3408" b="3408"/>
          <a:stretch>
            <a:fillRect/>
          </a:stretch>
        </p:blipFill>
        <p:spPr>
          <a:xfrm>
            <a:off x="5522726" y="377400"/>
            <a:ext cx="3139799" cy="4388700"/>
          </a:xfrm>
          <a:prstGeom prst="rect">
            <a:avLst/>
          </a:prstGeom>
          <a:noFill/>
          <a:ln>
            <a:noFill/>
          </a:ln>
          <a:effectLst>
            <a:outerShdw blurRad="57150" dist="76200" dir="2820000" algn="bl" rotWithShape="0">
              <a:srgbClr val="000000">
                <a:alpha val="21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 name="Picture 1"/>
          <p:cNvPicPr>
            <a:picLocks noChangeAspect="1"/>
          </p:cNvPicPr>
          <p:nvPr/>
        </p:nvPicPr>
        <p:blipFill>
          <a:blip r:embed="rId1"/>
          <a:srcRect/>
          <a:stretch>
            <a:fillRect/>
          </a:stretch>
        </p:blipFill>
        <p:spPr>
          <a:xfrm>
            <a:off x="471948" y="1220559"/>
            <a:ext cx="4100052" cy="2838805"/>
          </a:xfrm>
          <a:prstGeom prst="rect">
            <a:avLst/>
          </a:prstGeom>
        </p:spPr>
      </p:pic>
      <p:sp>
        <p:nvSpPr>
          <p:cNvPr id="7" name="TextBox 6"/>
          <p:cNvSpPr txBox="1"/>
          <p:nvPr/>
        </p:nvSpPr>
        <p:spPr>
          <a:xfrm>
            <a:off x="4712171" y="765277"/>
            <a:ext cx="3569110" cy="3415030"/>
          </a:xfrm>
          <a:prstGeom prst="rect">
            <a:avLst/>
          </a:prstGeom>
          <a:noFill/>
        </p:spPr>
        <p:txBody>
          <a:bodyPr wrap="square" rtlCol="0">
            <a:spAutoFit/>
          </a:bodyPr>
          <a:lstStyle/>
          <a:p>
            <a:r>
              <a:rPr lang="en-US" sz="1200" b="0" i="0" dirty="0">
                <a:solidFill>
                  <a:srgbClr val="353740"/>
                </a:solidFill>
                <a:effectLst/>
                <a:latin typeface="ColfaxAI"/>
              </a:rPr>
              <a:t>When traveling to Dublin, Ireland, I was able to learn about their music and how it is good for cultural diversity. </a:t>
            </a:r>
            <a:endParaRPr lang="en-US" sz="1200" b="0" i="0" dirty="0">
              <a:solidFill>
                <a:srgbClr val="353740"/>
              </a:solidFill>
              <a:effectLst/>
              <a:latin typeface="ColfaxAI"/>
            </a:endParaRPr>
          </a:p>
          <a:p>
            <a:endParaRPr lang="en-US" sz="1200" b="0" i="0" dirty="0">
              <a:solidFill>
                <a:srgbClr val="353740"/>
              </a:solidFill>
              <a:effectLst/>
              <a:latin typeface="ColfaxAI"/>
            </a:endParaRPr>
          </a:p>
          <a:p>
            <a:r>
              <a:rPr lang="en-US" sz="1200" b="0" i="0" dirty="0">
                <a:solidFill>
                  <a:srgbClr val="353740"/>
                </a:solidFill>
                <a:effectLst/>
                <a:latin typeface="ColfaxAI"/>
              </a:rPr>
              <a:t>The fiddle is a great instrument for cultural diversity because it is so versatile.</a:t>
            </a:r>
            <a:endParaRPr lang="en-US" sz="1200" b="0" i="0" dirty="0">
              <a:solidFill>
                <a:srgbClr val="353740"/>
              </a:solidFill>
              <a:effectLst/>
              <a:latin typeface="ColfaxAI"/>
            </a:endParaRPr>
          </a:p>
          <a:p>
            <a:r>
              <a:rPr lang="en-US" sz="1200" b="0" i="0" dirty="0">
                <a:solidFill>
                  <a:srgbClr val="353740"/>
                </a:solidFill>
                <a:effectLst/>
                <a:latin typeface="ColfaxAI"/>
              </a:rPr>
              <a:t> It can be played in many different styles of music and is also very popular</a:t>
            </a:r>
            <a:endParaRPr lang="en-US" sz="1200" b="0" i="0" dirty="0">
              <a:solidFill>
                <a:srgbClr val="353740"/>
              </a:solidFill>
              <a:effectLst/>
              <a:latin typeface="ColfaxAI"/>
            </a:endParaRPr>
          </a:p>
          <a:p>
            <a:endParaRPr lang="en-US" sz="1200" dirty="0">
              <a:solidFill>
                <a:srgbClr val="353740"/>
              </a:solidFill>
              <a:latin typeface="ColfaxAI"/>
            </a:endParaRPr>
          </a:p>
          <a:p>
            <a:r>
              <a:rPr lang="en-US" sz="1200" b="0" i="0" dirty="0">
                <a:solidFill>
                  <a:srgbClr val="353740"/>
                </a:solidFill>
                <a:effectLst/>
                <a:latin typeface="ColfaxAI"/>
              </a:rPr>
              <a:t>I was able to learn about their music culture and how they use music to interact with their community.</a:t>
            </a:r>
            <a:endParaRPr lang="en-US" sz="1200" b="0" i="0" dirty="0">
              <a:solidFill>
                <a:srgbClr val="353740"/>
              </a:solidFill>
              <a:effectLst/>
              <a:latin typeface="ColfaxAI"/>
            </a:endParaRPr>
          </a:p>
          <a:p>
            <a:r>
              <a:rPr lang="en-US" sz="1200" b="0" i="0" dirty="0">
                <a:solidFill>
                  <a:srgbClr val="353740"/>
                </a:solidFill>
                <a:effectLst/>
                <a:latin typeface="ColfaxAI"/>
              </a:rPr>
              <a:t> I also learned about how their music is good for intercultural growth and development.</a:t>
            </a:r>
            <a:endParaRPr lang="en-US" sz="1200" b="0" i="0" dirty="0">
              <a:solidFill>
                <a:srgbClr val="353740"/>
              </a:solidFill>
              <a:effectLst/>
              <a:latin typeface="ColfaxAI"/>
            </a:endParaRPr>
          </a:p>
          <a:p>
            <a:r>
              <a:rPr lang="en-US" sz="1200" b="0" i="0" dirty="0">
                <a:solidFill>
                  <a:srgbClr val="353740"/>
                </a:solidFill>
                <a:effectLst/>
                <a:latin typeface="ColfaxAI"/>
              </a:rPr>
              <a:t> I was able to learn about how their music helps to bring people together and how it is good for cultural diversity.</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955000" y="377400"/>
            <a:ext cx="23046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Religion</a:t>
            </a:r>
            <a:endParaRPr dirty="0"/>
          </a:p>
        </p:txBody>
      </p:sp>
      <p:sp>
        <p:nvSpPr>
          <p:cNvPr id="272" name="Google Shape;272;p43"/>
          <p:cNvSpPr txBox="1">
            <a:spLocks noGrp="1"/>
          </p:cNvSpPr>
          <p:nvPr>
            <p:ph type="subTitle" idx="1"/>
          </p:nvPr>
        </p:nvSpPr>
        <p:spPr>
          <a:xfrm>
            <a:off x="604683" y="946200"/>
            <a:ext cx="3360541" cy="3699542"/>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lphaLcParenR"/>
            </a:pPr>
            <a:r>
              <a:rPr lang="en-US" b="0" i="0" dirty="0">
                <a:solidFill>
                  <a:srgbClr val="353740"/>
                </a:solidFill>
                <a:effectLst/>
                <a:latin typeface="ColfaxAI"/>
              </a:rPr>
              <a:t>The dominant church in Dublin is the Catholic Church, and I was interested to learn more about this faith.</a:t>
            </a:r>
            <a:endParaRPr lang="en-US" b="0" i="0" dirty="0">
              <a:solidFill>
                <a:srgbClr val="353740"/>
              </a:solidFill>
              <a:effectLst/>
              <a:latin typeface="ColfaxAI"/>
            </a:endParaRPr>
          </a:p>
          <a:p>
            <a:pPr marL="342900" lvl="0" indent="-342900" algn="l" rtl="0">
              <a:spcBef>
                <a:spcPts val="0"/>
              </a:spcBef>
              <a:spcAft>
                <a:spcPts val="0"/>
              </a:spcAft>
              <a:buFont typeface="+mj-lt"/>
              <a:buAutoNum type="alphaLcParenR"/>
            </a:pPr>
            <a:r>
              <a:rPr lang="en-US" b="0" i="0" dirty="0">
                <a:solidFill>
                  <a:srgbClr val="353740"/>
                </a:solidFill>
                <a:effectLst/>
                <a:latin typeface="ColfaxAI"/>
              </a:rPr>
              <a:t> I was impressed by the level of religious diversity in the city, and the way that the Catholic Church encouraged cultural diversity.</a:t>
            </a:r>
            <a:endParaRPr lang="en-US" b="0" i="0" dirty="0">
              <a:solidFill>
                <a:srgbClr val="353740"/>
              </a:solidFill>
              <a:effectLst/>
              <a:latin typeface="ColfaxAI"/>
            </a:endParaRPr>
          </a:p>
          <a:p>
            <a:pPr marL="342900" lvl="0" indent="-342900" algn="l" rtl="0">
              <a:spcBef>
                <a:spcPts val="0"/>
              </a:spcBef>
              <a:spcAft>
                <a:spcPts val="0"/>
              </a:spcAft>
              <a:buFont typeface="+mj-lt"/>
              <a:buAutoNum type="alphaLcParenR"/>
            </a:pPr>
            <a:r>
              <a:rPr lang="en-US" b="0" i="0" dirty="0">
                <a:solidFill>
                  <a:srgbClr val="353740"/>
                </a:solidFill>
                <a:effectLst/>
                <a:latin typeface="ColfaxAI"/>
              </a:rPr>
              <a:t> I felt very welcome in the city, and I was able to learn a lot about the Irish culture.</a:t>
            </a:r>
            <a:endParaRPr dirty="0"/>
          </a:p>
        </p:txBody>
      </p:sp>
      <p:pic>
        <p:nvPicPr>
          <p:cNvPr id="273" name="Google Shape;273;p43"/>
          <p:cNvPicPr preferRelativeResize="0"/>
          <p:nvPr/>
        </p:nvPicPr>
        <p:blipFill rotWithShape="1">
          <a:blip r:embed="rId1"/>
          <a:srcRect l="14522" r="14522"/>
          <a:stretch>
            <a:fillRect/>
          </a:stretch>
        </p:blipFill>
        <p:spPr>
          <a:xfrm>
            <a:off x="3965225" y="377400"/>
            <a:ext cx="4697298" cy="4388700"/>
          </a:xfrm>
          <a:prstGeom prst="rect">
            <a:avLst/>
          </a:prstGeom>
          <a:noFill/>
          <a:ln>
            <a:noFill/>
          </a:ln>
          <a:effectLst>
            <a:outerShdw blurRad="57150" dist="76200" dir="2820000" algn="bl" rotWithShape="0">
              <a:srgbClr val="000000">
                <a:alpha val="21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1460090" y="434940"/>
            <a:ext cx="5298300" cy="612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Clothings and culture </a:t>
            </a:r>
            <a:endParaRPr dirty="0"/>
          </a:p>
        </p:txBody>
      </p:sp>
      <p:sp>
        <p:nvSpPr>
          <p:cNvPr id="279" name="Google Shape;279;p44"/>
          <p:cNvSpPr txBox="1">
            <a:spLocks noGrp="1"/>
          </p:cNvSpPr>
          <p:nvPr>
            <p:ph type="body" idx="1"/>
          </p:nvPr>
        </p:nvSpPr>
        <p:spPr>
          <a:xfrm>
            <a:off x="1120877" y="3023419"/>
            <a:ext cx="5899448" cy="14709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3740"/>
                </a:solidFill>
                <a:effectLst/>
                <a:latin typeface="ColfaxAI"/>
              </a:rPr>
              <a:t>I felt like the clothing really encouraged cultural diversity. I saw people from all different backgrounds and cultures wearing traditional Irish clothing.</a:t>
            </a:r>
            <a:endParaRPr lang="en-US" b="0" i="0" dirty="0">
              <a:solidFill>
                <a:srgbClr val="353740"/>
              </a:solidFill>
              <a:effectLst/>
              <a:latin typeface="ColfaxAI"/>
            </a:endParaRPr>
          </a:p>
          <a:p>
            <a:pPr marL="0" lvl="0" indent="0" algn="l" rtl="0">
              <a:spcBef>
                <a:spcPts val="0"/>
              </a:spcBef>
              <a:spcAft>
                <a:spcPts val="0"/>
              </a:spcAft>
              <a:buNone/>
            </a:pPr>
            <a:endParaRPr lang="en-US" dirty="0">
              <a:solidFill>
                <a:srgbClr val="353740"/>
              </a:solidFill>
              <a:latin typeface="ColfaxAI"/>
            </a:endParaRPr>
          </a:p>
          <a:p>
            <a:pPr marL="0" lvl="0" indent="0" algn="l" rtl="0">
              <a:spcBef>
                <a:spcPts val="0"/>
              </a:spcBef>
              <a:spcAft>
                <a:spcPts val="0"/>
              </a:spcAft>
              <a:buNone/>
            </a:pPr>
            <a:r>
              <a:rPr lang="en-US" b="0" i="0" dirty="0">
                <a:solidFill>
                  <a:srgbClr val="353740"/>
                </a:solidFill>
                <a:effectLst/>
                <a:latin typeface="ColfaxAI"/>
              </a:rPr>
              <a:t>It was a great experience, and I would definitely recommend it to anyone looking for an in-depth understanding of intercultural growth and development.</a:t>
            </a:r>
            <a:endParaRPr dirty="0"/>
          </a:p>
        </p:txBody>
      </p:sp>
      <p:pic>
        <p:nvPicPr>
          <p:cNvPr id="2" name="Picture 1"/>
          <p:cNvPicPr>
            <a:picLocks noChangeAspect="1"/>
          </p:cNvPicPr>
          <p:nvPr/>
        </p:nvPicPr>
        <p:blipFill>
          <a:blip r:embed="rId1"/>
          <a:srcRect/>
          <a:stretch>
            <a:fillRect/>
          </a:stretch>
        </p:blipFill>
        <p:spPr>
          <a:xfrm>
            <a:off x="2942303" y="1238865"/>
            <a:ext cx="2219632" cy="17845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subTitle" idx="1"/>
          </p:nvPr>
        </p:nvSpPr>
        <p:spPr>
          <a:xfrm>
            <a:off x="608842" y="1100537"/>
            <a:ext cx="7460400" cy="2942735"/>
          </a:xfrm>
          <a:prstGeom prst="rect">
            <a:avLst/>
          </a:prstGeom>
        </p:spPr>
        <p:txBody>
          <a:bodyPr spcFirstLastPara="1" wrap="square" lIns="91425" tIns="91425" rIns="91425" bIns="91425" anchor="b" anchorCtr="0">
            <a:noAutofit/>
          </a:bodyPr>
          <a:lstStyle/>
          <a:p>
            <a:pPr marL="514350" lvl="0" indent="-514350" algn="l" rtl="0">
              <a:spcBef>
                <a:spcPts val="0"/>
              </a:spcBef>
              <a:spcAft>
                <a:spcPts val="0"/>
              </a:spcAft>
              <a:buFont typeface="+mj-lt"/>
              <a:buAutoNum type="romanLcPeriod"/>
            </a:pPr>
            <a:r>
              <a:rPr lang="en-US" b="0" i="0" dirty="0">
                <a:solidFill>
                  <a:srgbClr val="353740"/>
                </a:solidFill>
                <a:effectLst/>
                <a:latin typeface="ColfaxAI"/>
              </a:rPr>
              <a:t>One of the things that I found most interesting was the family structure. </a:t>
            </a:r>
            <a:endParaRPr lang="en-US" b="0" i="0" dirty="0">
              <a:solidFill>
                <a:srgbClr val="353740"/>
              </a:solidFill>
              <a:effectLst/>
              <a:latin typeface="ColfaxAI"/>
            </a:endParaRPr>
          </a:p>
          <a:p>
            <a:pPr marL="514350" lvl="0" indent="-514350" algn="l" rtl="0">
              <a:spcBef>
                <a:spcPts val="0"/>
              </a:spcBef>
              <a:spcAft>
                <a:spcPts val="0"/>
              </a:spcAft>
              <a:buFont typeface="+mj-lt"/>
              <a:buAutoNum type="romanLcPeriod"/>
            </a:pPr>
            <a:r>
              <a:rPr lang="en-US" b="0" i="0" dirty="0">
                <a:solidFill>
                  <a:srgbClr val="353740"/>
                </a:solidFill>
                <a:effectLst/>
                <a:latin typeface="ColfaxAI"/>
              </a:rPr>
              <a:t>I was able to learn about the different roles that each member of the family plays and how they work together to support each other.</a:t>
            </a:r>
            <a:endParaRPr dirty="0"/>
          </a:p>
        </p:txBody>
      </p:sp>
      <p:sp>
        <p:nvSpPr>
          <p:cNvPr id="4" name="TextBox 3"/>
          <p:cNvSpPr txBox="1"/>
          <p:nvPr/>
        </p:nvSpPr>
        <p:spPr>
          <a:xfrm>
            <a:off x="2595716" y="457200"/>
            <a:ext cx="4734232" cy="369332"/>
          </a:xfrm>
          <a:prstGeom prst="rect">
            <a:avLst/>
          </a:prstGeom>
          <a:noFill/>
        </p:spPr>
        <p:txBody>
          <a:bodyPr wrap="square" rtlCol="0">
            <a:spAutoFit/>
          </a:bodyPr>
          <a:lstStyle/>
          <a:p>
            <a:r>
              <a:rPr lang="en-US" sz="1800" dirty="0"/>
              <a:t>Family and intercultural integration</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46"/>
          <p:cNvSpPr txBox="1">
            <a:spLocks noGrp="1"/>
          </p:cNvSpPr>
          <p:nvPr>
            <p:ph type="title"/>
          </p:nvPr>
        </p:nvSpPr>
        <p:spPr>
          <a:xfrm>
            <a:off x="1769124" y="591730"/>
            <a:ext cx="6401482" cy="8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t>Recreational Activities</a:t>
            </a:r>
            <a:endParaRPr sz="2400" dirty="0"/>
          </a:p>
        </p:txBody>
      </p:sp>
      <p:sp>
        <p:nvSpPr>
          <p:cNvPr id="3" name="TextBox 2"/>
          <p:cNvSpPr txBox="1"/>
          <p:nvPr/>
        </p:nvSpPr>
        <p:spPr>
          <a:xfrm>
            <a:off x="958645" y="1415845"/>
            <a:ext cx="7211961" cy="1815882"/>
          </a:xfrm>
          <a:prstGeom prst="rect">
            <a:avLst/>
          </a:prstGeom>
          <a:noFill/>
        </p:spPr>
        <p:txBody>
          <a:bodyPr wrap="square" rtlCol="0">
            <a:spAutoFit/>
          </a:bodyPr>
          <a:lstStyle/>
          <a:p>
            <a:br>
              <a:rPr lang="en-US" b="0" i="0" dirty="0">
                <a:solidFill>
                  <a:srgbClr val="353740"/>
                </a:solidFill>
                <a:effectLst/>
                <a:latin typeface="ColfaxAI"/>
              </a:rPr>
            </a:br>
            <a:r>
              <a:rPr lang="en-US" b="0" i="0" dirty="0">
                <a:solidFill>
                  <a:srgbClr val="353740"/>
                </a:solidFill>
                <a:effectLst/>
                <a:latin typeface="ColfaxAI"/>
              </a:rPr>
              <a:t>I was struck by the diversity of the people I saw in Dublin. </a:t>
            </a:r>
            <a:endParaRPr lang="en-US" b="0" i="0" dirty="0">
              <a:solidFill>
                <a:srgbClr val="353740"/>
              </a:solidFill>
              <a:effectLst/>
              <a:latin typeface="ColfaxAI"/>
            </a:endParaRPr>
          </a:p>
          <a:p>
            <a:endParaRPr lang="en-US" dirty="0">
              <a:solidFill>
                <a:srgbClr val="353740"/>
              </a:solidFill>
              <a:latin typeface="ColfaxAI"/>
            </a:endParaRPr>
          </a:p>
          <a:p>
            <a:r>
              <a:rPr lang="en-US" b="0" i="0" dirty="0">
                <a:solidFill>
                  <a:srgbClr val="353740"/>
                </a:solidFill>
                <a:effectLst/>
                <a:latin typeface="ColfaxAI"/>
              </a:rPr>
              <a:t>I saw people of all ages, races, and ethnicities. I also noticed that there were a lot of international students in the city. </a:t>
            </a:r>
            <a:endParaRPr lang="en-US" b="0" i="0" dirty="0">
              <a:solidFill>
                <a:srgbClr val="353740"/>
              </a:solidFill>
              <a:effectLst/>
              <a:latin typeface="ColfaxAI"/>
            </a:endParaRPr>
          </a:p>
          <a:p>
            <a:endParaRPr lang="en-US" dirty="0">
              <a:solidFill>
                <a:srgbClr val="353740"/>
              </a:solidFill>
              <a:latin typeface="ColfaxAI"/>
            </a:endParaRPr>
          </a:p>
          <a:p>
            <a:r>
              <a:rPr lang="en-US" dirty="0">
                <a:solidFill>
                  <a:srgbClr val="353740"/>
                </a:solidFill>
                <a:latin typeface="ColfaxAI"/>
              </a:rPr>
              <a:t>Interaction</a:t>
            </a:r>
            <a:r>
              <a:rPr lang="en-US" b="0" i="0" dirty="0">
                <a:solidFill>
                  <a:srgbClr val="353740"/>
                </a:solidFill>
                <a:effectLst/>
                <a:latin typeface="ColfaxAI"/>
              </a:rPr>
              <a:t> is a great opportunity to learn about other cultures and to practice my language skills (Zhang &amp; Zhou, 2019).</a:t>
            </a:r>
            <a:endParaRPr lang="en-US" dirty="0"/>
          </a:p>
        </p:txBody>
      </p:sp>
      <p:pic>
        <p:nvPicPr>
          <p:cNvPr id="4" name="Picture 3"/>
          <p:cNvPicPr>
            <a:picLocks noChangeAspect="1"/>
          </p:cNvPicPr>
          <p:nvPr/>
        </p:nvPicPr>
        <p:blipFill>
          <a:blip r:embed="rId1"/>
          <a:stretch>
            <a:fillRect/>
          </a:stretch>
        </p:blipFill>
        <p:spPr>
          <a:xfrm>
            <a:off x="3395370" y="2434578"/>
            <a:ext cx="2353260" cy="274344"/>
          </a:xfrm>
          <a:prstGeom prst="rect">
            <a:avLst/>
          </a:prstGeom>
        </p:spPr>
      </p:pic>
    </p:spTree>
  </p:cSld>
  <p:clrMapOvr>
    <a:masterClrMapping/>
  </p:clrMapOvr>
</p:sld>
</file>

<file path=ppt/theme/theme1.xml><?xml version="1.0" encoding="utf-8"?>
<a:theme xmlns:a="http://schemas.openxmlformats.org/drawingml/2006/main" name="Cross Cultural Communication lesson for Middle School by Slidesgo">
  <a:themeElements>
    <a:clrScheme name="Simple Light">
      <a:dk1>
        <a:srgbClr val="37729E"/>
      </a:dk1>
      <a:lt1>
        <a:srgbClr val="F3F79E"/>
      </a:lt1>
      <a:dk2>
        <a:srgbClr val="6D9CBF"/>
      </a:dk2>
      <a:lt2>
        <a:srgbClr val="B5BD17"/>
      </a:lt2>
      <a:accent1>
        <a:srgbClr val="16496F"/>
      </a:accent1>
      <a:accent2>
        <a:srgbClr val="FFFFFF"/>
      </a:accent2>
      <a:accent3>
        <a:srgbClr val="FFFFFF"/>
      </a:accent3>
      <a:accent4>
        <a:srgbClr val="FFFFFF"/>
      </a:accent4>
      <a:accent5>
        <a:srgbClr val="FFFFFF"/>
      </a:accent5>
      <a:accent6>
        <a:srgbClr val="FFFFFF"/>
      </a:accent6>
      <a:hlink>
        <a:srgbClr val="1649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3872</Words>
  <Application>WPS Presentation</Application>
  <PresentationFormat>On-screen Show (16:9)</PresentationFormat>
  <Paragraphs>66</Paragraphs>
  <Slides>11</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SimSun</vt:lpstr>
      <vt:lpstr>Wingdings</vt:lpstr>
      <vt:lpstr>Arial</vt:lpstr>
      <vt:lpstr>Anton</vt:lpstr>
      <vt:lpstr>Segoe Print</vt:lpstr>
      <vt:lpstr>Dosis</vt:lpstr>
      <vt:lpstr>Nunito Light</vt:lpstr>
      <vt:lpstr>Bebas Neue</vt:lpstr>
      <vt:lpstr>ColfaxAI</vt:lpstr>
      <vt:lpstr>Times New Roman</vt:lpstr>
      <vt:lpstr>Microsoft YaHei</vt:lpstr>
      <vt:lpstr>Arial Unicode MS</vt:lpstr>
      <vt:lpstr>Cross Cultural Communication lesson for Middle School by Slidesgo</vt:lpstr>
      <vt:lpstr>PowerPoint 演示文稿</vt:lpstr>
      <vt:lpstr>PowerPoint 演示文稿</vt:lpstr>
      <vt:lpstr>Culture</vt:lpstr>
      <vt:lpstr>Food is a central part of Irish culture and is often used as a way to connect with others and create bonds.  I was able to interact with the Irish stew Irish stew is a hearty and filling meal that is perfect for a cold winter day.  The stew is made with a variety of meats, including beef, lamb, and pork, as well as potatoes, carrots, and onions.   The food in the  region interacted with my values of enjoying good food and I partook in the meals and got to know the culture in-depth</vt:lpstr>
      <vt:lpstr>PowerPoint 演示文稿</vt:lpstr>
      <vt:lpstr>Religion</vt:lpstr>
      <vt:lpstr>Clothings and culture </vt:lpstr>
      <vt:lpstr>PowerPoint 演示文稿</vt:lpstr>
      <vt:lpstr>Recreational Activities</vt:lpstr>
      <vt:lpstr>The People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COMMUNICATION LESSON for Middle School</dc:title>
  <dc:creator/>
  <cp:lastModifiedBy>oalap</cp:lastModifiedBy>
  <cp:revision>20</cp:revision>
  <dcterms:created xsi:type="dcterms:W3CDTF">2022-12-17T18:05:20Z</dcterms:created>
  <dcterms:modified xsi:type="dcterms:W3CDTF">2022-12-17T18:18:39Z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A1E6274047054B4085041DC17D1215BF</vt:lpwstr>
  </property>
  <property fmtid="{D5CDD505-2E9C-101B-9397-08002B2CF9AE}" pid="3" name="KSOProductBuildVer">
    <vt:lpwstr>1033-11.2.0.11440</vt:lpwstr>
  </property>
</Properties>
</file>