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2.svg" ContentType="image/svg+xml"/>
  <Override PartName="/ppt/media/image23.svg" ContentType="image/svg+xml"/>
  <Override PartName="/ppt/media/image25.svg" ContentType="image/svg+xml"/>
  <Override PartName="/ppt/media/image35.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16"/>
  </p:handoutMasterIdLst>
  <p:sldIdLst>
    <p:sldId id="314" r:id="rId3"/>
    <p:sldId id="319" r:id="rId5"/>
    <p:sldId id="315" r:id="rId6"/>
    <p:sldId id="316" r:id="rId7"/>
    <p:sldId id="317" r:id="rId8"/>
    <p:sldId id="318" r:id="rId9"/>
    <p:sldId id="320" r:id="rId10"/>
    <p:sldId id="322" r:id="rId11"/>
    <p:sldId id="324" r:id="rId12"/>
    <p:sldId id="323" r:id="rId13"/>
    <p:sldId id="321"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5" autoAdjust="0"/>
    <p:restoredTop sz="95388" autoAdjust="0"/>
  </p:normalViewPr>
  <p:slideViewPr>
    <p:cSldViewPr snapToGrid="0" showGuides="1">
      <p:cViewPr>
        <p:scale>
          <a:sx n="100" d="100"/>
          <a:sy n="100" d="100"/>
        </p:scale>
        <p:origin x="173" y="-542"/>
      </p:cViewPr>
      <p:guideLst>
        <p:guide orient="horz" pos="3360"/>
        <p:guide pos="3840"/>
      </p:guideLst>
    </p:cSldViewPr>
  </p:slideViewPr>
  <p:outlineViewPr>
    <p:cViewPr>
      <p:scale>
        <a:sx n="33" d="100"/>
        <a:sy n="33" d="100"/>
      </p:scale>
      <p:origin x="0" y="-126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ustomXml" Target="../customXml/item3.xml"/><Relationship Id="rId22" Type="http://schemas.openxmlformats.org/officeDocument/2006/relationships/customXml" Target="../customXml/item2.xml"/><Relationship Id="rId21" Type="http://schemas.openxmlformats.org/officeDocument/2006/relationships/customXml" Target="../customXml/item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23.svg"/><Relationship Id="rId4" Type="http://schemas.openxmlformats.org/officeDocument/2006/relationships/image" Target="../media/image15.png"/><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0.svg"/><Relationship Id="rId4" Type="http://schemas.openxmlformats.org/officeDocument/2006/relationships/image" Target="../media/image17.png"/><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endParaRPr lang="en-US" dirty="0"/>
          </a:p>
        </p:txBody>
      </p:sp>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a:fillRect/>
          </a:stretch>
        </p:blipFill>
        <p:spPr>
          <a:xfrm>
            <a:off x="-1" y="0"/>
            <a:ext cx="8264995" cy="53201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a:fillRect/>
          </a:stretch>
        </p:blipFill>
        <p:spPr>
          <a:xfrm>
            <a:off x="9229725" y="1835240"/>
            <a:ext cx="2962275" cy="5022760"/>
          </a:xfrm>
          <a:prstGeom prst="rect">
            <a:avLst/>
          </a:prstGeom>
        </p:spPr>
      </p:pic>
      <p:sp>
        <p:nvSpPr>
          <p:cNvPr id="14" name="Rectangle 13"/>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a:fillRect/>
          </a:stretch>
        </p:blipFill>
        <p:spPr>
          <a:xfrm rot="16200000">
            <a:off x="149650" y="-149653"/>
            <a:ext cx="1672375" cy="1971675"/>
          </a:xfrm>
          <a:prstGeom prst="rect">
            <a:avLst/>
          </a:prstGeom>
        </p:spPr>
      </p:pic>
      <p:sp>
        <p:nvSpPr>
          <p:cNvPr id="10" name="Title 9"/>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endParaRPr lang="en-US" dirty="0"/>
          </a:p>
        </p:txBody>
      </p:sp>
      <p:sp>
        <p:nvSpPr>
          <p:cNvPr id="11" name="Content Placeholder 10"/>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3" name="Table Placeholder 12"/>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a:fillRect/>
          </a:stretch>
        </p:blipFill>
        <p:spPr>
          <a:xfrm flipH="1" flipV="1">
            <a:off x="10506072" y="3984078"/>
            <a:ext cx="1685928" cy="2873921"/>
          </a:xfrm>
          <a:prstGeom prst="rect">
            <a:avLst/>
          </a:prstGeom>
        </p:spPr>
      </p:pic>
      <p:pic>
        <p:nvPicPr>
          <p:cNvPr id="9" name="Graphic 8"/>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a:fillRect/>
          </a:stretch>
        </p:blipFill>
        <p:spPr>
          <a:xfrm rot="5400000" flipV="1">
            <a:off x="9781526" y="-311511"/>
            <a:ext cx="2098964" cy="2721985"/>
          </a:xfrm>
          <a:prstGeom prst="rect">
            <a:avLst/>
          </a:prstGeom>
        </p:spPr>
      </p:pic>
      <p:sp>
        <p:nvSpPr>
          <p:cNvPr id="10" name="Title 9"/>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endParaRPr lang="en-US" dirty="0"/>
          </a:p>
        </p:txBody>
      </p:sp>
      <p:sp>
        <p:nvSpPr>
          <p:cNvPr id="11" name="Content Placeholder 10"/>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Content Placeholder 10"/>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a:fillRect/>
          </a:stretch>
        </p:blipFill>
        <p:spPr>
          <a:xfrm rot="16200000" flipH="1" flipV="1">
            <a:off x="9553763" y="-952310"/>
            <a:ext cx="1685928" cy="3590547"/>
          </a:xfrm>
          <a:prstGeom prst="rect">
            <a:avLst/>
          </a:prstGeom>
        </p:spPr>
      </p:pic>
      <p:sp>
        <p:nvSpPr>
          <p:cNvPr id="7" name="Title 6"/>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endParaRPr lang="en-US" dirty="0"/>
          </a:p>
        </p:txBody>
      </p:sp>
      <p:sp>
        <p:nvSpPr>
          <p:cNvPr id="9" name="Table Placeholder 8"/>
          <p:cNvSpPr>
            <a:spLocks noGrp="1"/>
          </p:cNvSpPr>
          <p:nvPr>
            <p:ph type="tbl" sz="quarter" idx="10" hasCustomPrompt="1"/>
          </p:nvPr>
        </p:nvSpPr>
        <p:spPr>
          <a:xfrm>
            <a:off x="923545" y="2009775"/>
            <a:ext cx="10354052" cy="3931920"/>
          </a:xfrm>
        </p:spPr>
        <p:txBody>
          <a:bodyPr>
            <a:normAutofit/>
          </a:bodyPr>
          <a:lstStyle>
            <a:lvl1pPr>
              <a:defRPr sz="2400"/>
            </a:lvl1pPr>
          </a:lstStyle>
          <a:p>
            <a:r>
              <a:rPr lang="en-US" dirty="0"/>
              <a:t>Click icon to add table</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endParaRPr lang="en-US" dirty="0"/>
          </a:p>
        </p:txBody>
      </p:sp>
      <p:sp>
        <p:nvSpPr>
          <p:cNvPr id="8" name="Content Placeholder 2"/>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pic>
        <p:nvPicPr>
          <p:cNvPr id="2" name="Graphic 1"/>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a:fillRect/>
          </a:stretch>
        </p:blipFill>
        <p:spPr>
          <a:xfrm flipH="1">
            <a:off x="0" y="0"/>
            <a:ext cx="51816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a:fillRect/>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a:fillRect/>
          </a:stretch>
        </p:blipFill>
        <p:spPr>
          <a:xfrm>
            <a:off x="7010400" y="0"/>
            <a:ext cx="5181600" cy="6858000"/>
          </a:xfrm>
          <a:prstGeom prst="rect">
            <a:avLst/>
          </a:prstGeom>
        </p:spPr>
      </p:pic>
      <p:sp>
        <p:nvSpPr>
          <p:cNvPr id="2" name="Title 1"/>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endParaRPr lang="en-US" dirty="0"/>
          </a:p>
        </p:txBody>
      </p:sp>
      <p:sp>
        <p:nvSpPr>
          <p:cNvPr id="8" name="Content Placeholder 7"/>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a:fillRect/>
          </a:stretch>
        </p:blipFill>
        <p:spPr>
          <a:xfrm>
            <a:off x="0" y="-1"/>
            <a:ext cx="4239206" cy="3776193"/>
          </a:xfrm>
          <a:prstGeom prst="rect">
            <a:avLst/>
          </a:prstGeom>
        </p:spPr>
      </p:pic>
      <p:sp>
        <p:nvSpPr>
          <p:cNvPr id="2" name="Title 1"/>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endParaRPr lang="en-US" dirty="0"/>
          </a:p>
        </p:txBody>
      </p:sp>
      <p:sp>
        <p:nvSpPr>
          <p:cNvPr id="9" name="Picture Placeholder 8"/>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1" fmla="*/ 0 w 6116320"/>
              <a:gd name="connsiteY0-2" fmla="*/ 0 h 6880225"/>
              <a:gd name="connsiteX1-3" fmla="*/ 6116320 w 6116320"/>
              <a:gd name="connsiteY1-4" fmla="*/ 0 h 6880225"/>
              <a:gd name="connsiteX2-5" fmla="*/ 6116320 w 6116320"/>
              <a:gd name="connsiteY2-6" fmla="*/ 6880225 h 6880225"/>
              <a:gd name="connsiteX3-7" fmla="*/ 2052320 w 6116320"/>
              <a:gd name="connsiteY3-8" fmla="*/ 6880225 h 6880225"/>
              <a:gd name="connsiteX4-9" fmla="*/ 0 w 6116320"/>
              <a:gd name="connsiteY4-10" fmla="*/ 0 h 68802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a:fillRect/>
          </a:stretch>
        </p:blipFill>
        <p:spPr>
          <a:xfrm rot="10800000">
            <a:off x="6324600" y="0"/>
            <a:ext cx="5867400" cy="1647324"/>
          </a:xfrm>
          <a:prstGeom prst="rect">
            <a:avLst/>
          </a:prstGeom>
        </p:spPr>
      </p:pic>
      <p:sp>
        <p:nvSpPr>
          <p:cNvPr id="2" name="Title 1"/>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endParaRPr lang="en-US" dirty="0"/>
          </a:p>
        </p:txBody>
      </p:sp>
      <p:sp>
        <p:nvSpPr>
          <p:cNvPr id="12" name="Picture Placeholder 11"/>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1" fmla="*/ 0 w 6096000"/>
              <a:gd name="connsiteY0-2" fmla="*/ 0 h 6858000"/>
              <a:gd name="connsiteX1-3" fmla="*/ 6096000 w 6096000"/>
              <a:gd name="connsiteY1-4" fmla="*/ 0 h 6858000"/>
              <a:gd name="connsiteX2-5" fmla="*/ 4053840 w 6096000"/>
              <a:gd name="connsiteY2-6" fmla="*/ 6858000 h 6858000"/>
              <a:gd name="connsiteX3-7" fmla="*/ 0 w 6096000"/>
              <a:gd name="connsiteY3-8" fmla="*/ 6858000 h 6858000"/>
              <a:gd name="connsiteX4-9" fmla="*/ 0 w 60960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dirty="0"/>
              <a:t>Click icon to add picture</a:t>
            </a:r>
            <a:endParaRPr lang="en-US" dirty="0"/>
          </a:p>
        </p:txBody>
      </p:sp>
      <p:sp>
        <p:nvSpPr>
          <p:cNvPr id="10" name="Content Placeholder 9"/>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a:fillRect/>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a:fillRect/>
          </a:stretch>
        </p:blipFill>
        <p:spPr>
          <a:xfrm>
            <a:off x="7810500" y="3025140"/>
            <a:ext cx="4381500" cy="3832860"/>
          </a:xfrm>
          <a:prstGeom prst="rect">
            <a:avLst/>
          </a:prstGeom>
        </p:spPr>
      </p:pic>
      <p:sp>
        <p:nvSpPr>
          <p:cNvPr id="2" name="Title 1"/>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endParaRPr lang="en-US" dirty="0"/>
          </a:p>
        </p:txBody>
      </p:sp>
      <p:sp>
        <p:nvSpPr>
          <p:cNvPr id="11" name="Content Placeholder 10"/>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endParaRPr lang="en-US" dirty="0"/>
          </a:p>
        </p:txBody>
      </p:sp>
      <p:sp>
        <p:nvSpPr>
          <p:cNvPr id="11" name="Picture Placeholder 10"/>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1" fmla="*/ 0 w 6096000"/>
              <a:gd name="connsiteY0-2" fmla="*/ 0 h 6858000"/>
              <a:gd name="connsiteX1-3" fmla="*/ 4053840 w 6096000"/>
              <a:gd name="connsiteY1-4" fmla="*/ 0 h 6858000"/>
              <a:gd name="connsiteX2-5" fmla="*/ 6096000 w 6096000"/>
              <a:gd name="connsiteY2-6" fmla="*/ 6858000 h 6858000"/>
              <a:gd name="connsiteX3-7" fmla="*/ 0 w 6096000"/>
              <a:gd name="connsiteY3-8" fmla="*/ 6858000 h 6858000"/>
              <a:gd name="connsiteX4-9" fmla="*/ 0 w 6096000"/>
              <a:gd name="connsiteY4-10" fmla="*/ 0 h 6858000"/>
              <a:gd name="connsiteX0-11" fmla="*/ 586 w 6096586"/>
              <a:gd name="connsiteY0-12" fmla="*/ 0 h 6858000"/>
              <a:gd name="connsiteX1-13" fmla="*/ 4054426 w 6096586"/>
              <a:gd name="connsiteY1-14" fmla="*/ 0 h 6858000"/>
              <a:gd name="connsiteX2-15" fmla="*/ 6096586 w 6096586"/>
              <a:gd name="connsiteY2-16" fmla="*/ 6858000 h 6858000"/>
              <a:gd name="connsiteX3-17" fmla="*/ 586 w 6096586"/>
              <a:gd name="connsiteY3-18" fmla="*/ 6858000 h 6858000"/>
              <a:gd name="connsiteX4-19" fmla="*/ 586 w 6096586"/>
              <a:gd name="connsiteY4-20" fmla="*/ 3669792 h 6858000"/>
              <a:gd name="connsiteX5" fmla="*/ 586 w 6096586"/>
              <a:gd name="connsiteY5" fmla="*/ 0 h 6858000"/>
              <a:gd name="connsiteX0-21" fmla="*/ 0 w 6096000"/>
              <a:gd name="connsiteY0-22" fmla="*/ 0 h 6858000"/>
              <a:gd name="connsiteX1-23" fmla="*/ 4053840 w 6096000"/>
              <a:gd name="connsiteY1-24" fmla="*/ 0 h 6858000"/>
              <a:gd name="connsiteX2-25" fmla="*/ 6096000 w 6096000"/>
              <a:gd name="connsiteY2-26" fmla="*/ 6858000 h 6858000"/>
              <a:gd name="connsiteX3-27" fmla="*/ 950976 w 6096000"/>
              <a:gd name="connsiteY3-28" fmla="*/ 6858000 h 6858000"/>
              <a:gd name="connsiteX4-29" fmla="*/ 0 w 6096000"/>
              <a:gd name="connsiteY4-30" fmla="*/ 3669792 h 6858000"/>
              <a:gd name="connsiteX5-31" fmla="*/ 0 w 6096000"/>
              <a:gd name="connsiteY5-32" fmla="*/ 0 h 6858000"/>
              <a:gd name="connsiteX0-33" fmla="*/ 0 w 6096000"/>
              <a:gd name="connsiteY0-34" fmla="*/ 0 h 6858000"/>
              <a:gd name="connsiteX1-35" fmla="*/ 4053840 w 6096000"/>
              <a:gd name="connsiteY1-36" fmla="*/ 0 h 6858000"/>
              <a:gd name="connsiteX2-37" fmla="*/ 6096000 w 6096000"/>
              <a:gd name="connsiteY2-38" fmla="*/ 6858000 h 6858000"/>
              <a:gd name="connsiteX3-39" fmla="*/ 950976 w 6096000"/>
              <a:gd name="connsiteY3-40" fmla="*/ 6858000 h 6858000"/>
              <a:gd name="connsiteX4-41" fmla="*/ 0 w 6096000"/>
              <a:gd name="connsiteY4-42" fmla="*/ 3669792 h 6858000"/>
              <a:gd name="connsiteX5-43" fmla="*/ 0 w 6096000"/>
              <a:gd name="connsiteY5-44" fmla="*/ 0 h 6858000"/>
              <a:gd name="connsiteX0-45" fmla="*/ 0 w 6096000"/>
              <a:gd name="connsiteY0-46" fmla="*/ 0 h 6858000"/>
              <a:gd name="connsiteX1-47" fmla="*/ 4053840 w 6096000"/>
              <a:gd name="connsiteY1-48" fmla="*/ 0 h 6858000"/>
              <a:gd name="connsiteX2-49" fmla="*/ 6096000 w 6096000"/>
              <a:gd name="connsiteY2-50" fmla="*/ 6858000 h 6858000"/>
              <a:gd name="connsiteX3-51" fmla="*/ 950976 w 6096000"/>
              <a:gd name="connsiteY3-52" fmla="*/ 6858000 h 6858000"/>
              <a:gd name="connsiteX4-53" fmla="*/ 0 w 6096000"/>
              <a:gd name="connsiteY4-54" fmla="*/ 3669792 h 6858000"/>
              <a:gd name="connsiteX5-55" fmla="*/ 0 w 6096000"/>
              <a:gd name="connsiteY5-5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dirty="0"/>
              <a:t>Click icon to add picture</a:t>
            </a:r>
            <a:endParaRPr lang="en-US" dirty="0"/>
          </a:p>
        </p:txBody>
      </p:sp>
      <p:sp>
        <p:nvSpPr>
          <p:cNvPr id="9" name="Content Placeholder 10"/>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a:fillRect/>
          </a:stretch>
        </p:blipFill>
        <p:spPr>
          <a:xfrm rot="10800000">
            <a:off x="9198864" y="-5"/>
            <a:ext cx="2993136" cy="1517907"/>
          </a:xfrm>
          <a:prstGeom prst="rect">
            <a:avLst/>
          </a:prstGeom>
        </p:spPr>
      </p:pic>
      <p:pic>
        <p:nvPicPr>
          <p:cNvPr id="9" name="Graphic 8"/>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a:fillRect/>
          </a:stretch>
        </p:blipFill>
        <p:spPr>
          <a:xfrm rot="16200000">
            <a:off x="961221" y="4525179"/>
            <a:ext cx="1371600" cy="3294042"/>
          </a:xfrm>
          <a:prstGeom prst="rect">
            <a:avLst/>
          </a:prstGeom>
        </p:spPr>
      </p:pic>
      <p:sp>
        <p:nvSpPr>
          <p:cNvPr id="10" name="Title 9"/>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endParaRPr lang="en-US" dirty="0"/>
          </a:p>
        </p:txBody>
      </p:sp>
      <p:sp>
        <p:nvSpPr>
          <p:cNvPr id="11" name="Content Placeholder 10"/>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Content Placeholder 10"/>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a:fillRect/>
          </a:stretch>
        </p:blipFill>
        <p:spPr>
          <a:xfrm rot="10800000" flipV="1">
            <a:off x="-26830" y="5950040"/>
            <a:ext cx="2513521" cy="914400"/>
          </a:xfrm>
          <a:prstGeom prst="rect">
            <a:avLst/>
          </a:prstGeom>
        </p:spPr>
      </p:pic>
      <p:pic>
        <p:nvPicPr>
          <p:cNvPr id="9" name="Graphic 8"/>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a:fillRect/>
          </a:stretch>
        </p:blipFill>
        <p:spPr>
          <a:xfrm rot="16200000" flipH="1" flipV="1">
            <a:off x="9553763" y="-952310"/>
            <a:ext cx="1685928" cy="3590547"/>
          </a:xfrm>
          <a:prstGeom prst="rect">
            <a:avLst/>
          </a:prstGeom>
        </p:spPr>
      </p:pic>
      <p:sp>
        <p:nvSpPr>
          <p:cNvPr id="10" name="Title 9"/>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endParaRPr lang="en-US" dirty="0"/>
          </a:p>
        </p:txBody>
      </p:sp>
      <p:sp>
        <p:nvSpPr>
          <p:cNvPr id="11" name="Content Placeholder 10"/>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Content Placeholder 10"/>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a:fillRect/>
          </a:stretch>
        </p:blipFill>
        <p:spPr>
          <a:xfrm rot="5400000">
            <a:off x="-115162" y="115164"/>
            <a:ext cx="1895058" cy="1664735"/>
          </a:xfrm>
          <a:prstGeom prst="rect">
            <a:avLst/>
          </a:prstGeom>
        </p:spPr>
      </p:pic>
      <p:sp>
        <p:nvSpPr>
          <p:cNvPr id="9" name="Title 8"/>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endParaRPr lang="en-US" dirty="0"/>
          </a:p>
        </p:txBody>
      </p:sp>
      <p:sp>
        <p:nvSpPr>
          <p:cNvPr id="10" name="Content Placeholder 10"/>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Slide Number Placeholder 5"/>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fld>
            <a:endParaRPr lang="en-US" dirty="0"/>
          </a:p>
        </p:txBody>
      </p:sp>
      <p:sp>
        <p:nvSpPr>
          <p:cNvPr id="12" name="Picture Placeholder 11"/>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1" fmla="*/ 2024742 w 6115050"/>
              <a:gd name="connsiteY0-2" fmla="*/ 0 h 6858000"/>
              <a:gd name="connsiteX1-3" fmla="*/ 6115050 w 6115050"/>
              <a:gd name="connsiteY1-4" fmla="*/ 0 h 6858000"/>
              <a:gd name="connsiteX2-5" fmla="*/ 6115050 w 6115050"/>
              <a:gd name="connsiteY2-6" fmla="*/ 6858000 h 6858000"/>
              <a:gd name="connsiteX3-7" fmla="*/ 0 w 6115050"/>
              <a:gd name="connsiteY3-8" fmla="*/ 6858000 h 6858000"/>
              <a:gd name="connsiteX4-9" fmla="*/ 2024742 w 6115050"/>
              <a:gd name="connsiteY4-10" fmla="*/ 0 h 6858000"/>
              <a:gd name="connsiteX0-11" fmla="*/ 2024742 w 6115050"/>
              <a:gd name="connsiteY0-12" fmla="*/ 0 h 6858000"/>
              <a:gd name="connsiteX1-13" fmla="*/ 6115050 w 6115050"/>
              <a:gd name="connsiteY1-14" fmla="*/ 0 h 6858000"/>
              <a:gd name="connsiteX2-15" fmla="*/ 6115050 w 6115050"/>
              <a:gd name="connsiteY2-16" fmla="*/ 3603171 h 6858000"/>
              <a:gd name="connsiteX3-17" fmla="*/ 6115050 w 6115050"/>
              <a:gd name="connsiteY3-18" fmla="*/ 6858000 h 6858000"/>
              <a:gd name="connsiteX4-19" fmla="*/ 0 w 6115050"/>
              <a:gd name="connsiteY4-20" fmla="*/ 6858000 h 6858000"/>
              <a:gd name="connsiteX5" fmla="*/ 2024742 w 6115050"/>
              <a:gd name="connsiteY5" fmla="*/ 0 h 6858000"/>
              <a:gd name="connsiteX0-21" fmla="*/ 2024742 w 6115050"/>
              <a:gd name="connsiteY0-22" fmla="*/ 0 h 6868886"/>
              <a:gd name="connsiteX1-23" fmla="*/ 6115050 w 6115050"/>
              <a:gd name="connsiteY1-24" fmla="*/ 0 h 6868886"/>
              <a:gd name="connsiteX2-25" fmla="*/ 6115050 w 6115050"/>
              <a:gd name="connsiteY2-26" fmla="*/ 3603171 h 6868886"/>
              <a:gd name="connsiteX3-27" fmla="*/ 5157107 w 6115050"/>
              <a:gd name="connsiteY3-28" fmla="*/ 6868886 h 6868886"/>
              <a:gd name="connsiteX4-29" fmla="*/ 0 w 6115050"/>
              <a:gd name="connsiteY4-30" fmla="*/ 6858000 h 6868886"/>
              <a:gd name="connsiteX5-31" fmla="*/ 2024742 w 6115050"/>
              <a:gd name="connsiteY5-32" fmla="*/ 0 h 6868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dirty="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35.sv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hyperlink" Target="https://creativecommons.org/licenses/by-sa/3.0/" TargetMode="External"/><Relationship Id="rId2" Type="http://schemas.openxmlformats.org/officeDocument/2006/relationships/hyperlink" Target="https://kpu.pressbooks.pub/academicsuccess/chapter/further-services-for-student-support/" TargetMode="Externa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647" y="3266740"/>
            <a:ext cx="6335506" cy="2561664"/>
          </a:xfrm>
        </p:spPr>
        <p:txBody>
          <a:bodyPr>
            <a:normAutofit/>
          </a:bodyPr>
          <a:lstStyle/>
          <a:p>
            <a:r>
              <a:rPr lang="en-US" sz="3600" dirty="0"/>
              <a:t>Cultural Assimilation of Bangladeshi Students in America: social, economic and political factors</a:t>
            </a:r>
            <a:endParaRPr lang="en-US" sz="3600" dirty="0"/>
          </a:p>
        </p:txBody>
      </p:sp>
      <p:sp>
        <p:nvSpPr>
          <p:cNvPr id="4" name="TextBox 3"/>
          <p:cNvSpPr txBox="1"/>
          <p:nvPr/>
        </p:nvSpPr>
        <p:spPr>
          <a:xfrm>
            <a:off x="5644963" y="6009154"/>
            <a:ext cx="14707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dirty="0"/>
              <a:t>B</a:t>
            </a:r>
            <a:endParaRPr lang="en-US" dirty="0"/>
          </a:p>
        </p:txBody>
      </p:sp>
      <p:sp>
        <p:nvSpPr>
          <p:cNvPr id="5" name="TextBox 4"/>
          <p:cNvSpPr txBox="1"/>
          <p:nvPr/>
        </p:nvSpPr>
        <p:spPr>
          <a:xfrm rot="-10800000" flipV="1">
            <a:off x="5423649" y="5823795"/>
            <a:ext cx="3961277" cy="369332"/>
          </a:xfrm>
          <a:prstGeom prst="rect">
            <a:avLst/>
          </a:prstGeom>
          <a:solidFill>
            <a:schemeClr val="tx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spAutoFit/>
          </a:bodyPr>
          <a:lstStyle/>
          <a:p>
            <a:r>
              <a:rPr lang="en-US" dirty="0">
                <a:solidFill>
                  <a:schemeClr val="bg1"/>
                </a:solidFill>
              </a:rPr>
              <a:t>By Mohd. Rafinur Rahman Lamim</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069" y="1310639"/>
            <a:ext cx="4828408" cy="2062100"/>
          </a:xfrm>
        </p:spPr>
        <p:txBody>
          <a:bodyPr anchor="b">
            <a:normAutofit/>
          </a:bodyPr>
          <a:lstStyle/>
          <a:p>
            <a:r>
              <a:rPr lang="en-US" dirty="0"/>
              <a:t>My personal experience </a:t>
            </a:r>
            <a:endParaRPr lang="en-US" dirty="0"/>
          </a:p>
        </p:txBody>
      </p:sp>
      <p:pic>
        <p:nvPicPr>
          <p:cNvPr id="8" name="Picture 7" descr="New York Free Stock Photo - Public Domain Pictures"/>
          <p:cNvPicPr>
            <a:picLocks noChangeAspect="1"/>
          </p:cNvPicPr>
          <p:nvPr/>
        </p:nvPicPr>
        <p:blipFill rotWithShape="1">
          <a:blip r:embed="rId1"/>
          <a:srcRect l="24607" r="16059" b="-2"/>
          <a:stretch>
            <a:fillRect/>
          </a:stretch>
        </p:blipFill>
        <p:spPr>
          <a:xfrm>
            <a:off x="20" y="-10160"/>
            <a:ext cx="60959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1" fmla="*/ 0 w 6096000"/>
              <a:gd name="connsiteY0-2" fmla="*/ 0 h 6858000"/>
              <a:gd name="connsiteX1-3" fmla="*/ 6096000 w 6096000"/>
              <a:gd name="connsiteY1-4" fmla="*/ 0 h 6858000"/>
              <a:gd name="connsiteX2-5" fmla="*/ 4053840 w 6096000"/>
              <a:gd name="connsiteY2-6" fmla="*/ 6858000 h 6858000"/>
              <a:gd name="connsiteX3-7" fmla="*/ 0 w 6096000"/>
              <a:gd name="connsiteY3-8" fmla="*/ 6858000 h 6858000"/>
              <a:gd name="connsiteX4-9" fmla="*/ 0 w 60960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6000" h="6858000">
                <a:moveTo>
                  <a:pt x="0" y="0"/>
                </a:moveTo>
                <a:lnTo>
                  <a:pt x="6096000" y="0"/>
                </a:lnTo>
                <a:lnTo>
                  <a:pt x="4053840" y="6858000"/>
                </a:lnTo>
                <a:lnTo>
                  <a:pt x="0" y="6858000"/>
                </a:lnTo>
                <a:lnTo>
                  <a:pt x="0" y="0"/>
                </a:lnTo>
                <a:close/>
              </a:path>
            </a:pathLst>
          </a:custGeom>
          <a:noFill/>
        </p:spPr>
      </p:pic>
      <p:sp>
        <p:nvSpPr>
          <p:cNvPr id="3" name="Content Placeholder 2"/>
          <p:cNvSpPr>
            <a:spLocks noGrp="1"/>
          </p:cNvSpPr>
          <p:nvPr>
            <p:ph sz="quarter" idx="10"/>
          </p:nvPr>
        </p:nvSpPr>
        <p:spPr>
          <a:xfrm>
            <a:off x="6126163" y="3433402"/>
            <a:ext cx="4805997" cy="2389736"/>
          </a:xfrm>
        </p:spPr>
        <p:txBody>
          <a:bodyPr vert="horz" lIns="91440" tIns="45720" rIns="91440" bIns="45720" rtlCol="0" anchor="t">
            <a:normAutofit/>
          </a:bodyPr>
          <a:lstStyle/>
          <a:p>
            <a:pPr marL="342900" indent="-342900">
              <a:buChar char="•"/>
            </a:pPr>
            <a:r>
              <a:rPr lang="en-US" dirty="0"/>
              <a:t>Transferring to New York City </a:t>
            </a:r>
            <a:endParaRPr lang="en-US" dirty="0"/>
          </a:p>
          <a:p>
            <a:pPr marL="342900" indent="-342900">
              <a:buChar char="•"/>
            </a:pPr>
            <a:r>
              <a:rPr lang="en-US" dirty="0"/>
              <a:t>Harsh weather</a:t>
            </a:r>
            <a:endParaRPr lang="en-US" dirty="0"/>
          </a:p>
          <a:p>
            <a:pPr marL="342900" indent="-342900">
              <a:buChar char="•"/>
            </a:pPr>
            <a:r>
              <a:rPr lang="en-US" dirty="0"/>
              <a:t>Commute </a:t>
            </a:r>
            <a:endParaRPr lang="en-US" dirty="0"/>
          </a:p>
          <a:p>
            <a:pPr marL="342900" indent="-342900">
              <a:buChar char="•"/>
            </a:pPr>
            <a:r>
              <a:rPr lang="en-US" dirty="0"/>
              <a:t>English proficiency course</a:t>
            </a:r>
            <a:endParaRPr lang="en-US" dirty="0"/>
          </a:p>
          <a:p>
            <a:pPr marL="342900" indent="-342900">
              <a:buChar char="•"/>
            </a:pPr>
            <a:r>
              <a:rPr lang="en-US" dirty="0"/>
              <a:t>Getting in York College</a:t>
            </a:r>
            <a:endParaRPr lang="en-US" dirty="0"/>
          </a:p>
          <a:p>
            <a:endParaRPr lang="en-US" dirty="0"/>
          </a:p>
          <a:p>
            <a:endParaRPr lang="en-US" dirty="0"/>
          </a:p>
        </p:txBody>
      </p:sp>
      <p:sp>
        <p:nvSpPr>
          <p:cNvPr id="5" name="Slide Number Placeholder 4" hidden="1"/>
          <p:cNvSpPr>
            <a:spLocks noGrp="1"/>
          </p:cNvSpPr>
          <p:nvPr>
            <p:ph type="sldNum" sz="quarter" idx="4294967295"/>
          </p:nvPr>
        </p:nvSpPr>
        <p:spPr>
          <a:xfrm>
            <a:off x="914400" y="6246254"/>
            <a:ext cx="631065" cy="296214"/>
          </a:xfrm>
        </p:spPr>
        <p:txBody>
          <a:bodyPr/>
          <a:lstStyle/>
          <a:p>
            <a:pPr>
              <a:spcAft>
                <a:spcPts val="600"/>
              </a:spcAft>
            </a:pPr>
            <a:fld id="{B5CEABB6-07DC-46E8-9B57-56EC44A396E5}" type="slidenum">
              <a:rPr lang="en-US" smtClean="0"/>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65125"/>
            <a:ext cx="10363201" cy="1629601"/>
          </a:xfrm>
        </p:spPr>
        <p:txBody>
          <a:bodyPr anchor="ctr">
            <a:normAutofit/>
          </a:bodyPr>
          <a:lstStyle/>
          <a:p>
            <a:r>
              <a:rPr lang="en-US" dirty="0"/>
              <a:t>Conclusion </a:t>
            </a:r>
            <a:endParaRPr lang="en-US" dirty="0"/>
          </a:p>
        </p:txBody>
      </p:sp>
      <p:sp>
        <p:nvSpPr>
          <p:cNvPr id="4" name="Content Placeholder 3"/>
          <p:cNvSpPr>
            <a:spLocks noGrp="1"/>
          </p:cNvSpPr>
          <p:nvPr>
            <p:ph sz="quarter" idx="10"/>
          </p:nvPr>
        </p:nvSpPr>
        <p:spPr>
          <a:xfrm>
            <a:off x="914399" y="2022250"/>
            <a:ext cx="4992709" cy="3747180"/>
          </a:xfrm>
        </p:spPr>
        <p:txBody>
          <a:bodyPr vert="horz" lIns="91440" tIns="45720" rIns="91440" bIns="45720" rtlCol="0">
            <a:normAutofit/>
          </a:bodyPr>
          <a:lstStyle/>
          <a:p>
            <a:pPr marL="0" indent="0">
              <a:buNone/>
            </a:pPr>
            <a:r>
              <a:rPr lang="en-US"/>
              <a:t>Cultural assimilation of Bangladeshi students in the United States is a complex process marked by difficulties, adaptation, and enrichment. We can overcome the initial obstacles and cultural shock by being resilient, persistent, and open to trying new things in order to successfully overcome the challenges of cultural adjustment. We can achieve the American dream and education through participating in cross-cultural exchange, developing language skills, and upholding cultural pride. </a:t>
            </a:r>
            <a:endParaRPr lang="en-US"/>
          </a:p>
        </p:txBody>
      </p:sp>
      <p:pic>
        <p:nvPicPr>
          <p:cNvPr id="3" name="Picture 2" descr="A person in a graduation gown&#10;&#10;Description automatically generated"/>
          <p:cNvPicPr>
            <a:picLocks noChangeAspect="1"/>
          </p:cNvPicPr>
          <p:nvPr/>
        </p:nvPicPr>
        <p:blipFill rotWithShape="1">
          <a:blip r:embed="rId1"/>
          <a:srcRect r="25052" b="-1"/>
          <a:stretch>
            <a:fillRect/>
          </a:stretch>
        </p:blipFill>
        <p:spPr>
          <a:xfrm>
            <a:off x="6284891" y="2022250"/>
            <a:ext cx="4992709" cy="3747180"/>
          </a:xfrm>
          <a:prstGeom prst="rect">
            <a:avLst/>
          </a:prstGeom>
          <a:noFill/>
        </p:spPr>
      </p:pic>
      <p:sp>
        <p:nvSpPr>
          <p:cNvPr id="5" name="Slide Number Placeholder 4"/>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phic 2"/>
          <p:cNvPicPr>
            <a:picLocks noChangeAspect="1"/>
          </p:cNvPicPr>
          <p:nvPr/>
        </p:nvPicPr>
        <p:blipFill rotWithShape="1">
          <a:blip r:embed="rId1">
            <a:extLst>
              <a:ext uri="{96DAC541-7B7A-43D3-8B79-37D633B846F1}">
                <asvg:svgBlip xmlns:asvg="http://schemas.microsoft.com/office/drawing/2016/SVG/main" r:embed="rId2"/>
              </a:ext>
            </a:extLst>
          </a:blip>
          <a:srcRect l="4151" r="18577"/>
          <a:stretch>
            <a:fillRect/>
          </a:stretch>
        </p:blipFill>
        <p:spPr>
          <a:xfrm flipH="1">
            <a:off x="0" y="0"/>
            <a:ext cx="5181600" cy="6858000"/>
          </a:xfrm>
          <a:prstGeom prst="rect">
            <a:avLst/>
          </a:prstGeom>
        </p:spPr>
      </p:pic>
      <p:sp>
        <p:nvSpPr>
          <p:cNvPr id="7" name="Title 6"/>
          <p:cNvSpPr>
            <a:spLocks noGrp="1"/>
          </p:cNvSpPr>
          <p:nvPr>
            <p:ph type="title"/>
          </p:nvPr>
        </p:nvSpPr>
        <p:spPr>
          <a:xfrm>
            <a:off x="6091515" y="374090"/>
            <a:ext cx="5057104" cy="3624984"/>
          </a:xfrm>
        </p:spPr>
        <p:txBody>
          <a:bodyPr/>
          <a:lstStyle/>
          <a:p>
            <a:r>
              <a:rPr lang="en-US" dirty="0"/>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85" y="446313"/>
            <a:ext cx="5179615" cy="1448747"/>
          </a:xfrm>
        </p:spPr>
        <p:txBody>
          <a:bodyPr anchor="ctr">
            <a:normAutofit/>
          </a:bodyPr>
          <a:lstStyle/>
          <a:p>
            <a:r>
              <a:rPr lang="en-US" dirty="0"/>
              <a:t>Table of contents</a:t>
            </a:r>
            <a:endParaRPr lang="en-US" dirty="0"/>
          </a:p>
        </p:txBody>
      </p:sp>
      <p:sp>
        <p:nvSpPr>
          <p:cNvPr id="3" name="Content Placeholder 2"/>
          <p:cNvSpPr>
            <a:spLocks noGrp="1"/>
          </p:cNvSpPr>
          <p:nvPr>
            <p:ph sz="quarter" idx="10"/>
          </p:nvPr>
        </p:nvSpPr>
        <p:spPr>
          <a:xfrm>
            <a:off x="914399" y="2022250"/>
            <a:ext cx="5181600" cy="3747180"/>
          </a:xfrm>
        </p:spPr>
        <p:txBody>
          <a:bodyPr vert="horz" lIns="91440" tIns="45720" rIns="91440" bIns="45720" rtlCol="0" anchor="t">
            <a:normAutofit/>
          </a:bodyPr>
          <a:lstStyle/>
          <a:p>
            <a:r>
              <a:rPr lang="en-US" noProof="1"/>
              <a:t>Definition </a:t>
            </a:r>
            <a:endParaRPr lang="en-US" noProof="1"/>
          </a:p>
          <a:p>
            <a:r>
              <a:rPr lang="en-US" noProof="1"/>
              <a:t>Statistics </a:t>
            </a:r>
            <a:endParaRPr lang="en-US" noProof="1"/>
          </a:p>
          <a:p>
            <a:r>
              <a:rPr lang="en-US" noProof="1"/>
              <a:t>Reasons</a:t>
            </a:r>
            <a:endParaRPr lang="en-US" noProof="1"/>
          </a:p>
          <a:p>
            <a:r>
              <a:rPr lang="en-US" noProof="1"/>
              <a:t>Challenges</a:t>
            </a:r>
            <a:endParaRPr lang="en-US" noProof="1"/>
          </a:p>
          <a:p>
            <a:r>
              <a:rPr lang="en-US" noProof="1"/>
              <a:t>Strategies </a:t>
            </a:r>
            <a:endParaRPr lang="en-US" noProof="1"/>
          </a:p>
          <a:p>
            <a:r>
              <a:rPr lang="en-US" noProof="1"/>
              <a:t>Benefits</a:t>
            </a:r>
            <a:endParaRPr lang="en-US" noProof="1"/>
          </a:p>
          <a:p>
            <a:r>
              <a:rPr lang="en-US" noProof="1"/>
              <a:t>My Experience </a:t>
            </a:r>
            <a:endParaRPr lang="en-US" noProof="1"/>
          </a:p>
          <a:p>
            <a:r>
              <a:rPr lang="en-US" noProof="1"/>
              <a:t>Conclusion</a:t>
            </a:r>
            <a:endParaRPr lang="en-US" noProof="1"/>
          </a:p>
          <a:p>
            <a:endParaRPr lang="en-US" noProof="1"/>
          </a:p>
          <a:p>
            <a:endParaRPr lang="en-US" noProof="1"/>
          </a:p>
        </p:txBody>
      </p:sp>
      <p:sp>
        <p:nvSpPr>
          <p:cNvPr id="16" name="Slide Number Placeholder 3"/>
          <p:cNvSpPr>
            <a:spLocks noGrp="1"/>
          </p:cNvSpPr>
          <p:nvPr>
            <p:ph type="sldNum" sz="quarter" idx="4"/>
          </p:nvPr>
        </p:nvSpPr>
        <p:spPr>
          <a:xfrm>
            <a:off x="914400" y="6246254"/>
            <a:ext cx="631065" cy="296214"/>
          </a:xfrm>
        </p:spPr>
        <p:txBody>
          <a:bodyPr/>
          <a:lstStyle/>
          <a:p>
            <a:pPr>
              <a:spcAft>
                <a:spcPts val="600"/>
              </a:spcAft>
            </a:pPr>
            <a:fld id="{B5CEABB6-07DC-46E8-9B57-56EC44A396E5}" type="slidenum">
              <a:rPr lang="en-US" smtClean="0"/>
            </a:fld>
            <a:endParaRPr lang="en-US"/>
          </a:p>
        </p:txBody>
      </p:sp>
      <p:pic>
        <p:nvPicPr>
          <p:cNvPr id="17" name="Picture 16" descr="Office items on a table"/>
          <p:cNvPicPr>
            <a:picLocks noChangeAspect="1"/>
          </p:cNvPicPr>
          <p:nvPr/>
        </p:nvPicPr>
        <p:blipFill rotWithShape="1">
          <a:blip r:embed="rId1"/>
          <a:srcRect r="32705" b="-6"/>
          <a:stretch>
            <a:fillRect/>
          </a:stretch>
        </p:blipFill>
        <p:spPr>
          <a:xfrm>
            <a:off x="6076950" y="10"/>
            <a:ext cx="6115050" cy="686887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1" fmla="*/ 2024742 w 6115050"/>
              <a:gd name="connsiteY0-2" fmla="*/ 0 h 6858000"/>
              <a:gd name="connsiteX1-3" fmla="*/ 6115050 w 6115050"/>
              <a:gd name="connsiteY1-4" fmla="*/ 0 h 6858000"/>
              <a:gd name="connsiteX2-5" fmla="*/ 6115050 w 6115050"/>
              <a:gd name="connsiteY2-6" fmla="*/ 6858000 h 6858000"/>
              <a:gd name="connsiteX3-7" fmla="*/ 0 w 6115050"/>
              <a:gd name="connsiteY3-8" fmla="*/ 6858000 h 6858000"/>
              <a:gd name="connsiteX4-9" fmla="*/ 2024742 w 6115050"/>
              <a:gd name="connsiteY4-10" fmla="*/ 0 h 6858000"/>
              <a:gd name="connsiteX0-11" fmla="*/ 2024742 w 6115050"/>
              <a:gd name="connsiteY0-12" fmla="*/ 0 h 6858000"/>
              <a:gd name="connsiteX1-13" fmla="*/ 6115050 w 6115050"/>
              <a:gd name="connsiteY1-14" fmla="*/ 0 h 6858000"/>
              <a:gd name="connsiteX2-15" fmla="*/ 6115050 w 6115050"/>
              <a:gd name="connsiteY2-16" fmla="*/ 3603171 h 6858000"/>
              <a:gd name="connsiteX3-17" fmla="*/ 6115050 w 6115050"/>
              <a:gd name="connsiteY3-18" fmla="*/ 6858000 h 6858000"/>
              <a:gd name="connsiteX4-19" fmla="*/ 0 w 6115050"/>
              <a:gd name="connsiteY4-20" fmla="*/ 6858000 h 6858000"/>
              <a:gd name="connsiteX5" fmla="*/ 2024742 w 6115050"/>
              <a:gd name="connsiteY5" fmla="*/ 0 h 6858000"/>
              <a:gd name="connsiteX0-21" fmla="*/ 2024742 w 6115050"/>
              <a:gd name="connsiteY0-22" fmla="*/ 0 h 6868886"/>
              <a:gd name="connsiteX1-23" fmla="*/ 6115050 w 6115050"/>
              <a:gd name="connsiteY1-24" fmla="*/ 0 h 6868886"/>
              <a:gd name="connsiteX2-25" fmla="*/ 6115050 w 6115050"/>
              <a:gd name="connsiteY2-26" fmla="*/ 3603171 h 6868886"/>
              <a:gd name="connsiteX3-27" fmla="*/ 5157107 w 6115050"/>
              <a:gd name="connsiteY3-28" fmla="*/ 6868886 h 6868886"/>
              <a:gd name="connsiteX4-29" fmla="*/ 0 w 6115050"/>
              <a:gd name="connsiteY4-30" fmla="*/ 6858000 h 6868886"/>
              <a:gd name="connsiteX5-31" fmla="*/ 2024742 w 6115050"/>
              <a:gd name="connsiteY5-32" fmla="*/ 0 h 6868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958" y="438797"/>
            <a:ext cx="5181600" cy="1054574"/>
          </a:xfrm>
        </p:spPr>
        <p:txBody>
          <a:bodyPr/>
          <a:lstStyle/>
          <a:p>
            <a:r>
              <a:rPr lang="en-US" dirty="0"/>
              <a:t>What is cultural assimilation?</a:t>
            </a:r>
            <a:endParaRPr lang="en-US" dirty="0"/>
          </a:p>
        </p:txBody>
      </p:sp>
      <p:sp>
        <p:nvSpPr>
          <p:cNvPr id="4" name="Content Placeholder 3"/>
          <p:cNvSpPr>
            <a:spLocks noGrp="1"/>
          </p:cNvSpPr>
          <p:nvPr>
            <p:ph sz="quarter" idx="10"/>
          </p:nvPr>
        </p:nvSpPr>
        <p:spPr>
          <a:xfrm>
            <a:off x="275664" y="1309594"/>
            <a:ext cx="7310716" cy="4843463"/>
          </a:xfrm>
        </p:spPr>
        <p:txBody>
          <a:bodyPr vert="horz" lIns="91440" tIns="45720" rIns="91440" bIns="45720" rtlCol="0" anchor="t">
            <a:normAutofit/>
          </a:bodyPr>
          <a:lstStyle/>
          <a:p>
            <a:endParaRPr lang="en-US" dirty="0"/>
          </a:p>
          <a:p>
            <a:pPr marL="342900" indent="-342900">
              <a:buChar char="•"/>
            </a:pPr>
            <a:r>
              <a:rPr lang="en-US" dirty="0"/>
              <a:t>Cultural assimilation is a process by which individuals or groups from one cultural background adopt the customs, norms, language, and behaviors of another cultural group.</a:t>
            </a:r>
            <a:endParaRPr lang="en-US" dirty="0"/>
          </a:p>
          <a:p>
            <a:pPr marL="342900" indent="-342900">
              <a:buChar char="•"/>
            </a:pPr>
            <a:r>
              <a:rPr lang="en-US" dirty="0"/>
              <a:t>Cultural assimilation can occur voluntarily as individuals seek to adapt to a new environment or society, or it can be enforced through various social, political, or economic mechanisms.</a:t>
            </a:r>
            <a:endParaRPr lang="en-US" dirty="0"/>
          </a:p>
          <a:p>
            <a:pPr marL="342900" indent="-342900">
              <a:buChar char="•"/>
            </a:pPr>
            <a:r>
              <a:rPr lang="en-US" dirty="0"/>
              <a:t>Cultural assimilation can also be a contentious issue, as it may involve the loss or suppression of one's original cultural identity, language, traditions, and values.</a:t>
            </a:r>
            <a:endParaRPr lang="en-US" dirty="0"/>
          </a:p>
        </p:txBody>
      </p:sp>
      <p:sp>
        <p:nvSpPr>
          <p:cNvPr id="2" name="Slide Number Placeholder 1"/>
          <p:cNvSpPr>
            <a:spLocks noGrp="1"/>
          </p:cNvSpPr>
          <p:nvPr>
            <p:ph type="sldNum" sz="quarter" idx="4"/>
          </p:nvPr>
        </p:nvSpPr>
        <p:spPr>
          <a:xfrm>
            <a:off x="914400" y="6246254"/>
            <a:ext cx="631065" cy="296214"/>
          </a:xfrm>
        </p:spPr>
        <p:txBody>
          <a:bodyPr/>
          <a:lstStyle/>
          <a:p>
            <a:fld id="{B5CEABB6-07DC-46E8-9B57-56EC44A396E5}" type="slidenum">
              <a:rPr lang="en-US" smtClean="0"/>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80640"/>
            <a:ext cx="5181600" cy="3368819"/>
          </a:xfrm>
        </p:spPr>
        <p:txBody>
          <a:bodyPr anchor="b">
            <a:normAutofit/>
          </a:bodyPr>
          <a:lstStyle/>
          <a:p>
            <a:r>
              <a:rPr lang="en-US" dirty="0"/>
              <a:t>Bangladeshi students in USA</a:t>
            </a:r>
            <a:endParaRPr lang="en-US" dirty="0"/>
          </a:p>
        </p:txBody>
      </p:sp>
      <p:pic>
        <p:nvPicPr>
          <p:cNvPr id="5" name="Picture Placeholder 4" descr="A group of people posing with a flag&#10;&#10;Description automatically generated"/>
          <p:cNvPicPr>
            <a:picLocks noGrp="1" noChangeAspect="1"/>
          </p:cNvPicPr>
          <p:nvPr>
            <p:ph type="pic" sz="quarter" idx="10"/>
          </p:nvPr>
        </p:nvPicPr>
        <p:blipFill rotWithShape="1">
          <a:blip r:embed="rId1"/>
          <a:srcRect l="5171" r="35385" b="-2"/>
          <a:stretch>
            <a:fillRect/>
          </a:stretch>
        </p:blipFill>
        <p:spPr>
          <a:xfrm>
            <a:off x="6085840" y="-10159"/>
            <a:ext cx="6116320" cy="686816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1990" y="434225"/>
            <a:ext cx="9524998" cy="1499627"/>
          </a:xfrm>
        </p:spPr>
        <p:txBody>
          <a:bodyPr anchor="ctr">
            <a:normAutofit/>
          </a:bodyPr>
          <a:lstStyle/>
          <a:p>
            <a:r>
              <a:rPr lang="en-US" dirty="0"/>
              <a:t>Over 13,000 Bangladeshis currently studying in the US</a:t>
            </a:r>
            <a:endParaRPr lang="en-US" dirty="0"/>
          </a:p>
        </p:txBody>
      </p:sp>
      <p:pic>
        <p:nvPicPr>
          <p:cNvPr id="10" name="Picture Placeholder 9"/>
          <p:cNvPicPr>
            <a:picLocks noGrp="1" noChangeAspect="1"/>
          </p:cNvPicPr>
          <p:nvPr>
            <p:ph sz="quarter" idx="10"/>
          </p:nvPr>
        </p:nvPicPr>
        <p:blipFill rotWithShape="1">
          <a:blip r:embed="rId1"/>
          <a:srcRect l="304" r="3794" b="-1"/>
          <a:stretch>
            <a:fillRect/>
          </a:stretch>
        </p:blipFill>
        <p:spPr>
          <a:xfrm>
            <a:off x="387724" y="1842956"/>
            <a:ext cx="6548718" cy="4094204"/>
          </a:xfrm>
          <a:noFill/>
        </p:spPr>
      </p:pic>
      <p:sp>
        <p:nvSpPr>
          <p:cNvPr id="8" name="Content Placeholder 7"/>
          <p:cNvSpPr>
            <a:spLocks noGrp="1"/>
          </p:cNvSpPr>
          <p:nvPr>
            <p:ph sz="quarter" idx="11"/>
          </p:nvPr>
        </p:nvSpPr>
        <p:spPr>
          <a:xfrm>
            <a:off x="7216681" y="2018119"/>
            <a:ext cx="3547689" cy="3920714"/>
          </a:xfrm>
        </p:spPr>
        <p:txBody>
          <a:bodyPr vert="horz" lIns="91440" tIns="45720" rIns="91440" bIns="45720" rtlCol="0" anchor="t">
            <a:normAutofit/>
          </a:bodyPr>
          <a:lstStyle/>
          <a:p>
            <a:r>
              <a:rPr lang="en-US" dirty="0"/>
              <a:t>The number of Bangladeshi students studying in the United States is at an all-time high.</a:t>
            </a:r>
            <a:endParaRPr lang="en-US" dirty="0"/>
          </a:p>
          <a:p>
            <a:r>
              <a:rPr lang="en-US" dirty="0"/>
              <a:t>The current number of Bangladeshi students in the United States represents a 28% increase from the previous academic year (2021-2022)</a:t>
            </a:r>
            <a:endParaRPr lang="en-US" dirty="0"/>
          </a:p>
        </p:txBody>
      </p:sp>
      <p:sp>
        <p:nvSpPr>
          <p:cNvPr id="15" name="Slide Number Placeholder 4"/>
          <p:cNvSpPr>
            <a:spLocks noGrp="1"/>
          </p:cNvSpPr>
          <p:nvPr>
            <p:ph type="sldNum" sz="quarter" idx="4"/>
          </p:nvPr>
        </p:nvSpPr>
        <p:spPr>
          <a:xfrm>
            <a:off x="914400" y="6246254"/>
            <a:ext cx="631065" cy="296214"/>
          </a:xfrm>
        </p:spPr>
        <p:txBody>
          <a:bodyPr/>
          <a:lstStyle/>
          <a:p>
            <a:pPr>
              <a:spcAft>
                <a:spcPts val="600"/>
              </a:spcAft>
            </a:pPr>
            <a:fld id="{B5CEABB6-07DC-46E8-9B57-56EC44A396E5}"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365125"/>
            <a:ext cx="10439401" cy="1617017"/>
          </a:xfrm>
        </p:spPr>
        <p:txBody>
          <a:bodyPr anchor="ctr">
            <a:normAutofit/>
          </a:bodyPr>
          <a:lstStyle/>
          <a:p>
            <a:r>
              <a:rPr lang="en-US"/>
              <a:t>The top reasons Bangladeshi students choose the us to pursue their higher education</a:t>
            </a:r>
            <a:endParaRPr lang="en-US"/>
          </a:p>
        </p:txBody>
      </p:sp>
      <p:sp>
        <p:nvSpPr>
          <p:cNvPr id="11" name="Content Placeholder 3"/>
          <p:cNvSpPr>
            <a:spLocks noGrp="1"/>
          </p:cNvSpPr>
          <p:nvPr>
            <p:ph sz="quarter" idx="10"/>
          </p:nvPr>
        </p:nvSpPr>
        <p:spPr>
          <a:xfrm>
            <a:off x="914399" y="2022250"/>
            <a:ext cx="3310129" cy="3747180"/>
          </a:xfrm>
        </p:spPr>
        <p:txBody>
          <a:bodyPr vert="horz" lIns="91440" tIns="45720" rIns="91440" bIns="45720" rtlCol="0">
            <a:normAutofit/>
          </a:bodyPr>
          <a:lstStyle/>
          <a:p>
            <a:r>
              <a:rPr lang="en-US" b="1" dirty="0"/>
              <a:t>Quality of Education</a:t>
            </a:r>
            <a:endParaRPr lang="en-US" b="1" dirty="0"/>
          </a:p>
          <a:p>
            <a:r>
              <a:rPr lang="en-US" b="1" dirty="0"/>
              <a:t>Diverse Academic Programs</a:t>
            </a:r>
            <a:endParaRPr lang="en-US" b="1" dirty="0"/>
          </a:p>
          <a:p>
            <a:r>
              <a:rPr lang="en-US" b="1" dirty="0"/>
              <a:t>Research Opportunities</a:t>
            </a:r>
            <a:endParaRPr lang="en-US" b="1" dirty="0"/>
          </a:p>
          <a:p>
            <a:r>
              <a:rPr lang="en-US" b="1" dirty="0"/>
              <a:t>Networking and Career Opportunities</a:t>
            </a:r>
            <a:endParaRPr lang="en-US" b="1" dirty="0"/>
          </a:p>
          <a:p>
            <a:r>
              <a:rPr lang="en-US" b="1" dirty="0"/>
              <a:t>Quality of Life</a:t>
            </a:r>
            <a:endParaRPr lang="en-US" b="1" dirty="0"/>
          </a:p>
        </p:txBody>
      </p:sp>
      <p:pic>
        <p:nvPicPr>
          <p:cNvPr id="3" name="Picture 2" descr="A group of people around a table&#10;&#10;Description automatically generated"/>
          <p:cNvPicPr>
            <a:picLocks noChangeAspect="1"/>
          </p:cNvPicPr>
          <p:nvPr/>
        </p:nvPicPr>
        <p:blipFill rotWithShape="1">
          <a:blip r:embed="rId1"/>
          <a:srcRect t="1331" r="2" b="2"/>
          <a:stretch>
            <a:fillRect/>
          </a:stretch>
        </p:blipFill>
        <p:spPr>
          <a:xfrm>
            <a:off x="4602310" y="2018120"/>
            <a:ext cx="6751489" cy="3747180"/>
          </a:xfrm>
          <a:prstGeom prst="rect">
            <a:avLst/>
          </a:prstGeom>
          <a:noFill/>
        </p:spPr>
      </p:pic>
      <p:sp>
        <p:nvSpPr>
          <p:cNvPr id="13" name="Slide Number Placeholder 4"/>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fld>
            <a:endParaRPr lang="en-US"/>
          </a:p>
        </p:txBody>
      </p:sp>
      <p:sp>
        <p:nvSpPr>
          <p:cNvPr id="4" name="Slide Number Placeholder 3" hidden="1"/>
          <p:cNvSpPr>
            <a:spLocks noGrp="1"/>
          </p:cNvSpPr>
          <p:nvPr>
            <p:ph type="sldNum" sz="quarter" idx="4294967295"/>
          </p:nvPr>
        </p:nvSpPr>
        <p:spPr>
          <a:xfrm>
            <a:off x="914400" y="6246254"/>
            <a:ext cx="631065" cy="296214"/>
          </a:xfrm>
        </p:spPr>
        <p:txBody>
          <a:bodyPr/>
          <a:lstStyle/>
          <a:p>
            <a:pPr>
              <a:spcAft>
                <a:spcPts val="600"/>
              </a:spcAft>
            </a:pPr>
            <a:fld id="{B5CEABB6-07DC-46E8-9B57-56EC44A396E5}"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85" y="446313"/>
            <a:ext cx="5179615" cy="1448747"/>
          </a:xfrm>
        </p:spPr>
        <p:txBody>
          <a:bodyPr anchor="ctr">
            <a:normAutofit/>
          </a:bodyPr>
          <a:lstStyle/>
          <a:p>
            <a:r>
              <a:rPr lang="en-US" dirty="0"/>
              <a:t>Challenges of cultural assimilation</a:t>
            </a:r>
            <a:endParaRPr lang="en-US" dirty="0"/>
          </a:p>
        </p:txBody>
      </p:sp>
      <p:sp>
        <p:nvSpPr>
          <p:cNvPr id="3" name="Content Placeholder 2"/>
          <p:cNvSpPr>
            <a:spLocks noGrp="1"/>
          </p:cNvSpPr>
          <p:nvPr>
            <p:ph sz="quarter" idx="10"/>
          </p:nvPr>
        </p:nvSpPr>
        <p:spPr>
          <a:xfrm>
            <a:off x="914399" y="2022250"/>
            <a:ext cx="4992709" cy="3747180"/>
          </a:xfrm>
        </p:spPr>
        <p:txBody>
          <a:bodyPr vert="horz" lIns="91440" tIns="45720" rIns="91440" bIns="45720" rtlCol="0">
            <a:normAutofit/>
          </a:bodyPr>
          <a:lstStyle/>
          <a:p>
            <a:r>
              <a:rPr lang="en-US" dirty="0"/>
              <a:t>Language barriers</a:t>
            </a:r>
            <a:endParaRPr lang="en-US" dirty="0"/>
          </a:p>
          <a:p>
            <a:r>
              <a:rPr lang="en-US" dirty="0"/>
              <a:t>Cultural differences</a:t>
            </a:r>
            <a:endParaRPr lang="en-US" dirty="0"/>
          </a:p>
          <a:p>
            <a:r>
              <a:rPr lang="en-US" dirty="0"/>
              <a:t>Cultural shock</a:t>
            </a:r>
            <a:endParaRPr lang="en-US" dirty="0"/>
          </a:p>
          <a:p>
            <a:r>
              <a:rPr lang="en-US" dirty="0"/>
              <a:t>Adapting to fast paced lifestyle </a:t>
            </a:r>
            <a:endParaRPr lang="en-US" dirty="0"/>
          </a:p>
        </p:txBody>
      </p:sp>
      <p:sp>
        <p:nvSpPr>
          <p:cNvPr id="5" name="Slide Number Placeholder 4"/>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fld>
            <a:endParaRPr lang="en-US"/>
          </a:p>
        </p:txBody>
      </p:sp>
      <p:pic>
        <p:nvPicPr>
          <p:cNvPr id="4" name="Picture 3" descr="A group of people standing around a table&#10;&#10;Description automatically generated"/>
          <p:cNvPicPr>
            <a:picLocks noChangeAspect="1"/>
          </p:cNvPicPr>
          <p:nvPr/>
        </p:nvPicPr>
        <p:blipFill rotWithShape="1">
          <a:blip r:embed="rId1"/>
          <a:srcRect l="17967" r="14820" b="2"/>
          <a:stretch>
            <a:fillRect/>
          </a:stretch>
        </p:blipFill>
        <p:spPr>
          <a:xfrm>
            <a:off x="6076950" y="10"/>
            <a:ext cx="6115050" cy="686887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1" fmla="*/ 2024742 w 6115050"/>
              <a:gd name="connsiteY0-2" fmla="*/ 0 h 6858000"/>
              <a:gd name="connsiteX1-3" fmla="*/ 6115050 w 6115050"/>
              <a:gd name="connsiteY1-4" fmla="*/ 0 h 6858000"/>
              <a:gd name="connsiteX2-5" fmla="*/ 6115050 w 6115050"/>
              <a:gd name="connsiteY2-6" fmla="*/ 6858000 h 6858000"/>
              <a:gd name="connsiteX3-7" fmla="*/ 0 w 6115050"/>
              <a:gd name="connsiteY3-8" fmla="*/ 6858000 h 6858000"/>
              <a:gd name="connsiteX4-9" fmla="*/ 2024742 w 6115050"/>
              <a:gd name="connsiteY4-10" fmla="*/ 0 h 6858000"/>
              <a:gd name="connsiteX0-11" fmla="*/ 2024742 w 6115050"/>
              <a:gd name="connsiteY0-12" fmla="*/ 0 h 6858000"/>
              <a:gd name="connsiteX1-13" fmla="*/ 6115050 w 6115050"/>
              <a:gd name="connsiteY1-14" fmla="*/ 0 h 6858000"/>
              <a:gd name="connsiteX2-15" fmla="*/ 6115050 w 6115050"/>
              <a:gd name="connsiteY2-16" fmla="*/ 3603171 h 6858000"/>
              <a:gd name="connsiteX3-17" fmla="*/ 6115050 w 6115050"/>
              <a:gd name="connsiteY3-18" fmla="*/ 6858000 h 6858000"/>
              <a:gd name="connsiteX4-19" fmla="*/ 0 w 6115050"/>
              <a:gd name="connsiteY4-20" fmla="*/ 6858000 h 6858000"/>
              <a:gd name="connsiteX5" fmla="*/ 2024742 w 6115050"/>
              <a:gd name="connsiteY5" fmla="*/ 0 h 6858000"/>
              <a:gd name="connsiteX0-21" fmla="*/ 2024742 w 6115050"/>
              <a:gd name="connsiteY0-22" fmla="*/ 0 h 6868886"/>
              <a:gd name="connsiteX1-23" fmla="*/ 6115050 w 6115050"/>
              <a:gd name="connsiteY1-24" fmla="*/ 0 h 6868886"/>
              <a:gd name="connsiteX2-25" fmla="*/ 6115050 w 6115050"/>
              <a:gd name="connsiteY2-26" fmla="*/ 3603171 h 6868886"/>
              <a:gd name="connsiteX3-27" fmla="*/ 5157107 w 6115050"/>
              <a:gd name="connsiteY3-28" fmla="*/ 6868886 h 6868886"/>
              <a:gd name="connsiteX4-29" fmla="*/ 0 w 6115050"/>
              <a:gd name="connsiteY4-30" fmla="*/ 6858000 h 6868886"/>
              <a:gd name="connsiteX5-31" fmla="*/ 2024742 w 6115050"/>
              <a:gd name="connsiteY5-32" fmla="*/ 0 h 6868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863" y="985668"/>
            <a:ext cx="4850819" cy="1905218"/>
          </a:xfrm>
        </p:spPr>
        <p:txBody>
          <a:bodyPr anchor="b">
            <a:normAutofit fontScale="90000"/>
          </a:bodyPr>
          <a:lstStyle/>
          <a:p>
            <a:r>
              <a:rPr lang="en-US" dirty="0"/>
              <a:t>Strategies to overcome them</a:t>
            </a:r>
            <a:endParaRPr lang="en-US" dirty="0"/>
          </a:p>
        </p:txBody>
      </p:sp>
      <p:pic>
        <p:nvPicPr>
          <p:cNvPr id="7" name="Picture 6" descr="A group of colorful squares with white outline&#10;&#10;Description automatically generated"/>
          <p:cNvPicPr>
            <a:picLocks noChangeAspect="1"/>
          </p:cNvPicPr>
          <p:nvPr/>
        </p:nvPicPr>
        <p:blipFill rotWithShape="1">
          <a:blip r:embed="rId1"/>
          <a:srcRect l="9487" r="3655"/>
          <a:stretch>
            <a:fillRect/>
          </a:stretch>
        </p:blipFill>
        <p:spPr>
          <a:xfrm>
            <a:off x="20" y="-10160"/>
            <a:ext cx="60959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1" fmla="*/ 0 w 6096000"/>
              <a:gd name="connsiteY0-2" fmla="*/ 0 h 6858000"/>
              <a:gd name="connsiteX1-3" fmla="*/ 6096000 w 6096000"/>
              <a:gd name="connsiteY1-4" fmla="*/ 0 h 6858000"/>
              <a:gd name="connsiteX2-5" fmla="*/ 4053840 w 6096000"/>
              <a:gd name="connsiteY2-6" fmla="*/ 6858000 h 6858000"/>
              <a:gd name="connsiteX3-7" fmla="*/ 0 w 6096000"/>
              <a:gd name="connsiteY3-8" fmla="*/ 6858000 h 6858000"/>
              <a:gd name="connsiteX4-9" fmla="*/ 0 w 60960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6000" h="6858000">
                <a:moveTo>
                  <a:pt x="0" y="0"/>
                </a:moveTo>
                <a:lnTo>
                  <a:pt x="6096000" y="0"/>
                </a:lnTo>
                <a:lnTo>
                  <a:pt x="4053840" y="6858000"/>
                </a:lnTo>
                <a:lnTo>
                  <a:pt x="0" y="6858000"/>
                </a:lnTo>
                <a:lnTo>
                  <a:pt x="0" y="0"/>
                </a:lnTo>
                <a:close/>
              </a:path>
            </a:pathLst>
          </a:custGeom>
          <a:noFill/>
        </p:spPr>
      </p:pic>
      <p:sp>
        <p:nvSpPr>
          <p:cNvPr id="3" name="Content Placeholder 2"/>
          <p:cNvSpPr>
            <a:spLocks noGrp="1"/>
          </p:cNvSpPr>
          <p:nvPr>
            <p:ph sz="quarter" idx="10"/>
          </p:nvPr>
        </p:nvSpPr>
        <p:spPr>
          <a:xfrm>
            <a:off x="6103752" y="3209285"/>
            <a:ext cx="4850819" cy="3331030"/>
          </a:xfrm>
        </p:spPr>
        <p:txBody>
          <a:bodyPr vert="horz" lIns="91440" tIns="45720" rIns="91440" bIns="45720" rtlCol="0" anchor="t">
            <a:normAutofit/>
          </a:bodyPr>
          <a:lstStyle/>
          <a:p>
            <a:pPr>
              <a:buFont typeface="Arial" panose="020B0604020202020204"/>
              <a:buChar char="•"/>
            </a:pPr>
            <a:r>
              <a:rPr lang="en-US" dirty="0"/>
              <a:t>Engaging in cultural exchange programs, student organizations and extracurricular activities</a:t>
            </a:r>
            <a:endParaRPr lang="en-US" dirty="0"/>
          </a:p>
          <a:p>
            <a:pPr>
              <a:buFont typeface="Arial" panose="020B0604020202020204"/>
              <a:buChar char="•"/>
            </a:pPr>
            <a:r>
              <a:rPr lang="en-US" dirty="0"/>
              <a:t>Seeking support from international student services, academic advisors and counseling centers</a:t>
            </a:r>
            <a:endParaRPr lang="en-US" dirty="0"/>
          </a:p>
          <a:p>
            <a:pPr>
              <a:buFont typeface="Arial" panose="020B0604020202020204"/>
              <a:buChar char="•"/>
            </a:pPr>
            <a:r>
              <a:rPr lang="en-US" dirty="0"/>
              <a:t>Language acquisition also plays a crucial role</a:t>
            </a:r>
            <a:endParaRPr lang="en-US" dirty="0"/>
          </a:p>
          <a:p>
            <a:pPr>
              <a:buFont typeface="Arial" panose="020B0604020202020204"/>
              <a:buChar char="•"/>
            </a:pPr>
            <a:endParaRPr lang="en-US" sz="1700"/>
          </a:p>
          <a:p>
            <a:pPr marL="0" indent="0">
              <a:buNone/>
            </a:pPr>
            <a:endParaRPr lang="en-US" sz="1700" b="1"/>
          </a:p>
        </p:txBody>
      </p:sp>
      <p:sp>
        <p:nvSpPr>
          <p:cNvPr id="5" name="Slide Number Placeholder 4" hidden="1"/>
          <p:cNvSpPr>
            <a:spLocks noGrp="1"/>
          </p:cNvSpPr>
          <p:nvPr>
            <p:ph type="sldNum" sz="quarter" idx="4294967295"/>
          </p:nvPr>
        </p:nvSpPr>
        <p:spPr>
          <a:xfrm>
            <a:off x="914400" y="6246254"/>
            <a:ext cx="631065" cy="296214"/>
          </a:xfrm>
        </p:spPr>
        <p:txBody>
          <a:bodyPr anchor="ctr">
            <a:normAutofit/>
          </a:bodyPr>
          <a:lstStyle/>
          <a:p>
            <a:pPr>
              <a:spcAft>
                <a:spcPts val="600"/>
              </a:spcAft>
            </a:pPr>
            <a:fld id="{B5CEABB6-07DC-46E8-9B57-56EC44A396E5}" type="slidenum">
              <a:rPr lang="en-US" smtClean="0"/>
            </a:fld>
            <a:endParaRPr lang="en-US"/>
          </a:p>
        </p:txBody>
      </p:sp>
      <p:sp>
        <p:nvSpPr>
          <p:cNvPr id="9" name="TextBox 8"/>
          <p:cNvSpPr txBox="1"/>
          <p:nvPr/>
        </p:nvSpPr>
        <p:spPr>
          <a:xfrm>
            <a:off x="9731070" y="6657945"/>
            <a:ext cx="24609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2"/>
              </a:rPr>
              <a:t>This Photo</a:t>
            </a:r>
            <a:r>
              <a:rPr lang="en-US" sz="700">
                <a:solidFill>
                  <a:srgbClr val="FFFFFF"/>
                </a:solidFill>
              </a:rPr>
              <a:t> by Unknown author is licensed under </a:t>
            </a:r>
            <a:r>
              <a:rPr lang="en-US" sz="700">
                <a:solidFill>
                  <a:srgbClr val="FFFFFF"/>
                </a:solidFill>
                <a:hlinkClick r:id="rId3"/>
              </a:rPr>
              <a:t>CC BY-SA</a:t>
            </a:r>
            <a:r>
              <a:rPr lang="en-US" sz="700">
                <a:solidFill>
                  <a:srgbClr val="FFFFFF"/>
                </a:solidFill>
              </a:rPr>
              <a:t>.</a:t>
            </a:r>
            <a:endParaRPr lang="en-US" sz="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90" y="434225"/>
            <a:ext cx="9524998" cy="1499627"/>
          </a:xfrm>
        </p:spPr>
        <p:txBody>
          <a:bodyPr/>
          <a:lstStyle/>
          <a:p>
            <a:r>
              <a:rPr lang="en-US" dirty="0"/>
              <a:t>Benefits of Cultural assimilation</a:t>
            </a:r>
            <a:endParaRPr lang="en-US" dirty="0"/>
          </a:p>
        </p:txBody>
      </p:sp>
      <p:sp>
        <p:nvSpPr>
          <p:cNvPr id="3" name="Content Placeholder 2"/>
          <p:cNvSpPr>
            <a:spLocks noGrp="1"/>
          </p:cNvSpPr>
          <p:nvPr>
            <p:ph sz="quarter" idx="10"/>
          </p:nvPr>
        </p:nvSpPr>
        <p:spPr>
          <a:xfrm>
            <a:off x="914399" y="2022250"/>
            <a:ext cx="6257366" cy="3914910"/>
          </a:xfrm>
        </p:spPr>
        <p:txBody>
          <a:bodyPr vert="horz" lIns="91440" tIns="45720" rIns="91440" bIns="45720" rtlCol="0" anchor="t">
            <a:normAutofit/>
          </a:bodyPr>
          <a:lstStyle/>
          <a:p>
            <a:endParaRPr lang="en-US" dirty="0"/>
          </a:p>
          <a:p>
            <a:endParaRPr lang="en-US" dirty="0"/>
          </a:p>
          <a:p>
            <a:endParaRPr lang="en-US" dirty="0"/>
          </a:p>
        </p:txBody>
      </p:sp>
      <p:sp>
        <p:nvSpPr>
          <p:cNvPr id="5" name="Slide Number Placeholder 4"/>
          <p:cNvSpPr>
            <a:spLocks noGrp="1"/>
          </p:cNvSpPr>
          <p:nvPr>
            <p:ph type="sldNum" sz="quarter" idx="4"/>
          </p:nvPr>
        </p:nvSpPr>
        <p:spPr>
          <a:xfrm>
            <a:off x="914400" y="6246254"/>
            <a:ext cx="631065" cy="296214"/>
          </a:xfrm>
        </p:spPr>
        <p:txBody>
          <a:bodyPr/>
          <a:lstStyle/>
          <a:p>
            <a:fld id="{B5CEABB6-07DC-46E8-9B57-56EC44A396E5}" type="slidenum">
              <a:rPr lang="en-US" smtClean="0"/>
            </a:fld>
            <a:endParaRPr lang="en-US" dirty="0"/>
          </a:p>
        </p:txBody>
      </p:sp>
      <p:sp>
        <p:nvSpPr>
          <p:cNvPr id="7" name="Content Placeholder 6"/>
          <p:cNvSpPr>
            <a:spLocks noGrp="1"/>
          </p:cNvSpPr>
          <p:nvPr>
            <p:ph sz="quarter" idx="11"/>
          </p:nvPr>
        </p:nvSpPr>
        <p:spPr>
          <a:xfrm>
            <a:off x="1075857" y="1861237"/>
            <a:ext cx="6685337" cy="3931919"/>
          </a:xfrm>
        </p:spPr>
        <p:txBody>
          <a:bodyPr vert="horz" lIns="91440" tIns="45720" rIns="91440" bIns="45720" rtlCol="0" anchor="t">
            <a:normAutofit/>
          </a:bodyPr>
          <a:lstStyle/>
          <a:p>
            <a:r>
              <a:rPr lang="en-US" dirty="0"/>
              <a:t>Academic achievements </a:t>
            </a:r>
            <a:endParaRPr lang="en-US" dirty="0"/>
          </a:p>
          <a:p>
            <a:r>
              <a:rPr lang="en-US" dirty="0"/>
              <a:t>Cross-cultural competencies </a:t>
            </a:r>
            <a:endParaRPr lang="en-US" dirty="0"/>
          </a:p>
          <a:p>
            <a:r>
              <a:rPr lang="en-US" dirty="0"/>
              <a:t>Global perspectives </a:t>
            </a:r>
            <a:endParaRPr lang="en-US" dirty="0"/>
          </a:p>
          <a:p>
            <a:r>
              <a:rPr lang="en-US" dirty="0"/>
              <a:t>Interpersonal skills </a:t>
            </a:r>
            <a:endParaRPr lang="en-US" dirty="0"/>
          </a:p>
        </p:txBody>
      </p:sp>
      <p:pic>
        <p:nvPicPr>
          <p:cNvPr id="4" name="Picture 3" descr="A group of people posing for a photo&#10;&#10;Description automatically generated"/>
          <p:cNvPicPr>
            <a:picLocks noChangeAspect="1"/>
          </p:cNvPicPr>
          <p:nvPr/>
        </p:nvPicPr>
        <p:blipFill>
          <a:blip r:embed="rId1"/>
          <a:stretch>
            <a:fillRect/>
          </a:stretch>
        </p:blipFill>
        <p:spPr>
          <a:xfrm>
            <a:off x="5145741" y="1864659"/>
            <a:ext cx="5486400" cy="4114800"/>
          </a:xfrm>
          <a:prstGeom prst="rect">
            <a:avLst/>
          </a:prstGeom>
        </p:spPr>
      </p:pic>
    </p:spTree>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c t : c o n t e n t T y p e S c h e m a   c t : _ = " "   m a : _ = " "   m a : c o n t e n t T y p e N a m e = " D o c u m e n t "   m a : c o n t e n t T y p e I D = " 0 x 0 1 0 1 0 0 7 9 F 1 1 1 E D 3 5 F 8 C C 4 7 9 4 4 9 6 0 9 E 8 A 0 9 2 3 A 6 "   m a : c o n t e n t T y p e V e r s i o n = " 2 8 "   m a : c o n t e n t T y p e D e s c r i p t i o n = " C r e a t e   a   n e w   d o c u m e n t . "   m a : c o n t e n t T y p e S c o p e = " "   m a : v e r s i o n I D = " 6 0 f 5 a 4 f 2 d 2 b 0 a b a d c f 5 3 2 d 4 8 e b f 9 c b 7 1 "   x m l n s : c t = " h t t p : / / s c h e m a s . m i c r o s o f t . c o m / o f f i c e / 2 0 0 6 / m e t a d a t a / c o n t e n t T y p e "   x m l n s : m a = " h t t p : / / s c h e m a s . m i c r o s o f t . c o m / o f f i c e / 2 0 0 6 / m e t a d a t a / p r o p e r t i e s / m e t a A t t r i b u t e s " >  
 < x s d : s c h e m a   t a r g e t N a m e s p a c e = " h t t p : / / s c h e m a s . m i c r o s o f t . c o m / o f f i c e / 2 0 0 6 / m e t a d a t a / p r o p e r t i e s "   m a : r o o t = " t r u e "   m a : f i e l d s I D = " 7 d d 7 8 1 2 9 e 6 a 1 8 1 1 f 8 4 8 0 7 a d 1 1 c 6 5 1 5 3 1 " 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S t a t u s "   m i n O c c u r s = " 0 " / >  
 < x s d : e l e m e n t   r e f = " n s 2 : I m a g e "   m i n O c c u r s = " 0 " / > 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1 : _ i p _ U n i f i e d C o m p l i a n c e P o l i c y P r o p e r t i e s "   m i n O c c u r s = " 0 " / >  
 < x s d : e l e m e n t   r e f = " n s 1 : _ i p _ U n i f i e d C o m p l i a n c e P o l i c y U I A c t i o n "   m i n O c c u r s = " 0 " / >  
 < x s d : e l e m e n t   r e f = " n s 4 : T a x C a t c h A l l "   m i n O c c u r s = " 0 " / >  
 < x s d : e l e m e n t   r e f = " n s 2 : I m a g e T a g s T a x H T F i e l d "   m i n O c c u r s = " 0 " / >  
 < x s d : e l e m e n t   r e f = " n s 2 : M e d i a S e r v i c e L o c a t i o n "   m i n O c c u r s = " 0 " / >  
 < x s d : e l e m e n t   r e f = " n s 2 : M e d i a L e n g t h I n S e c o n d s "   m i n O c c u r s = " 0 " / >  
 < x s d : e l e m e n t   r e f = " n s 2 : B a c k g r o u n d "   m i n O c c u r s = " 0 " / >  
 < x s d : e l e m e n t   r e f = " n s 2 : M e d i a S e r v i c e S e a r c h P r o p e r t i e s "   m i n O c c u r s = " 0 " / >  
 < x s d : e l e m e n t   r e f = " n s 2 : M e d i a S e r v i c e D o c T a g s "   m i n O c c u r s = " 0 " / >  
 < x s d : e l e m e n t   r e f = " n s 2 : M e d i a S e r v i c e O b j e c t D e t e c t o r V e r s i o n s "   m i n O c c u r s = " 0 " / >  
 < x s d : e l e m e n t   r e f = " n s 2 : M e d i a S e r v i c e S y s t e m T a g s " 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m a : r e a d O n l y = " f a l s e " >  
 < x s d : s i m p l e T y p e >  
 < x s d : r e s t r i c t i o n   b a s e = " d m s : N o t e " / >  
 < / x s d : s i m p l e T y p e >  
 < / x s d : e l e m e n t >  
 < x s d : e l e m e n t   n a m e = " _ i p _ U n i f i e d C o m p l i a n c e P o l i c y U I A c t i o n "   m a : i n d e x = " 2 1 "   n i l l a b l e = " t r u e "   m a : d i s p l a y N a m e = " U n i f i e d   C o m p l i a n c e   P o l i c y   U I   A c t i o n "   m a : h i d d e n = " t r u e "   m a : i n t e r n a l N a m e = " _ i p _ U n i f i e d C o m p l i a n c e P o l i c y U I A c t i o n "   m a : r e a d O n l y = " f a l s e " > 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t a t u s "   m a : i n d e x = " 2 "   n i l l a b l e = " t r u e "   m a : d i s p l a y N a m e = " S t a t u s "   m a : d e f a u l t = " N o t   s t a r t e d "   m a : f o r m a t = " D r o p d o w n "   m a : i n t e r n a l N a m e = " S t a t u s "   m a : r e a d O n l y = " f a l s e " >  
 < x s d : s i m p l e T y p e >  
 < x s d : r e s t r i c t i o n   b a s e = " d m s : C h o i c e " >  
 < x s d : e n u m e r a t i o n   v a l u e = " N o t   s t a r t e d " / >  
 < x s d : e n u m e r a t i o n   v a l u e = " I n   P r o g r e s s " / >  
 < x s d : e n u m e r a t i o n   v a l u e = " C o m p l e t e d " / >  
 < / x s d : r e s t r i c t i o n >  
 < / x s d : s i m p l e T y p e >  
 < / x s d : e l e m e n t >  
 < x s d : e l e m e n t   n a m e = " I m a g e "   m a : i n d e x = " 3 "   n i l l a b l e = " t r u e "   m a : d i s p l a y N a m e = " I m a g e "   m a : f o r m a t = " I m a g e "   m a : i n t e r n a l N a m e = " I m a g e "   m a : r e a d O n l y = " f a l s 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h i d d e n = " t r u e "   m a : i n t e r n a l N a m e = " M e d i a S e r v i c e O C R "   m a : r e a d O n l y = " t r u e " >  
 < x s d : s i m p l e T y p e >  
 < x s d : r e s t r i c t i o n   b a s e = " d m s : N o t e " / >  
 < / x s d : s i m p l e T y p e >  
 < / x s d : e l e m e n t >  
 < x s d : e l e m e n t   n a m e = " M e d i a S e r v i c e A u t o T a g s "   m a : i n d e x = " 1 1 "   n i l l a b l e = " t r u e "   m a : d i s p l a y N a m e = " M e d i a S e r v i c e A u t o T a g s "   m a : h i d d e n = " t r u e " 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h i d d e n = " t r u e "   m a : i n t e r n a l N a m e = " M e d i a S e r v i c e K e y P o i n t s "   m a : r e a d O n l y = " f a l s e " >  
 < x s d : s i m p l e T y p e >  
 < x s d : r e s t r i c t i o n   b a s e = " d m s : N o t e " / >  
 < / x s d : s i m p l e T y p e >  
 < / x s d : e l e m e n t >  
 < x s d : e l e m e n t   n a m e = " M e d i a S e r v i c e D a t e T a k e n "   m a : i n d e x = " 1 8 "   n i l l a b l e = " t r u e "   m a : d i s p l a y N a m e = " M e d i a S e r v i c e D a t e T a k e n "   m a : h i d d e n = " t r u e "   m a : i n t e r n a l N a m e = " M e d i a S e r v i c e D a t e T a k e n "   m a : r e a d O n l y = " t r u e " >  
 < x s d : s i m p l e T y p e >  
 < x s d : r e s t r i c t i o n   b a s e = " d m s : T e x t " / >  
 < / x s d : s i m p l e T y p e >  
 < / x s d : e l e m e n t >  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
 < x s d : c o m p l e x T y p e >  
 < x s d : s e q u e n c e >  
 < x s d : e l e m e n t   r e f = " p c : T e r m s "   m i n O c c u r s = " 0 "   m a x O c c u r s = " 1 " > < / x s d : e l e m e n t >  
 < / x s d : s e q u e n c e >  
 < / x s d : c o m p l e x T y p e >  
 < / x s d : e l e m e n t >  
 < x s d : e l e m e n t   n a m e = " M e d i a S e r v i c e L o c a t i o n "   m a : i n d e x = " 2 6 "   n i l l a b l e = " t r u e "   m a : d i s p l a y N a m e = " L o c a t i o n "   m a : h i d d e n = " t r u e "   m a : i n t e r n a l N a m e = " M e d i a S e r v i c e L o c a t i o n "   m a : r e a d O n l y = " t r u e " >  
 < x s d : s i m p l e T y p e >  
 < x s d : r e s t r i c t i o n   b a s e = " d m s : T e x t " / >  
 < / x s d : s i m p l e T y p e >  
 < / x s d : e l e m e n t >  
 < x s d : e l e m e n t   n a m e = " M e d i a L e n g t h I n S e c o n d s "   m a : i n d e x = " 2 7 "   n i l l a b l e = " t r u e "   m a : d i s p l a y N a m e = " M e d i a L e n g t h I n S e c o n d s "   m a : h i d d e n = " t r u e "   m a : i n t e r n a l N a m e = " M e d i a L e n g t h I n S e c o n d s "   m a : r e a d O n l y = " t r u e " >  
 < x s d : s i m p l e T y p e >  
 < x s d : r e s t r i c t i o n   b a s e = " d m s : U n k n o w n " / >  
 < / x s d : s i m p l e T y p e >  
 < / x s d : e l e m e n t >  
 < x s d : e l e m e n t   n a m e = " B a c k g r o u n d "   m a : i n d e x = " 2 8 "   n i l l a b l e = " t r u e "   m a : d i s p l a y N a m e = " B a c k g r o u n d "   m a : d e f a u l t = " 0 "   m a : f o r m a t = " D r o p d o w n "   m a : i n t e r n a l N a m e = " B a c k g r o u n d " >  
 < x s d : s i m p l e T y p e >  
 < x s d : r e s t r i c t i o n   b a s e = " d m s : B o o l e a n " / >  
 < / x s d : s i m p l e T y p e >  
 < / x s d : e l e m e n t >  
 < x s d : e l e m e n t   n a m e = " M e d i a S e r v i c e S e a r c h P r o p e r t i e s "   m a : i n d e x = " 2 9 "   n i l l a b l e = " t r u e "   m a : d i s p l a y N a m e = " M e d i a S e r v i c e S e a r c h P r o p e r t i e s "   m a : h i d d e n = " t r u e "   m a : i n t e r n a l N a m e = " M e d i a S e r v i c e S e a r c h P r o p e r t i e s "   m a : r e a d O n l y = " t r u e " >  
 < x s d : s i m p l e T y p e >  
 < x s d : r e s t r i c t i o n   b a s e = " d m s : N o t e " / >  
 < / x s d : s i m p l e T y p e >  
 < / x s d : e l e m e n t >  
 < x s d : e l e m e n t   n a m e = " M e d i a S e r v i c e D o c T a g s "   m a : i n d e x = " 3 0 "   n i l l a b l e = " t r u e "   m a : d i s p l a y N a m e = " M e d i a S e r v i c e D o c T a g s "   m a : h i d d e n = " t r u e "   m a : i n t e r n a l N a m e = " M e d i a S e r v i c e D o c T a g s "   m a : r e a d O n l y = " t r u e " >  
 < x s d : s i m p l e T y p e >  
 < x s d : r e s t r i c t i o n   b a s e = " d m s : N o t e " / >  
 < / x s d : s i m p l e T y p e >  
 < / x s d : e l e m e n t >  
 < x s d : e l e m e n t   n a m e = " M e d i a S e r v i c e O b j e c t D e t e c t o r V e r s i o n s "   m a : i n d e x = " 3 1 "   n i l l a b l e = " t r u e "   m a : d i s p l a y N a m e = " M e d i a S e r v i c e O b j e c t D e t e c t o r V e r s i o n s "   m a : d e s c r i p t i o n = " "   m a : h i d d e n = " t r u e "   m a : i n d e x e d = " t r u e "   m a : i n t e r n a l N a m e = " M e d i a S e r v i c e O b j e c t D e t e c t o r V e r s i o n s "   m a : r e a d O n l y = " t r u e " >  
 < x s d : s i m p l e T y p e >  
 < x s d : r e s t r i c t i o n   b a s e = " d m s : T e x t " / >  
 < / x s d : s i m p l e T y p e >  
 < / x s d : e l e m e n t >  
 < x s d : e l e m e n t   n a m e = " M e d i a S e r v i c e S y s t e m T a g s "   m a : i n d e x = " 3 2 "   n i l l a b l e = " t r u e "   m a : d i s p l a y N a m e = " M e d i a S e r v i c e S y s t e m T a g s "   m a : h i d d e n = " t r u e "   m a : i n t e r n a l N a m e = " M e d i a S e r v i c e S y s t e m T a g s "   m a : r e a d O n l y = " t r u e " >  
 < x s d : s i m p l e T y p e >  
 < x s d : r e s t r i c t i o n   b a s e = " d m s : N o t e " / >  
 < / x s d : s i m p l e 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h i d d e n = " t r u e " 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h i d d e n = " t r u e "   m a : i n t e r n a l N a m e = " S h a r e d W i t h D e t a i l s "   m a : r e a d O n l y = " t r u e " >  
 < x s d : s i m p l e T y p e >  
 < x s d : r e s t r i c t i o n   b a s e = " d m s : N o t e " / > 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3 "   n i l l a b l e = " t r u e "   m a : d i s p l a y N a m e = " T a x o n o m y   C a t c h   A l l   C o l u m n "   m a : h i d d e n = " t r u e "   m a : l i s t = " { 3 f 6 b f c b c - 3 d b 3 - 4 a e 6 - b d 7 6 - 3 2 6 f 0 7 9 8 a d 2 8 } "   m a : i n t e r n a l N a m e = " T a x C a t c h A l l "   m a : r e a d O n l y = " f a l s e " 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d i s p l a y N a m e = " C o n t e n t   T y p e " / >  
 < x s d : e l e m e n t   r e f = " d c : t i t l e "   m i n O c c u r s = " 0 "   m a x O c c u r s = " 1 "   m a : i n d e x = " 1 " 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2.xml>��< ? m s o - c o n t e n t T y p e ? > < F o r m T e m p l a t e s   x m l n s = " h t t p : / / s c h e m a s . m i c r o s o f t . c o m / s h a r e p o i n t / v 3 / c o n t e n t t y p e / f o r m s " > < D i s p l a y > D o c u m e n t L i b r a r y F o r m < / D i s p l a y > < E d i t > D o c u m e n t L i b r a r y F o r m < / E d i t > < N e w > D o c u m e n t L i b r a r y F o r m < / N e w > < / F o r m T e m p l a t e s > 
</file>

<file path=customXml/item3.xml>��< ? x m l   v e r s i o n = " 1 . 0 " ? > < p : p r o p e r t i e s   x m l n s : p = " h t t p : / / s c h e m a s . m i c r o s o f t . c o m / o f f i c e / 2 0 0 6 / m e t a d a t a / p r o p e r t i e s "   x m l n s : x s i = " h t t p : / / w w w . w 3 . o r g / 2 0 0 1 / X M L S c h e m a - i n s t a n c e "   x m l n s : p c = " h t t p : / / s c h e m a s . m i c r o s o f t . c o m / o f f i c e / i n f o p a t h / 2 0 0 7 / P a r t n e r C o n t r o l s " > < d o c u m e n t M a n a g e m e n t > < _ i p _ U n i f i e d C o m p l i a n c e P o l i c y U I A c t i o n   x m l n s = " h t t p : / / s c h e m a s . m i c r o s o f t . c o m / s h a r e p o i n t / v 3 "   x s i : n i l = " t r u e " / > < I m a g e   x m l n s = " 7 1 a f 3 2 4 3 - 3 d d 4 - 4 a 8 d - 8 c 0 d - d d 7 6 d a 1 f 0 2 a 5 " > < U r l   x s i : n i l = " t r u e " > < / U r l > < D e s c r i p t i o n   x s i : n i l = " t r u e " > < / D e s c r i p t i o n > < / I m a g e > < S t a t u s   x m l n s = " 7 1 a f 3 2 4 3 - 3 d d 4 - 4 a 8 d - 8 c 0 d - d d 7 6 d a 1 f 0 2 a 5 " > N o t   s t a r t e d < / S t a t u s > < B a c k g r o u n d   x m l n s = " 7 1 a f 3 2 4 3 - 3 d d 4 - 4 a 8 d - 8 c 0 d - d d 7 6 d a 1 f 0 2 a 5 " > f a l s e < / B a c k g r o u n d > < _ i p _ U n i f i e d C o m p l i a n c e P o l i c y P r o p e r t i e s   x m l n s = " h t t p : / / s c h e m a s . m i c r o s o f t . c o m / s h a r e p o i n t / v 3 "   x s i : n i l = " t r u e " / > < I m a g e T a g s T a x H T F i e l d   x m l n s = " 7 1 a f 3 2 4 3 - 3 d d 4 - 4 a 8 d - 8 c 0 d - d d 7 6 d a 1 f 0 2 a 5 " > < T e r m s   x m l n s = " h t t p : / / s c h e m a s . m i c r o s o f t . c o m / o f f i c e / i n f o p a t h / 2 0 0 7 / P a r t n e r C o n t r o l s " > < / T e r m s > < / I m a g e T a g s T a x H T F i e l d > < T a x C a t c h A l l   x m l n s = " 2 3 0 e 9 d f 3 - b e 6 5 - 4 c 7 3 - a 9 3 b - d 1 2 3 6 e b d 6 7 7 e "   x s i : n i l = " t r u e " / > < M e d i a S e r v i c e K e y P o i n t s   x m l n s = " 7 1 a f 3 2 4 3 - 3 d d 4 - 4 a 8 d - 8 c 0 d - d d 7 6 d a 1 f 0 2 a 5 "   x s i : n i l = " t r u e " / > < / d o c u m e n t M a n a g e m e n t > < / p : p r o p e r t i e s > 
</file>

<file path=customXml/itemProps1.xml><?xml version="1.0" encoding="utf-8"?>
<ds:datastoreItem xmlns:ds="http://schemas.openxmlformats.org/officeDocument/2006/customXml" ds:itemID="{268EFD9E-464D-4A64-8503-21EC02601551}">
  <ds:schemaRefs/>
</ds:datastoreItem>
</file>

<file path=customXml/itemProps2.xml><?xml version="1.0" encoding="utf-8"?>
<ds:datastoreItem xmlns:ds="http://schemas.openxmlformats.org/officeDocument/2006/customXml" ds:itemID="{B133F63F-9110-40E7-9727-485934F41506}">
  <ds:schemaRefs/>
</ds:datastoreItem>
</file>

<file path=customXml/itemProps3.xml><?xml version="1.0" encoding="utf-8"?>
<ds:datastoreItem xmlns:ds="http://schemas.openxmlformats.org/officeDocument/2006/customXml" ds:itemID="{17B53FD5-8F3E-4406-8404-9F78B5E6376E}">
  <ds:schemaRefs/>
</ds:datastoreItem>
</file>

<file path=docProps/app.xml><?xml version="1.0" encoding="utf-8"?>
<Properties xmlns="http://schemas.openxmlformats.org/officeDocument/2006/extended-properties" xmlns:vt="http://schemas.openxmlformats.org/officeDocument/2006/docPropsVTypes">
  <TotalTime>0</TotalTime>
  <Words>2480</Words>
  <Application>WPS Presentation</Application>
  <PresentationFormat>Widescreen</PresentationFormat>
  <Paragraphs>103</Paragraphs>
  <Slides>12</Slides>
  <Notes>12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Arial</vt:lpstr>
      <vt:lpstr>Tenorite</vt:lpstr>
      <vt:lpstr>Segoe Print</vt:lpstr>
      <vt:lpstr>Microsoft YaHei</vt:lpstr>
      <vt:lpstr>Arial Unicode MS</vt:lpstr>
      <vt:lpstr>Calibri</vt:lpstr>
      <vt:lpstr>Custom</vt:lpstr>
      <vt:lpstr>Cultural Assimilation of Bangladeshi Students in America: social, economic and political factors</vt:lpstr>
      <vt:lpstr>Table of contents</vt:lpstr>
      <vt:lpstr>What is cultural assimilation?</vt:lpstr>
      <vt:lpstr>Bangladeshi students in USA</vt:lpstr>
      <vt:lpstr>Over 13,000 Bangladeshis currently studying in the US</vt:lpstr>
      <vt:lpstr>The top reasons Bangladeshi students choose the us to pursue their higher education</vt:lpstr>
      <vt:lpstr>Challenges of cultural assimilation</vt:lpstr>
      <vt:lpstr>Strategies to overcome them</vt:lpstr>
      <vt:lpstr>Benefits of Cultural assimilation</vt:lpstr>
      <vt:lpstr>My personal experience </vt:lpstr>
      <vt:lpstr>Conclusion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
  <cp:lastModifiedBy>oalap</cp:lastModifiedBy>
  <cp:revision>471</cp:revision>
  <dcterms:created xsi:type="dcterms:W3CDTF">2024-03-23T05:45:00Z</dcterms:created>
  <dcterms:modified xsi:type="dcterms:W3CDTF">2024-03-29T04:16:37Z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F9D59A427A6945108839938BAED9B7A9_13</vt:lpwstr>
  </property>
  <property fmtid="{D5CDD505-2E9C-101B-9397-08002B2CF9AE}" pid="4" name="KSOProductBuildVer">
    <vt:lpwstr>1033-12.2.0.13538</vt:lpwstr>
  </property>
</Properties>
</file>