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5143500"/>
  <p:notesSz cx="6858000" cy="9144000"/>
  <p:embeddedFontLst>
    <p:embeddedFont>
      <p:font typeface="Old Standard TT" panose="0000050000000000000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1620"/>
        <p:guide pos="3456"/>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55" name="Shape 55"/>
        <p:cNvGrpSpPr/>
        <p:nvPr/>
      </p:nvGrpSpPr>
      <p:grpSpPr>
        <a:xfrm>
          <a:off x="0" y="0"/>
          <a:ext cx="0" cy="0"/>
          <a:chOff x="0" y="0"/>
          <a:chExt cx="0" cy="0"/>
        </a:xfrm>
      </p:grpSpPr>
      <p:sp>
        <p:nvSpPr>
          <p:cNvPr id="56" name="Google Shape;56;p: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4" name="Shape 114"/>
        <p:cNvGrpSpPr/>
        <p:nvPr/>
      </p:nvGrpSpPr>
      <p:grpSpPr>
        <a:xfrm>
          <a:off x="0" y="0"/>
          <a:ext cx="0" cy="0"/>
          <a:chOff x="0" y="0"/>
          <a:chExt cx="0" cy="0"/>
        </a:xfrm>
      </p:grpSpPr>
      <p:sp>
        <p:nvSpPr>
          <p:cNvPr id="115" name="Google Shape;115;g169d80a4012_2_213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69d80a4012_2_213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3" name="Shape 123"/>
        <p:cNvGrpSpPr/>
        <p:nvPr/>
      </p:nvGrpSpPr>
      <p:grpSpPr>
        <a:xfrm>
          <a:off x="0" y="0"/>
          <a:ext cx="0" cy="0"/>
          <a:chOff x="0" y="0"/>
          <a:chExt cx="0" cy="0"/>
        </a:xfrm>
      </p:grpSpPr>
      <p:sp>
        <p:nvSpPr>
          <p:cNvPr id="124" name="Google Shape;124;g183f41b5be5_0_1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83f41b5be5_0_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9" name="Shape 129"/>
        <p:cNvGrpSpPr/>
        <p:nvPr/>
      </p:nvGrpSpPr>
      <p:grpSpPr>
        <a:xfrm>
          <a:off x="0" y="0"/>
          <a:ext cx="0" cy="0"/>
          <a:chOff x="0" y="0"/>
          <a:chExt cx="0" cy="0"/>
        </a:xfrm>
      </p:grpSpPr>
      <p:sp>
        <p:nvSpPr>
          <p:cNvPr id="130" name="Google Shape;130;g183f41b5be5_0_1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83f41b5be5_0_1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83f41b5be5_0_2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83f41b5be5_0_2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1" name="Shape 141"/>
        <p:cNvGrpSpPr/>
        <p:nvPr/>
      </p:nvGrpSpPr>
      <p:grpSpPr>
        <a:xfrm>
          <a:off x="0" y="0"/>
          <a:ext cx="0" cy="0"/>
          <a:chOff x="0" y="0"/>
          <a:chExt cx="0" cy="0"/>
        </a:xfrm>
      </p:grpSpPr>
      <p:sp>
        <p:nvSpPr>
          <p:cNvPr id="142" name="Google Shape;142;g183f41b5be5_0_2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83f41b5be5_0_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61" name="Shape 61"/>
        <p:cNvGrpSpPr/>
        <p:nvPr/>
      </p:nvGrpSpPr>
      <p:grpSpPr>
        <a:xfrm>
          <a:off x="0" y="0"/>
          <a:ext cx="0" cy="0"/>
          <a:chOff x="0" y="0"/>
          <a:chExt cx="0" cy="0"/>
        </a:xfrm>
      </p:grpSpPr>
      <p:sp>
        <p:nvSpPr>
          <p:cNvPr id="62" name="Google Shape;62;g169d80a4012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69d80a4012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68" name="Shape 68"/>
        <p:cNvGrpSpPr/>
        <p:nvPr/>
      </p:nvGrpSpPr>
      <p:grpSpPr>
        <a:xfrm>
          <a:off x="0" y="0"/>
          <a:ext cx="0" cy="0"/>
          <a:chOff x="0" y="0"/>
          <a:chExt cx="0" cy="0"/>
        </a:xfrm>
      </p:grpSpPr>
      <p:sp>
        <p:nvSpPr>
          <p:cNvPr id="69" name="Google Shape;69;g16b1ed55cab_0_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6b1ed55cab_0_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74" name="Shape 74"/>
        <p:cNvGrpSpPr/>
        <p:nvPr/>
      </p:nvGrpSpPr>
      <p:grpSpPr>
        <a:xfrm>
          <a:off x="0" y="0"/>
          <a:ext cx="0" cy="0"/>
          <a:chOff x="0" y="0"/>
          <a:chExt cx="0" cy="0"/>
        </a:xfrm>
      </p:grpSpPr>
      <p:sp>
        <p:nvSpPr>
          <p:cNvPr id="75" name="Google Shape;75;g17182df7d21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7182df7d21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81" name="Shape 81"/>
        <p:cNvGrpSpPr/>
        <p:nvPr/>
      </p:nvGrpSpPr>
      <p:grpSpPr>
        <a:xfrm>
          <a:off x="0" y="0"/>
          <a:ext cx="0" cy="0"/>
          <a:chOff x="0" y="0"/>
          <a:chExt cx="0" cy="0"/>
        </a:xfrm>
      </p:grpSpPr>
      <p:sp>
        <p:nvSpPr>
          <p:cNvPr id="82" name="Google Shape;82;g17182df7d21_0_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7182df7d21_0_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88" name="Shape 88"/>
        <p:cNvGrpSpPr/>
        <p:nvPr/>
      </p:nvGrpSpPr>
      <p:grpSpPr>
        <a:xfrm>
          <a:off x="0" y="0"/>
          <a:ext cx="0" cy="0"/>
          <a:chOff x="0" y="0"/>
          <a:chExt cx="0" cy="0"/>
        </a:xfrm>
      </p:grpSpPr>
      <p:sp>
        <p:nvSpPr>
          <p:cNvPr id="89" name="Google Shape;89;g183f41b5be5_0_3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83f41b5be5_0_3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95" name="Shape 95"/>
        <p:cNvGrpSpPr/>
        <p:nvPr/>
      </p:nvGrpSpPr>
      <p:grpSpPr>
        <a:xfrm>
          <a:off x="0" y="0"/>
          <a:ext cx="0" cy="0"/>
          <a:chOff x="0" y="0"/>
          <a:chExt cx="0" cy="0"/>
        </a:xfrm>
      </p:grpSpPr>
      <p:sp>
        <p:nvSpPr>
          <p:cNvPr id="96" name="Google Shape;96;g17182df7d21_0_1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7182df7d21_0_1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2" name="Shape 102"/>
        <p:cNvGrpSpPr/>
        <p:nvPr/>
      </p:nvGrpSpPr>
      <p:grpSpPr>
        <a:xfrm>
          <a:off x="0" y="0"/>
          <a:ext cx="0" cy="0"/>
          <a:chOff x="0" y="0"/>
          <a:chExt cx="0" cy="0"/>
        </a:xfrm>
      </p:grpSpPr>
      <p:sp>
        <p:nvSpPr>
          <p:cNvPr id="103" name="Google Shape;103;g169d80a4012_1_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69d80a4012_1_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8" name="Shape 108"/>
        <p:cNvGrpSpPr/>
        <p:nvPr/>
      </p:nvGrpSpPr>
      <p:grpSpPr>
        <a:xfrm>
          <a:off x="0" y="0"/>
          <a:ext cx="0" cy="0"/>
          <a:chOff x="0" y="0"/>
          <a:chExt cx="0" cy="0"/>
        </a:xfrm>
      </p:grpSpPr>
      <p:sp>
        <p:nvSpPr>
          <p:cNvPr id="109" name="Google Shape;109;g17182df7d21_0_1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7182df7d21_0_1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bg>
      <p:bgPr>
        <a:solidFill>
          <a:schemeClr val="dk1"/>
        </a:solidFill>
        <a:effectLst/>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p:nvPr>
            <p:ph type="ctr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type="subTitle" idx="1"/>
          </p:nvPr>
        </p:nvSpPr>
        <p:spPr>
          <a:xfrm>
            <a:off x="512700" y="3840639"/>
            <a:ext cx="8118600" cy="7875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49" name="Shape 49"/>
        <p:cNvGrpSpPr/>
        <p:nvPr/>
      </p:nvGrpSpPr>
      <p:grpSpPr>
        <a:xfrm>
          <a:off x="0" y="0"/>
          <a:ext cx="0" cy="0"/>
          <a:chOff x="0" y="0"/>
          <a:chExt cx="0" cy="0"/>
        </a:xfrm>
      </p:grpSpPr>
      <p:sp>
        <p:nvSpPr>
          <p:cNvPr id="50" name="Google Shape;50;p11"/>
          <p:cNvSpPr txBox="1"/>
          <p:nvPr>
            <p:ph type="title" hasCustomPrompt="1"/>
          </p:nvPr>
        </p:nvSpPr>
        <p:spPr>
          <a:xfrm>
            <a:off x="311700" y="1039650"/>
            <a:ext cx="8520600" cy="21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p:txBody>
      </p:sp>
      <p:sp>
        <p:nvSpPr>
          <p:cNvPr id="52" name="Google Shape;52;p11"/>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53" name="Shape 53"/>
        <p:cNvGrpSpPr/>
        <p:nvPr/>
      </p:nvGrpSpPr>
      <p:grpSpPr>
        <a:xfrm>
          <a:off x="0" y="0"/>
          <a:ext cx="0" cy="0"/>
          <a:chOff x="0" y="0"/>
          <a:chExt cx="0" cy="0"/>
        </a:xfrm>
      </p:grpSpPr>
      <p:sp>
        <p:nvSpPr>
          <p:cNvPr id="54" name="Google Shape;54;p1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chemeClr val="dk1"/>
        </a:solidFill>
        <a:effectLst/>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p:nvPr>
            <p:ph type="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4"/>
          <p:cNvSpPr txBox="1"/>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23" name="Google Shape;23;p4"/>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type="body" idx="1"/>
          </p:nvPr>
        </p:nvSpPr>
        <p:spPr>
          <a:xfrm>
            <a:off x="3117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7" name="Google Shape;27;p5"/>
          <p:cNvSpPr txBox="1"/>
          <p:nvPr>
            <p:ph type="body" idx="2"/>
          </p:nvPr>
        </p:nvSpPr>
        <p:spPr>
          <a:xfrm>
            <a:off x="48324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8" name="Google Shape;28;p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35" name="Google Shape;35;p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p:nvPr>
            <p:ph type="title"/>
          </p:nvPr>
        </p:nvSpPr>
        <p:spPr>
          <a:xfrm>
            <a:off x="265500" y="1382350"/>
            <a:ext cx="4045200" cy="1333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46" name="Shape 46"/>
        <p:cNvGrpSpPr/>
        <p:nvPr/>
      </p:nvGrpSpPr>
      <p:grpSpPr>
        <a:xfrm>
          <a:off x="0" y="0"/>
          <a:ext cx="0" cy="0"/>
          <a:chOff x="0" y="0"/>
          <a:chExt cx="0" cy="0"/>
        </a:xfrm>
      </p:grpSpPr>
      <p:sp>
        <p:nvSpPr>
          <p:cNvPr id="47" name="Google Shape;47;p10"/>
          <p:cNvSpPr txBox="1"/>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p:txBody>
      </p:sp>
      <p:sp>
        <p:nvSpPr>
          <p:cNvPr id="48" name="Google Shape;48;p10"/>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ld Standard TT" panose="00000500000000000000"/>
              <a:buNone/>
              <a:defRPr sz="3000">
                <a:solidFill>
                  <a:schemeClr val="dk1"/>
                </a:solidFill>
                <a:latin typeface="Old Standard TT" panose="00000500000000000000"/>
                <a:ea typeface="Old Standard TT" panose="00000500000000000000"/>
                <a:cs typeface="Old Standard TT" panose="00000500000000000000"/>
                <a:sym typeface="Old Standard TT" panose="00000500000000000000"/>
              </a:defRPr>
            </a:lvl1pPr>
            <a:lvl2pPr lvl="1">
              <a:spcBef>
                <a:spcPts val="0"/>
              </a:spcBef>
              <a:spcAft>
                <a:spcPts val="0"/>
              </a:spcAft>
              <a:buClr>
                <a:schemeClr val="dk1"/>
              </a:buClr>
              <a:buSzPts val="3000"/>
              <a:buFont typeface="Old Standard TT" panose="00000500000000000000"/>
              <a:buNone/>
              <a:defRPr sz="3000">
                <a:solidFill>
                  <a:schemeClr val="dk1"/>
                </a:solidFill>
                <a:latin typeface="Old Standard TT" panose="00000500000000000000"/>
                <a:ea typeface="Old Standard TT" panose="00000500000000000000"/>
                <a:cs typeface="Old Standard TT" panose="00000500000000000000"/>
                <a:sym typeface="Old Standard TT" panose="00000500000000000000"/>
              </a:defRPr>
            </a:lvl2pPr>
            <a:lvl3pPr lvl="2">
              <a:spcBef>
                <a:spcPts val="0"/>
              </a:spcBef>
              <a:spcAft>
                <a:spcPts val="0"/>
              </a:spcAft>
              <a:buClr>
                <a:schemeClr val="dk1"/>
              </a:buClr>
              <a:buSzPts val="3000"/>
              <a:buFont typeface="Old Standard TT" panose="00000500000000000000"/>
              <a:buNone/>
              <a:defRPr sz="3000">
                <a:solidFill>
                  <a:schemeClr val="dk1"/>
                </a:solidFill>
                <a:latin typeface="Old Standard TT" panose="00000500000000000000"/>
                <a:ea typeface="Old Standard TT" panose="00000500000000000000"/>
                <a:cs typeface="Old Standard TT" panose="00000500000000000000"/>
                <a:sym typeface="Old Standard TT" panose="00000500000000000000"/>
              </a:defRPr>
            </a:lvl3pPr>
            <a:lvl4pPr lvl="3">
              <a:spcBef>
                <a:spcPts val="0"/>
              </a:spcBef>
              <a:spcAft>
                <a:spcPts val="0"/>
              </a:spcAft>
              <a:buClr>
                <a:schemeClr val="dk1"/>
              </a:buClr>
              <a:buSzPts val="3000"/>
              <a:buFont typeface="Old Standard TT" panose="00000500000000000000"/>
              <a:buNone/>
              <a:defRPr sz="3000">
                <a:solidFill>
                  <a:schemeClr val="dk1"/>
                </a:solidFill>
                <a:latin typeface="Old Standard TT" panose="00000500000000000000"/>
                <a:ea typeface="Old Standard TT" panose="00000500000000000000"/>
                <a:cs typeface="Old Standard TT" panose="00000500000000000000"/>
                <a:sym typeface="Old Standard TT" panose="00000500000000000000"/>
              </a:defRPr>
            </a:lvl4pPr>
            <a:lvl5pPr lvl="4">
              <a:spcBef>
                <a:spcPts val="0"/>
              </a:spcBef>
              <a:spcAft>
                <a:spcPts val="0"/>
              </a:spcAft>
              <a:buClr>
                <a:schemeClr val="dk1"/>
              </a:buClr>
              <a:buSzPts val="3000"/>
              <a:buFont typeface="Old Standard TT" panose="00000500000000000000"/>
              <a:buNone/>
              <a:defRPr sz="3000">
                <a:solidFill>
                  <a:schemeClr val="dk1"/>
                </a:solidFill>
                <a:latin typeface="Old Standard TT" panose="00000500000000000000"/>
                <a:ea typeface="Old Standard TT" panose="00000500000000000000"/>
                <a:cs typeface="Old Standard TT" panose="00000500000000000000"/>
                <a:sym typeface="Old Standard TT" panose="00000500000000000000"/>
              </a:defRPr>
            </a:lvl5pPr>
            <a:lvl6pPr lvl="5">
              <a:spcBef>
                <a:spcPts val="0"/>
              </a:spcBef>
              <a:spcAft>
                <a:spcPts val="0"/>
              </a:spcAft>
              <a:buClr>
                <a:schemeClr val="dk1"/>
              </a:buClr>
              <a:buSzPts val="3000"/>
              <a:buFont typeface="Old Standard TT" panose="00000500000000000000"/>
              <a:buNone/>
              <a:defRPr sz="3000">
                <a:solidFill>
                  <a:schemeClr val="dk1"/>
                </a:solidFill>
                <a:latin typeface="Old Standard TT" panose="00000500000000000000"/>
                <a:ea typeface="Old Standard TT" panose="00000500000000000000"/>
                <a:cs typeface="Old Standard TT" panose="00000500000000000000"/>
                <a:sym typeface="Old Standard TT" panose="00000500000000000000"/>
              </a:defRPr>
            </a:lvl6pPr>
            <a:lvl7pPr lvl="6">
              <a:spcBef>
                <a:spcPts val="0"/>
              </a:spcBef>
              <a:spcAft>
                <a:spcPts val="0"/>
              </a:spcAft>
              <a:buClr>
                <a:schemeClr val="dk1"/>
              </a:buClr>
              <a:buSzPts val="3000"/>
              <a:buFont typeface="Old Standard TT" panose="00000500000000000000"/>
              <a:buNone/>
              <a:defRPr sz="3000">
                <a:solidFill>
                  <a:schemeClr val="dk1"/>
                </a:solidFill>
                <a:latin typeface="Old Standard TT" panose="00000500000000000000"/>
                <a:ea typeface="Old Standard TT" panose="00000500000000000000"/>
                <a:cs typeface="Old Standard TT" panose="00000500000000000000"/>
                <a:sym typeface="Old Standard TT" panose="00000500000000000000"/>
              </a:defRPr>
            </a:lvl7pPr>
            <a:lvl8pPr lvl="7">
              <a:spcBef>
                <a:spcPts val="0"/>
              </a:spcBef>
              <a:spcAft>
                <a:spcPts val="0"/>
              </a:spcAft>
              <a:buClr>
                <a:schemeClr val="dk1"/>
              </a:buClr>
              <a:buSzPts val="3000"/>
              <a:buFont typeface="Old Standard TT" panose="00000500000000000000"/>
              <a:buNone/>
              <a:defRPr sz="3000">
                <a:solidFill>
                  <a:schemeClr val="dk1"/>
                </a:solidFill>
                <a:latin typeface="Old Standard TT" panose="00000500000000000000"/>
                <a:ea typeface="Old Standard TT" panose="00000500000000000000"/>
                <a:cs typeface="Old Standard TT" panose="00000500000000000000"/>
                <a:sym typeface="Old Standard TT" panose="00000500000000000000"/>
              </a:defRPr>
            </a:lvl8pPr>
            <a:lvl9pPr lvl="8">
              <a:spcBef>
                <a:spcPts val="0"/>
              </a:spcBef>
              <a:spcAft>
                <a:spcPts val="0"/>
              </a:spcAft>
              <a:buClr>
                <a:schemeClr val="dk1"/>
              </a:buClr>
              <a:buSzPts val="3000"/>
              <a:buFont typeface="Old Standard TT" panose="00000500000000000000"/>
              <a:buNone/>
              <a:defRPr sz="3000">
                <a:solidFill>
                  <a:schemeClr val="dk1"/>
                </a:solidFill>
                <a:latin typeface="Old Standard TT" panose="00000500000000000000"/>
                <a:ea typeface="Old Standard TT" panose="00000500000000000000"/>
                <a:cs typeface="Old Standard TT" panose="00000500000000000000"/>
                <a:sym typeface="Old Standard TT" panose="00000500000000000000"/>
              </a:defRPr>
            </a:lvl9pPr>
          </a:lstStyle>
          <a:p/>
        </p:txBody>
      </p:sp>
      <p:sp>
        <p:nvSpPr>
          <p:cNvPr id="7" name="Google Shape;7;p1"/>
          <p:cNvSpPr txBox="1"/>
          <p:nvPr>
            <p:ph type="body" idx="1"/>
          </p:nvPr>
        </p:nvSpPr>
        <p:spPr>
          <a:xfrm>
            <a:off x="311700" y="1171600"/>
            <a:ext cx="8520600" cy="3397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ld Standard TT" panose="00000500000000000000"/>
              <a:buChar char="●"/>
              <a:defRPr sz="1800">
                <a:solidFill>
                  <a:schemeClr val="dk1"/>
                </a:solidFill>
                <a:latin typeface="Old Standard TT" panose="00000500000000000000"/>
                <a:ea typeface="Old Standard TT" panose="00000500000000000000"/>
                <a:cs typeface="Old Standard TT" panose="00000500000000000000"/>
                <a:sym typeface="Old Standard TT" panose="00000500000000000000"/>
              </a:defRPr>
            </a:lvl1pPr>
            <a:lvl2pPr marL="914400" lvl="1" indent="-317500">
              <a:lnSpc>
                <a:spcPct val="115000"/>
              </a:lnSpc>
              <a:spcBef>
                <a:spcPts val="0"/>
              </a:spcBef>
              <a:spcAft>
                <a:spcPts val="0"/>
              </a:spcAft>
              <a:buClr>
                <a:schemeClr val="dk1"/>
              </a:buClr>
              <a:buSzPts val="1400"/>
              <a:buFont typeface="Old Standard TT" panose="00000500000000000000"/>
              <a:buChar char="○"/>
              <a:defRPr>
                <a:solidFill>
                  <a:schemeClr val="dk1"/>
                </a:solidFill>
                <a:latin typeface="Old Standard TT" panose="00000500000000000000"/>
                <a:ea typeface="Old Standard TT" panose="00000500000000000000"/>
                <a:cs typeface="Old Standard TT" panose="00000500000000000000"/>
                <a:sym typeface="Old Standard TT" panose="00000500000000000000"/>
              </a:defRPr>
            </a:lvl2pPr>
            <a:lvl3pPr marL="1371600" lvl="2" indent="-317500">
              <a:lnSpc>
                <a:spcPct val="115000"/>
              </a:lnSpc>
              <a:spcBef>
                <a:spcPts val="0"/>
              </a:spcBef>
              <a:spcAft>
                <a:spcPts val="0"/>
              </a:spcAft>
              <a:buClr>
                <a:schemeClr val="dk1"/>
              </a:buClr>
              <a:buSzPts val="1400"/>
              <a:buFont typeface="Old Standard TT" panose="00000500000000000000"/>
              <a:buChar char="■"/>
              <a:defRPr>
                <a:solidFill>
                  <a:schemeClr val="dk1"/>
                </a:solidFill>
                <a:latin typeface="Old Standard TT" panose="00000500000000000000"/>
                <a:ea typeface="Old Standard TT" panose="00000500000000000000"/>
                <a:cs typeface="Old Standard TT" panose="00000500000000000000"/>
                <a:sym typeface="Old Standard TT" panose="00000500000000000000"/>
              </a:defRPr>
            </a:lvl3pPr>
            <a:lvl4pPr marL="1828800" lvl="3" indent="-317500">
              <a:lnSpc>
                <a:spcPct val="115000"/>
              </a:lnSpc>
              <a:spcBef>
                <a:spcPts val="0"/>
              </a:spcBef>
              <a:spcAft>
                <a:spcPts val="0"/>
              </a:spcAft>
              <a:buClr>
                <a:schemeClr val="dk1"/>
              </a:buClr>
              <a:buSzPts val="1400"/>
              <a:buFont typeface="Old Standard TT" panose="00000500000000000000"/>
              <a:buChar char="●"/>
              <a:defRPr>
                <a:solidFill>
                  <a:schemeClr val="dk1"/>
                </a:solidFill>
                <a:latin typeface="Old Standard TT" panose="00000500000000000000"/>
                <a:ea typeface="Old Standard TT" panose="00000500000000000000"/>
                <a:cs typeface="Old Standard TT" panose="00000500000000000000"/>
                <a:sym typeface="Old Standard TT" panose="00000500000000000000"/>
              </a:defRPr>
            </a:lvl4pPr>
            <a:lvl5pPr marL="2286000" lvl="4" indent="-317500">
              <a:lnSpc>
                <a:spcPct val="115000"/>
              </a:lnSpc>
              <a:spcBef>
                <a:spcPts val="0"/>
              </a:spcBef>
              <a:spcAft>
                <a:spcPts val="0"/>
              </a:spcAft>
              <a:buClr>
                <a:schemeClr val="dk1"/>
              </a:buClr>
              <a:buSzPts val="1400"/>
              <a:buFont typeface="Old Standard TT" panose="00000500000000000000"/>
              <a:buChar char="○"/>
              <a:defRPr>
                <a:solidFill>
                  <a:schemeClr val="dk1"/>
                </a:solidFill>
                <a:latin typeface="Old Standard TT" panose="00000500000000000000"/>
                <a:ea typeface="Old Standard TT" panose="00000500000000000000"/>
                <a:cs typeface="Old Standard TT" panose="00000500000000000000"/>
                <a:sym typeface="Old Standard TT" panose="00000500000000000000"/>
              </a:defRPr>
            </a:lvl5pPr>
            <a:lvl6pPr marL="2743200" lvl="5" indent="-317500">
              <a:lnSpc>
                <a:spcPct val="115000"/>
              </a:lnSpc>
              <a:spcBef>
                <a:spcPts val="0"/>
              </a:spcBef>
              <a:spcAft>
                <a:spcPts val="0"/>
              </a:spcAft>
              <a:buClr>
                <a:schemeClr val="dk1"/>
              </a:buClr>
              <a:buSzPts val="1400"/>
              <a:buFont typeface="Old Standard TT" panose="00000500000000000000"/>
              <a:buChar char="■"/>
              <a:defRPr>
                <a:solidFill>
                  <a:schemeClr val="dk1"/>
                </a:solidFill>
                <a:latin typeface="Old Standard TT" panose="00000500000000000000"/>
                <a:ea typeface="Old Standard TT" panose="00000500000000000000"/>
                <a:cs typeface="Old Standard TT" panose="00000500000000000000"/>
                <a:sym typeface="Old Standard TT" panose="00000500000000000000"/>
              </a:defRPr>
            </a:lvl6pPr>
            <a:lvl7pPr marL="3200400" lvl="6" indent="-317500">
              <a:lnSpc>
                <a:spcPct val="115000"/>
              </a:lnSpc>
              <a:spcBef>
                <a:spcPts val="0"/>
              </a:spcBef>
              <a:spcAft>
                <a:spcPts val="0"/>
              </a:spcAft>
              <a:buClr>
                <a:schemeClr val="dk1"/>
              </a:buClr>
              <a:buSzPts val="1400"/>
              <a:buFont typeface="Old Standard TT" panose="00000500000000000000"/>
              <a:buChar char="●"/>
              <a:defRPr>
                <a:solidFill>
                  <a:schemeClr val="dk1"/>
                </a:solidFill>
                <a:latin typeface="Old Standard TT" panose="00000500000000000000"/>
                <a:ea typeface="Old Standard TT" panose="00000500000000000000"/>
                <a:cs typeface="Old Standard TT" panose="00000500000000000000"/>
                <a:sym typeface="Old Standard TT" panose="00000500000000000000"/>
              </a:defRPr>
            </a:lvl7pPr>
            <a:lvl8pPr marL="3657600" lvl="7" indent="-317500">
              <a:lnSpc>
                <a:spcPct val="115000"/>
              </a:lnSpc>
              <a:spcBef>
                <a:spcPts val="0"/>
              </a:spcBef>
              <a:spcAft>
                <a:spcPts val="0"/>
              </a:spcAft>
              <a:buClr>
                <a:schemeClr val="dk1"/>
              </a:buClr>
              <a:buSzPts val="1400"/>
              <a:buFont typeface="Old Standard TT" panose="00000500000000000000"/>
              <a:buChar char="○"/>
              <a:defRPr>
                <a:solidFill>
                  <a:schemeClr val="dk1"/>
                </a:solidFill>
                <a:latin typeface="Old Standard TT" panose="00000500000000000000"/>
                <a:ea typeface="Old Standard TT" panose="00000500000000000000"/>
                <a:cs typeface="Old Standard TT" panose="00000500000000000000"/>
                <a:sym typeface="Old Standard TT" panose="00000500000000000000"/>
              </a:defRPr>
            </a:lvl8pPr>
            <a:lvl9pPr marL="4114800" lvl="8" indent="-317500">
              <a:lnSpc>
                <a:spcPct val="115000"/>
              </a:lnSpc>
              <a:spcBef>
                <a:spcPts val="0"/>
              </a:spcBef>
              <a:spcAft>
                <a:spcPts val="0"/>
              </a:spcAft>
              <a:buClr>
                <a:schemeClr val="dk1"/>
              </a:buClr>
              <a:buSzPts val="1400"/>
              <a:buFont typeface="Old Standard TT" panose="00000500000000000000"/>
              <a:buChar char="■"/>
              <a:defRPr>
                <a:solidFill>
                  <a:schemeClr val="dk1"/>
                </a:solidFill>
                <a:latin typeface="Old Standard TT" panose="00000500000000000000"/>
                <a:ea typeface="Old Standard TT" panose="00000500000000000000"/>
                <a:cs typeface="Old Standard TT" panose="00000500000000000000"/>
                <a:sym typeface="Old Standard TT" panose="00000500000000000000"/>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Old Standard TT" panose="00000500000000000000"/>
                <a:ea typeface="Old Standard TT" panose="00000500000000000000"/>
                <a:cs typeface="Old Standard TT" panose="00000500000000000000"/>
                <a:sym typeface="Old Standard TT" panose="00000500000000000000"/>
              </a:defRPr>
            </a:lvl1pPr>
            <a:lvl2pPr lvl="1" algn="r">
              <a:buNone/>
              <a:defRPr sz="1000">
                <a:solidFill>
                  <a:schemeClr val="dk1"/>
                </a:solidFill>
                <a:latin typeface="Old Standard TT" panose="00000500000000000000"/>
                <a:ea typeface="Old Standard TT" panose="00000500000000000000"/>
                <a:cs typeface="Old Standard TT" panose="00000500000000000000"/>
                <a:sym typeface="Old Standard TT" panose="00000500000000000000"/>
              </a:defRPr>
            </a:lvl2pPr>
            <a:lvl3pPr lvl="2" algn="r">
              <a:buNone/>
              <a:defRPr sz="1000">
                <a:solidFill>
                  <a:schemeClr val="dk1"/>
                </a:solidFill>
                <a:latin typeface="Old Standard TT" panose="00000500000000000000"/>
                <a:ea typeface="Old Standard TT" panose="00000500000000000000"/>
                <a:cs typeface="Old Standard TT" panose="00000500000000000000"/>
                <a:sym typeface="Old Standard TT" panose="00000500000000000000"/>
              </a:defRPr>
            </a:lvl3pPr>
            <a:lvl4pPr lvl="3" algn="r">
              <a:buNone/>
              <a:defRPr sz="1000">
                <a:solidFill>
                  <a:schemeClr val="dk1"/>
                </a:solidFill>
                <a:latin typeface="Old Standard TT" panose="00000500000000000000"/>
                <a:ea typeface="Old Standard TT" panose="00000500000000000000"/>
                <a:cs typeface="Old Standard TT" panose="00000500000000000000"/>
                <a:sym typeface="Old Standard TT" panose="00000500000000000000"/>
              </a:defRPr>
            </a:lvl4pPr>
            <a:lvl5pPr lvl="4" algn="r">
              <a:buNone/>
              <a:defRPr sz="1000">
                <a:solidFill>
                  <a:schemeClr val="dk1"/>
                </a:solidFill>
                <a:latin typeface="Old Standard TT" panose="00000500000000000000"/>
                <a:ea typeface="Old Standard TT" panose="00000500000000000000"/>
                <a:cs typeface="Old Standard TT" panose="00000500000000000000"/>
                <a:sym typeface="Old Standard TT" panose="00000500000000000000"/>
              </a:defRPr>
            </a:lvl5pPr>
            <a:lvl6pPr lvl="5" algn="r">
              <a:buNone/>
              <a:defRPr sz="1000">
                <a:solidFill>
                  <a:schemeClr val="dk1"/>
                </a:solidFill>
                <a:latin typeface="Old Standard TT" panose="00000500000000000000"/>
                <a:ea typeface="Old Standard TT" panose="00000500000000000000"/>
                <a:cs typeface="Old Standard TT" panose="00000500000000000000"/>
                <a:sym typeface="Old Standard TT" panose="00000500000000000000"/>
              </a:defRPr>
            </a:lvl6pPr>
            <a:lvl7pPr lvl="6" algn="r">
              <a:buNone/>
              <a:defRPr sz="1000">
                <a:solidFill>
                  <a:schemeClr val="dk1"/>
                </a:solidFill>
                <a:latin typeface="Old Standard TT" panose="00000500000000000000"/>
                <a:ea typeface="Old Standard TT" panose="00000500000000000000"/>
                <a:cs typeface="Old Standard TT" panose="00000500000000000000"/>
                <a:sym typeface="Old Standard TT" panose="00000500000000000000"/>
              </a:defRPr>
            </a:lvl7pPr>
            <a:lvl8pPr lvl="7" algn="r">
              <a:buNone/>
              <a:defRPr sz="1000">
                <a:solidFill>
                  <a:schemeClr val="dk1"/>
                </a:solidFill>
                <a:latin typeface="Old Standard TT" panose="00000500000000000000"/>
                <a:ea typeface="Old Standard TT" panose="00000500000000000000"/>
                <a:cs typeface="Old Standard TT" panose="00000500000000000000"/>
                <a:sym typeface="Old Standard TT" panose="00000500000000000000"/>
              </a:defRPr>
            </a:lvl8pPr>
            <a:lvl9pPr lvl="8" algn="r">
              <a:buNone/>
              <a:defRPr sz="1000">
                <a:solidFill>
                  <a:schemeClr val="dk1"/>
                </a:solidFill>
                <a:latin typeface="Old Standard TT" panose="00000500000000000000"/>
                <a:ea typeface="Old Standard TT" panose="00000500000000000000"/>
                <a:cs typeface="Old Standard TT" panose="00000500000000000000"/>
                <a:sym typeface="Old Standard TT" panose="00000500000000000000"/>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3.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2700" y="1893300"/>
            <a:ext cx="8118600" cy="152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CLDV 100</a:t>
            </a:r>
            <a:endParaRPr lang="en-GB"/>
          </a:p>
        </p:txBody>
      </p:sp>
      <p:sp>
        <p:nvSpPr>
          <p:cNvPr id="60" name="Google Shape;60;p13"/>
          <p:cNvSpPr txBox="1"/>
          <p:nvPr>
            <p:ph type="subTitle" idx="1"/>
          </p:nvPr>
        </p:nvSpPr>
        <p:spPr>
          <a:xfrm>
            <a:off x="512700" y="3840639"/>
            <a:ext cx="8118600" cy="787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Tanveer Siddiqui</a:t>
            </a: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Week 5</a:t>
            </a:r>
            <a:endParaRPr lang="en-GB"/>
          </a:p>
        </p:txBody>
      </p:sp>
      <p:sp>
        <p:nvSpPr>
          <p:cNvPr id="119" name="Google Shape;119;p22"/>
          <p:cNvSpPr txBox="1"/>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In the week 5 I got to express myself about why I came to the USA. </a:t>
            </a:r>
            <a:endParaRPr lang="en-GB"/>
          </a:p>
          <a:p>
            <a:pPr marL="457200" lvl="0" indent="-342900" algn="l" rtl="0">
              <a:spcBef>
                <a:spcPts val="0"/>
              </a:spcBef>
              <a:spcAft>
                <a:spcPts val="0"/>
              </a:spcAft>
              <a:buSzPts val="1800"/>
              <a:buChar char="●"/>
            </a:pPr>
            <a:r>
              <a:rPr lang="en-GB"/>
              <a:t>I chose the first picture because when I came to America I was an immigrant and The second shows how I left everything back in my country, I have never been back to my country and I miss every memory of it. Third picture talks about the main reason why we came here is because of the education. </a:t>
            </a:r>
            <a:endParaRPr lang="en-GB"/>
          </a:p>
          <a:p>
            <a:pPr marL="457200" lvl="0" indent="0" algn="l" rtl="0">
              <a:spcBef>
                <a:spcPts val="1200"/>
              </a:spcBef>
              <a:spcAft>
                <a:spcPts val="0"/>
              </a:spcAft>
              <a:buNone/>
            </a:pPr>
          </a:p>
          <a:p>
            <a:pPr marL="457200" lvl="0" indent="0" algn="l" rtl="0">
              <a:spcBef>
                <a:spcPts val="1200"/>
              </a:spcBef>
              <a:spcAft>
                <a:spcPts val="0"/>
              </a:spcAft>
              <a:buNone/>
            </a:pPr>
          </a:p>
          <a:p>
            <a:pPr marL="0" lvl="0" indent="0" algn="l" rtl="0">
              <a:spcBef>
                <a:spcPts val="1200"/>
              </a:spcBef>
              <a:spcAft>
                <a:spcPts val="1200"/>
              </a:spcAft>
              <a:buNone/>
            </a:pPr>
          </a:p>
        </p:txBody>
      </p:sp>
      <p:pic>
        <p:nvPicPr>
          <p:cNvPr id="120" name="Google Shape;120;p22"/>
          <p:cNvPicPr preferRelativeResize="0"/>
          <p:nvPr/>
        </p:nvPicPr>
        <p:blipFill>
          <a:blip r:embed="rId1"/>
          <a:stretch>
            <a:fillRect/>
          </a:stretch>
        </p:blipFill>
        <p:spPr>
          <a:xfrm>
            <a:off x="240875" y="3374975"/>
            <a:ext cx="2619375" cy="1590675"/>
          </a:xfrm>
          <a:prstGeom prst="rect">
            <a:avLst/>
          </a:prstGeom>
          <a:noFill/>
          <a:ln>
            <a:noFill/>
          </a:ln>
        </p:spPr>
      </p:pic>
      <p:pic>
        <p:nvPicPr>
          <p:cNvPr id="121" name="Google Shape;121;p22"/>
          <p:cNvPicPr preferRelativeResize="0"/>
          <p:nvPr/>
        </p:nvPicPr>
        <p:blipFill>
          <a:blip r:embed="rId2"/>
          <a:stretch>
            <a:fillRect/>
          </a:stretch>
        </p:blipFill>
        <p:spPr>
          <a:xfrm>
            <a:off x="3139725" y="2918050"/>
            <a:ext cx="2427400" cy="2115200"/>
          </a:xfrm>
          <a:prstGeom prst="rect">
            <a:avLst/>
          </a:prstGeom>
          <a:noFill/>
          <a:ln>
            <a:noFill/>
          </a:ln>
        </p:spPr>
      </p:pic>
      <p:pic>
        <p:nvPicPr>
          <p:cNvPr id="122" name="Google Shape;122;p22"/>
          <p:cNvPicPr preferRelativeResize="0"/>
          <p:nvPr/>
        </p:nvPicPr>
        <p:blipFill>
          <a:blip r:embed="rId3"/>
          <a:stretch>
            <a:fillRect/>
          </a:stretch>
        </p:blipFill>
        <p:spPr>
          <a:xfrm>
            <a:off x="6497975" y="3185400"/>
            <a:ext cx="1714500" cy="1847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Week 6</a:t>
            </a:r>
            <a:endParaRPr lang="en-GB"/>
          </a:p>
        </p:txBody>
      </p:sp>
      <p:sp>
        <p:nvSpPr>
          <p:cNvPr id="128" name="Google Shape;128;p23"/>
          <p:cNvSpPr txBox="1"/>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highlight>
                  <a:schemeClr val="accent1"/>
                </a:highlight>
              </a:rPr>
              <a:t>In the </a:t>
            </a:r>
            <a:r>
              <a:rPr lang="en-GB">
                <a:highlight>
                  <a:schemeClr val="accent1"/>
                </a:highlight>
              </a:rPr>
              <a:t>week</a:t>
            </a:r>
            <a:r>
              <a:rPr lang="en-GB">
                <a:highlight>
                  <a:schemeClr val="accent1"/>
                </a:highlight>
              </a:rPr>
              <a:t> 6 I got to talk to my parents about their </a:t>
            </a:r>
            <a:r>
              <a:rPr lang="en-GB">
                <a:highlight>
                  <a:schemeClr val="accent1"/>
                </a:highlight>
              </a:rPr>
              <a:t>parents. I got to know more history about my grandparents.</a:t>
            </a:r>
            <a:endParaRPr>
              <a:highlight>
                <a:schemeClr val="accent1"/>
              </a:highlight>
            </a:endParaRPr>
          </a:p>
          <a:p>
            <a:pPr marL="457200" lvl="0" indent="-342900" algn="l" rtl="0">
              <a:spcBef>
                <a:spcPts val="0"/>
              </a:spcBef>
              <a:spcAft>
                <a:spcPts val="0"/>
              </a:spcAft>
              <a:buSzPts val="1800"/>
              <a:buChar char="●"/>
            </a:pPr>
            <a:r>
              <a:rPr lang="en-GB">
                <a:highlight>
                  <a:schemeClr val="accent1"/>
                </a:highlight>
              </a:rPr>
              <a:t>my parents and grandparents had a little different life. My grandparents didn't really have the money for the education and you have to pay to go to school. As my parents they both graduated from college. My great father is from turkish and my grandmother is Indian.</a:t>
            </a:r>
            <a:endParaRPr>
              <a:highlight>
                <a:schemeClr val="accent1"/>
              </a:highlight>
            </a:endParaRPr>
          </a:p>
          <a:p>
            <a:pPr marL="457200" lvl="0" indent="0" algn="l" rtl="0">
              <a:spcBef>
                <a:spcPts val="1200"/>
              </a:spcBef>
              <a:spcAft>
                <a:spcPts val="1200"/>
              </a:spcAft>
              <a:buNone/>
            </a:pPr>
            <a:r>
              <a:rPr lang="en-GB"/>
              <a:t> </a:t>
            </a: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Week 7</a:t>
            </a:r>
            <a:endParaRPr lang="en-GB"/>
          </a:p>
        </p:txBody>
      </p:sp>
      <p:sp>
        <p:nvSpPr>
          <p:cNvPr id="134" name="Google Shape;134;p24"/>
          <p:cNvSpPr txBox="1"/>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highlight>
                  <a:schemeClr val="accent1"/>
                </a:highlight>
              </a:rPr>
              <a:t>In the week 7 we discuss </a:t>
            </a:r>
            <a:r>
              <a:rPr lang="en-GB">
                <a:highlight>
                  <a:schemeClr val="accent1"/>
                </a:highlight>
              </a:rPr>
              <a:t>what is the difference between race and ethnicity?</a:t>
            </a:r>
            <a:endParaRPr>
              <a:highlight>
                <a:schemeClr val="accent1"/>
              </a:highlight>
            </a:endParaRPr>
          </a:p>
          <a:p>
            <a:pPr marL="457200" lvl="0" indent="-342900" algn="l" rtl="0">
              <a:spcBef>
                <a:spcPts val="0"/>
              </a:spcBef>
              <a:spcAft>
                <a:spcPts val="0"/>
              </a:spcAft>
              <a:buSzPts val="1800"/>
              <a:buChar char="●"/>
            </a:pPr>
            <a:r>
              <a:rPr lang="en-GB">
                <a:highlight>
                  <a:schemeClr val="accent1"/>
                </a:highlight>
              </a:rPr>
              <a:t>Race </a:t>
            </a:r>
            <a:r>
              <a:rPr lang="en-GB">
                <a:highlight>
                  <a:schemeClr val="accent1"/>
                </a:highlight>
              </a:rPr>
              <a:t>defined</a:t>
            </a:r>
            <a:r>
              <a:rPr lang="en-GB">
                <a:highlight>
                  <a:schemeClr val="accent1"/>
                </a:highlight>
              </a:rPr>
              <a:t> as a group sharing </a:t>
            </a:r>
            <a:r>
              <a:rPr lang="en-GB">
                <a:highlight>
                  <a:schemeClr val="accent1"/>
                </a:highlight>
              </a:rPr>
              <a:t>outward</a:t>
            </a:r>
            <a:r>
              <a:rPr lang="en-GB">
                <a:highlight>
                  <a:schemeClr val="accent1"/>
                </a:highlight>
              </a:rPr>
              <a:t> physical </a:t>
            </a:r>
            <a:r>
              <a:rPr lang="en-GB">
                <a:highlight>
                  <a:schemeClr val="accent1"/>
                </a:highlight>
              </a:rPr>
              <a:t>characteris</a:t>
            </a:r>
            <a:r>
              <a:rPr lang="en-GB">
                <a:highlight>
                  <a:schemeClr val="accent1"/>
                </a:highlight>
              </a:rPr>
              <a:t> and </a:t>
            </a:r>
            <a:r>
              <a:rPr lang="en-GB">
                <a:highlight>
                  <a:schemeClr val="accent1"/>
                </a:highlight>
              </a:rPr>
              <a:t>commonalities</a:t>
            </a:r>
            <a:r>
              <a:rPr lang="en-GB">
                <a:highlight>
                  <a:schemeClr val="accent1"/>
                </a:highlight>
              </a:rPr>
              <a:t> of culture and history. </a:t>
            </a:r>
            <a:endParaRPr>
              <a:highlight>
                <a:schemeClr val="accent1"/>
              </a:highlight>
            </a:endParaRPr>
          </a:p>
          <a:p>
            <a:pPr marL="457200" lvl="0" indent="-342900" algn="l" rtl="0">
              <a:spcBef>
                <a:spcPts val="0"/>
              </a:spcBef>
              <a:spcAft>
                <a:spcPts val="0"/>
              </a:spcAft>
              <a:buSzPts val="1800"/>
              <a:buChar char="●"/>
            </a:pPr>
            <a:r>
              <a:rPr lang="en-GB">
                <a:highlight>
                  <a:schemeClr val="accent1"/>
                </a:highlight>
              </a:rPr>
              <a:t>Ethnicity refers to a social group that has a common </a:t>
            </a:r>
            <a:r>
              <a:rPr lang="en-GB">
                <a:highlight>
                  <a:schemeClr val="accent1"/>
                </a:highlight>
              </a:rPr>
              <a:t>national.</a:t>
            </a:r>
            <a:endParaRPr>
              <a:highlight>
                <a:schemeClr val="accent1"/>
              </a:highlight>
            </a:endParaRPr>
          </a:p>
          <a:p>
            <a:pPr marL="0" lvl="0" indent="0" algn="l" rtl="0">
              <a:spcBef>
                <a:spcPts val="1200"/>
              </a:spcBef>
              <a:spcAft>
                <a:spcPts val="1200"/>
              </a:spcAft>
              <a:buNone/>
            </a:pPr>
            <a:endParaRPr>
              <a:highlight>
                <a:schemeClr val="lt1"/>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Week 8</a:t>
            </a:r>
            <a:endParaRPr lang="en-GB"/>
          </a:p>
        </p:txBody>
      </p:sp>
      <p:sp>
        <p:nvSpPr>
          <p:cNvPr id="140" name="Google Shape;140;p25"/>
          <p:cNvSpPr txBox="1"/>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highlight>
                  <a:schemeClr val="lt1"/>
                </a:highlight>
              </a:rPr>
              <a:t>I</a:t>
            </a:r>
            <a:r>
              <a:rPr lang="en-GB">
                <a:highlight>
                  <a:schemeClr val="accent1"/>
                </a:highlight>
              </a:rPr>
              <a:t>n the week 8 we talk about why does racial and ethnic inequalities exist?</a:t>
            </a:r>
            <a:endParaRPr>
              <a:highlight>
                <a:schemeClr val="accent1"/>
              </a:highlight>
            </a:endParaRPr>
          </a:p>
          <a:p>
            <a:pPr marL="457200" lvl="0" indent="-342900" algn="l" rtl="0">
              <a:spcBef>
                <a:spcPts val="0"/>
              </a:spcBef>
              <a:spcAft>
                <a:spcPts val="0"/>
              </a:spcAft>
              <a:buSzPts val="1800"/>
              <a:buChar char="●"/>
            </a:pPr>
            <a:r>
              <a:rPr lang="en-GB">
                <a:highlight>
                  <a:schemeClr val="accent1"/>
                </a:highlight>
              </a:rPr>
              <a:t>I think </a:t>
            </a:r>
            <a:r>
              <a:rPr lang="en-GB">
                <a:highlight>
                  <a:schemeClr val="accent1"/>
                </a:highlight>
              </a:rPr>
              <a:t>it's</a:t>
            </a:r>
            <a:r>
              <a:rPr lang="en-GB">
                <a:highlight>
                  <a:schemeClr val="accent1"/>
                </a:highlight>
              </a:rPr>
              <a:t> </a:t>
            </a:r>
            <a:r>
              <a:rPr lang="en-GB">
                <a:highlight>
                  <a:schemeClr val="accent1"/>
                </a:highlight>
              </a:rPr>
              <a:t>mostly</a:t>
            </a:r>
            <a:r>
              <a:rPr lang="en-GB">
                <a:highlight>
                  <a:schemeClr val="accent1"/>
                </a:highlight>
              </a:rPr>
              <a:t> comes from the past </a:t>
            </a:r>
            <a:r>
              <a:rPr lang="en-GB">
                <a:highlight>
                  <a:schemeClr val="accent1"/>
                </a:highlight>
              </a:rPr>
              <a:t>which</a:t>
            </a:r>
            <a:r>
              <a:rPr lang="en-GB">
                <a:highlight>
                  <a:schemeClr val="accent1"/>
                </a:highlight>
              </a:rPr>
              <a:t> has moved from </a:t>
            </a:r>
            <a:r>
              <a:rPr lang="en-GB">
                <a:highlight>
                  <a:schemeClr val="accent1"/>
                </a:highlight>
              </a:rPr>
              <a:t>generation.</a:t>
            </a:r>
            <a:endParaRPr>
              <a:highlight>
                <a:schemeClr val="accent1"/>
              </a:highlight>
            </a:endParaRPr>
          </a:p>
          <a:p>
            <a:pPr marL="457200" lvl="0" indent="-342900" algn="l" rtl="0">
              <a:spcBef>
                <a:spcPts val="0"/>
              </a:spcBef>
              <a:spcAft>
                <a:spcPts val="0"/>
              </a:spcAft>
              <a:buSzPts val="1800"/>
              <a:buChar char="●"/>
            </a:pPr>
            <a:r>
              <a:rPr lang="en-GB">
                <a:highlight>
                  <a:schemeClr val="accent1"/>
                </a:highlight>
              </a:rPr>
              <a:t>Not having the equal access to anything that will benefit them lack of opportunities to them is huge </a:t>
            </a:r>
            <a:r>
              <a:rPr lang="en-GB">
                <a:highlight>
                  <a:schemeClr val="accent1"/>
                </a:highlight>
              </a:rPr>
              <a:t>disadvantage</a:t>
            </a:r>
            <a:r>
              <a:rPr lang="en-GB">
                <a:highlight>
                  <a:schemeClr val="accent1"/>
                </a:highlight>
              </a:rPr>
              <a:t>. </a:t>
            </a:r>
            <a:endParaRPr>
              <a:highlight>
                <a:schemeClr val="accent1"/>
              </a:highlight>
            </a:endParaRPr>
          </a:p>
          <a:p>
            <a:pPr marL="0" lvl="0" indent="0" algn="l" rtl="0">
              <a:spcBef>
                <a:spcPts val="1200"/>
              </a:spcBef>
              <a:spcAft>
                <a:spcPts val="1200"/>
              </a:spcAft>
              <a:buNone/>
            </a:pPr>
            <a:endParaRPr>
              <a:highlight>
                <a:schemeClr val="lt1"/>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Overall </a:t>
            </a:r>
            <a:endParaRPr lang="en-GB"/>
          </a:p>
        </p:txBody>
      </p:sp>
      <p:sp>
        <p:nvSpPr>
          <p:cNvPr id="146" name="Google Shape;146;p26"/>
          <p:cNvSpPr txBox="1"/>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I am learning a lot of new stuff in this class about </a:t>
            </a:r>
            <a:r>
              <a:rPr lang="en-GB"/>
              <a:t>different</a:t>
            </a:r>
            <a:r>
              <a:rPr lang="en-GB"/>
              <a:t> </a:t>
            </a:r>
            <a:r>
              <a:rPr lang="en-GB"/>
              <a:t>cultures</a:t>
            </a:r>
            <a:r>
              <a:rPr lang="en-GB"/>
              <a:t> and also </a:t>
            </a:r>
            <a:r>
              <a:rPr lang="en-GB"/>
              <a:t>learning</a:t>
            </a:r>
            <a:r>
              <a:rPr lang="en-GB"/>
              <a:t> more my </a:t>
            </a:r>
            <a:r>
              <a:rPr lang="en-GB"/>
              <a:t>culture</a:t>
            </a:r>
            <a:r>
              <a:rPr lang="en-GB"/>
              <a:t> </a:t>
            </a:r>
            <a:r>
              <a:rPr lang="en-GB"/>
              <a:t>history</a:t>
            </a:r>
            <a:r>
              <a:rPr lang="en-GB"/>
              <a:t>. </a:t>
            </a:r>
            <a:r>
              <a:rPr lang="en-GB"/>
              <a:t>There was so many similarities between so many cultures that I learned and I never knew about it. I am getting close to my goal where I wanted to explore more about different cultures.  </a:t>
            </a:r>
            <a:r>
              <a:rPr lang="en-GB"/>
              <a:t> </a:t>
            </a: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64" name="Shape 64"/>
        <p:cNvGrpSpPr/>
        <p:nvPr/>
      </p:nvGrpSpPr>
      <p:grpSpPr>
        <a:xfrm>
          <a:off x="0" y="0"/>
          <a:ext cx="0" cy="0"/>
          <a:chOff x="0" y="0"/>
          <a:chExt cx="0" cy="0"/>
        </a:xfrm>
      </p:grpSpPr>
      <p:sp>
        <p:nvSpPr>
          <p:cNvPr id="65" name="Google Shape;65;p14"/>
          <p:cNvSpPr txBox="1"/>
          <p:nvPr>
            <p:ph type="ctrTitle"/>
          </p:nvPr>
        </p:nvSpPr>
        <p:spPr>
          <a:xfrm>
            <a:off x="510450" y="1257300"/>
            <a:ext cx="8123100" cy="1314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sz="5000"/>
              <a:t>About me</a:t>
            </a:r>
            <a:endParaRPr sz="5000"/>
          </a:p>
        </p:txBody>
      </p:sp>
      <p:sp>
        <p:nvSpPr>
          <p:cNvPr id="66" name="Google Shape;66;p14"/>
          <p:cNvSpPr txBox="1"/>
          <p:nvPr>
            <p:ph type="subTitle" idx="1"/>
          </p:nvPr>
        </p:nvSpPr>
        <p:spPr>
          <a:xfrm>
            <a:off x="510450" y="3182322"/>
            <a:ext cx="8123100" cy="13926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None/>
            </a:pPr>
            <a:r>
              <a:rPr lang="en-GB" sz="2300"/>
              <a:t>M</a:t>
            </a:r>
            <a:r>
              <a:rPr lang="en-GB" sz="2300"/>
              <a:t>y name is Tanveer Siddiqui. I am junior in </a:t>
            </a:r>
            <a:r>
              <a:rPr lang="en-GB" sz="2300"/>
              <a:t>york</a:t>
            </a:r>
            <a:r>
              <a:rPr lang="en-GB" sz="2300"/>
              <a:t> college and I am </a:t>
            </a:r>
            <a:r>
              <a:rPr lang="en-GB" sz="2300"/>
              <a:t>majoring</a:t>
            </a:r>
            <a:r>
              <a:rPr lang="en-GB" sz="2300"/>
              <a:t> computer </a:t>
            </a:r>
            <a:r>
              <a:rPr lang="en-GB" sz="2300"/>
              <a:t>science. I was born in India, I moved to United states of America in 2011 with my family. </a:t>
            </a:r>
            <a:endParaRPr sz="2300"/>
          </a:p>
        </p:txBody>
      </p:sp>
      <p:pic>
        <p:nvPicPr>
          <p:cNvPr id="67" name="Google Shape;67;p14"/>
          <p:cNvPicPr preferRelativeResize="0"/>
          <p:nvPr/>
        </p:nvPicPr>
        <p:blipFill>
          <a:blip r:embed="rId1"/>
          <a:stretch>
            <a:fillRect/>
          </a:stretch>
        </p:blipFill>
        <p:spPr>
          <a:xfrm>
            <a:off x="3953850" y="202201"/>
            <a:ext cx="4861950" cy="270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Why coming to America?</a:t>
            </a:r>
            <a:endParaRPr lang="en-GB"/>
          </a:p>
        </p:txBody>
      </p:sp>
      <p:sp>
        <p:nvSpPr>
          <p:cNvPr id="73" name="Google Shape;73;p15"/>
          <p:cNvSpPr txBox="1"/>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I left all my </a:t>
            </a:r>
            <a:r>
              <a:rPr lang="en-GB"/>
              <a:t>friends and relatives behind when coming here. I came to America for a better life purpose and a better education. Schools in India were expensive and you have to pay to go the school in the India. </a:t>
            </a:r>
            <a:endParaRPr lang="en-GB"/>
          </a:p>
          <a:p>
            <a:pPr marL="457200" lvl="0" indent="-342900" algn="l" rtl="0">
              <a:spcBef>
                <a:spcPts val="0"/>
              </a:spcBef>
              <a:spcAft>
                <a:spcPts val="0"/>
              </a:spcAft>
              <a:buSzPts val="1800"/>
              <a:buChar char="●"/>
            </a:pPr>
            <a:r>
              <a:rPr lang="en-GB"/>
              <a:t>For more opportunities.</a:t>
            </a:r>
            <a:endParaRPr lang="en-GB"/>
          </a:p>
          <a:p>
            <a:pPr marL="457200" lvl="0" indent="0" algn="l" rtl="0">
              <a:spcBef>
                <a:spcPts val="1200"/>
              </a:spcBef>
              <a:spcAft>
                <a:spcPts val="1200"/>
              </a:spcAft>
              <a:buNone/>
            </a:p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Week 1</a:t>
            </a:r>
            <a:endParaRPr lang="en-GB"/>
          </a:p>
        </p:txBody>
      </p:sp>
      <p:sp>
        <p:nvSpPr>
          <p:cNvPr id="79" name="Google Shape;79;p16"/>
          <p:cNvSpPr txBox="1"/>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Char char="●"/>
            </a:pPr>
            <a:r>
              <a:rPr lang="en-GB" sz="1900"/>
              <a:t>In the first week I got to know some people and why they are </a:t>
            </a:r>
            <a:r>
              <a:rPr lang="en-GB" sz="1900"/>
              <a:t>taking</a:t>
            </a:r>
            <a:r>
              <a:rPr lang="en-GB" sz="1900"/>
              <a:t> this course.</a:t>
            </a:r>
            <a:endParaRPr sz="1900"/>
          </a:p>
          <a:p>
            <a:pPr marL="457200" lvl="0" indent="-349250" algn="l" rtl="0">
              <a:spcBef>
                <a:spcPts val="0"/>
              </a:spcBef>
              <a:spcAft>
                <a:spcPts val="0"/>
              </a:spcAft>
              <a:buSzPts val="1900"/>
              <a:buChar char="●"/>
            </a:pPr>
            <a:r>
              <a:rPr lang="en-GB" sz="1900"/>
              <a:t>Got to know what they are </a:t>
            </a:r>
            <a:r>
              <a:rPr lang="en-GB" sz="1900"/>
              <a:t>looking</a:t>
            </a:r>
            <a:r>
              <a:rPr lang="en-GB" sz="1900"/>
              <a:t> </a:t>
            </a:r>
            <a:r>
              <a:rPr lang="en-GB" sz="1900"/>
              <a:t>forward</a:t>
            </a:r>
            <a:r>
              <a:rPr lang="en-GB" sz="1900"/>
              <a:t> to learn in this class</a:t>
            </a:r>
            <a:endParaRPr sz="1900"/>
          </a:p>
          <a:p>
            <a:pPr marL="457200" lvl="0" indent="-349250" algn="l" rtl="0">
              <a:spcBef>
                <a:spcPts val="0"/>
              </a:spcBef>
              <a:spcAft>
                <a:spcPts val="0"/>
              </a:spcAft>
              <a:buSzPts val="1900"/>
              <a:buChar char="●"/>
            </a:pPr>
            <a:r>
              <a:rPr lang="en-GB" sz="1900"/>
              <a:t>I also got to know what </a:t>
            </a:r>
            <a:r>
              <a:rPr lang="en-GB" sz="1900"/>
              <a:t>cultural</a:t>
            </a:r>
            <a:r>
              <a:rPr lang="en-GB" sz="1900"/>
              <a:t> </a:t>
            </a:r>
            <a:r>
              <a:rPr lang="en-GB" sz="1900"/>
              <a:t>diversity</a:t>
            </a:r>
            <a:r>
              <a:rPr lang="en-GB" sz="1900"/>
              <a:t> is.</a:t>
            </a:r>
            <a:endParaRPr sz="1900"/>
          </a:p>
          <a:p>
            <a:pPr marL="457200" lvl="0" indent="0" algn="l" rtl="0">
              <a:spcBef>
                <a:spcPts val="1200"/>
              </a:spcBef>
              <a:spcAft>
                <a:spcPts val="0"/>
              </a:spcAft>
              <a:buNone/>
            </a:pPr>
            <a:endParaRPr sz="1900"/>
          </a:p>
          <a:p>
            <a:pPr marL="457200" lvl="0" indent="0" algn="l" rtl="0">
              <a:spcBef>
                <a:spcPts val="1200"/>
              </a:spcBef>
              <a:spcAft>
                <a:spcPts val="0"/>
              </a:spcAft>
              <a:buNone/>
            </a:pPr>
            <a:endParaRPr sz="1900"/>
          </a:p>
          <a:p>
            <a:pPr marL="0" lvl="0" indent="0" algn="l" rtl="0">
              <a:spcBef>
                <a:spcPts val="1200"/>
              </a:spcBef>
              <a:spcAft>
                <a:spcPts val="1200"/>
              </a:spcAft>
              <a:buNone/>
            </a:pPr>
          </a:p>
        </p:txBody>
      </p:sp>
      <p:pic>
        <p:nvPicPr>
          <p:cNvPr id="80" name="Google Shape;80;p16"/>
          <p:cNvPicPr preferRelativeResize="0"/>
          <p:nvPr/>
        </p:nvPicPr>
        <p:blipFill>
          <a:blip r:embed="rId1"/>
          <a:stretch>
            <a:fillRect/>
          </a:stretch>
        </p:blipFill>
        <p:spPr>
          <a:xfrm>
            <a:off x="6006375" y="2404700"/>
            <a:ext cx="2359701" cy="2359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Week 2</a:t>
            </a:r>
            <a:endParaRPr lang="en-GB"/>
          </a:p>
        </p:txBody>
      </p:sp>
      <p:sp>
        <p:nvSpPr>
          <p:cNvPr id="86" name="Google Shape;86;p17"/>
          <p:cNvSpPr txBox="1"/>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I've</a:t>
            </a:r>
            <a:r>
              <a:rPr lang="en-GB"/>
              <a:t> made a video about our artifact. </a:t>
            </a:r>
            <a:endParaRPr lang="en-GB"/>
          </a:p>
          <a:p>
            <a:pPr marL="457200" lvl="0" indent="-342900" algn="l" rtl="0">
              <a:spcBef>
                <a:spcPts val="0"/>
              </a:spcBef>
              <a:spcAft>
                <a:spcPts val="0"/>
              </a:spcAft>
              <a:buSzPts val="1800"/>
              <a:buChar char="●"/>
            </a:pPr>
            <a:r>
              <a:rPr lang="en-GB"/>
              <a:t>My artifact was about my prayer mat. </a:t>
            </a:r>
            <a:endParaRPr lang="en-GB"/>
          </a:p>
          <a:p>
            <a:pPr marL="457200" lvl="0" indent="-342900" algn="l" rtl="0">
              <a:spcBef>
                <a:spcPts val="0"/>
              </a:spcBef>
              <a:spcAft>
                <a:spcPts val="0"/>
              </a:spcAft>
              <a:buSzPts val="1800"/>
              <a:buChar char="●"/>
            </a:pPr>
            <a:r>
              <a:rPr lang="en-GB"/>
              <a:t>I got to know so many new things about people artifact and why and how is very important to them. How do does it </a:t>
            </a:r>
            <a:r>
              <a:rPr lang="en-GB"/>
              <a:t>affect</a:t>
            </a:r>
            <a:r>
              <a:rPr lang="en-GB"/>
              <a:t> them.</a:t>
            </a:r>
            <a:endParaRPr lang="en-GB"/>
          </a:p>
          <a:p>
            <a:pPr marL="457200" lvl="0" indent="-342900" algn="l" rtl="0">
              <a:spcBef>
                <a:spcPts val="0"/>
              </a:spcBef>
              <a:spcAft>
                <a:spcPts val="0"/>
              </a:spcAft>
              <a:buSzPts val="1800"/>
              <a:buChar char="●"/>
            </a:pPr>
            <a:r>
              <a:rPr lang="en-GB"/>
              <a:t>Also talk </a:t>
            </a:r>
            <a:r>
              <a:rPr lang="en-GB"/>
              <a:t>about</a:t>
            </a:r>
            <a:r>
              <a:rPr lang="en-GB"/>
              <a:t> my culture </a:t>
            </a:r>
            <a:r>
              <a:rPr lang="en-GB"/>
              <a:t>experiences </a:t>
            </a:r>
            <a:endParaRPr lang="en-GB"/>
          </a:p>
        </p:txBody>
      </p:sp>
      <p:pic>
        <p:nvPicPr>
          <p:cNvPr id="87" name="Google Shape;87;p17"/>
          <p:cNvPicPr preferRelativeResize="0"/>
          <p:nvPr/>
        </p:nvPicPr>
        <p:blipFill>
          <a:blip r:embed="rId1"/>
          <a:stretch>
            <a:fillRect/>
          </a:stretch>
        </p:blipFill>
        <p:spPr>
          <a:xfrm>
            <a:off x="6116950" y="2663800"/>
            <a:ext cx="257175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My artifact </a:t>
            </a:r>
            <a:endParaRPr lang="en-GB"/>
          </a:p>
        </p:txBody>
      </p:sp>
      <p:sp>
        <p:nvSpPr>
          <p:cNvPr id="93" name="Google Shape;93;p18"/>
          <p:cNvSpPr txBox="1"/>
          <p:nvPr>
            <p:ph type="body" idx="1"/>
          </p:nvPr>
        </p:nvSpPr>
        <p:spPr>
          <a:xfrm>
            <a:off x="311700" y="1171600"/>
            <a:ext cx="53880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This is a prayer rug, I use this daily in my life and A lot of a muslim people use the rug to pray. Even though we have a carpet at our </a:t>
            </a:r>
            <a:r>
              <a:rPr lang="en-GB"/>
              <a:t>home</a:t>
            </a:r>
            <a:r>
              <a:rPr lang="en-GB"/>
              <a:t> but as a muslim we are supposed to pray at a very clean place and that is why we </a:t>
            </a:r>
            <a:r>
              <a:rPr lang="en-GB"/>
              <a:t>mainly</a:t>
            </a:r>
            <a:r>
              <a:rPr lang="en-GB"/>
              <a:t> use our </a:t>
            </a:r>
            <a:r>
              <a:rPr lang="en-GB"/>
              <a:t>praying</a:t>
            </a:r>
            <a:r>
              <a:rPr lang="en-GB"/>
              <a:t> rug. </a:t>
            </a:r>
            <a:endParaRPr lang="en-GB"/>
          </a:p>
        </p:txBody>
      </p:sp>
      <p:pic>
        <p:nvPicPr>
          <p:cNvPr id="94" name="Google Shape;94;p18"/>
          <p:cNvPicPr preferRelativeResize="0"/>
          <p:nvPr/>
        </p:nvPicPr>
        <p:blipFill>
          <a:blip r:embed="rId1"/>
          <a:stretch>
            <a:fillRect/>
          </a:stretch>
        </p:blipFill>
        <p:spPr>
          <a:xfrm>
            <a:off x="5860996" y="1171600"/>
            <a:ext cx="3227340" cy="339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Week 3</a:t>
            </a:r>
            <a:endParaRPr lang="en-GB"/>
          </a:p>
        </p:txBody>
      </p:sp>
      <p:sp>
        <p:nvSpPr>
          <p:cNvPr id="100" name="Google Shape;100;p19"/>
          <p:cNvSpPr txBox="1"/>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I got to learn more about </a:t>
            </a:r>
            <a:r>
              <a:rPr lang="en-GB"/>
              <a:t>cultures. </a:t>
            </a:r>
            <a:endParaRPr lang="en-GB"/>
          </a:p>
          <a:p>
            <a:pPr marL="457200" lvl="0" indent="-342900" algn="l" rtl="0">
              <a:spcBef>
                <a:spcPts val="0"/>
              </a:spcBef>
              <a:spcAft>
                <a:spcPts val="0"/>
              </a:spcAft>
              <a:buSzPts val="1800"/>
              <a:buChar char="●"/>
            </a:pPr>
            <a:r>
              <a:rPr lang="en-GB">
                <a:highlight>
                  <a:srgbClr val="FFFFFF"/>
                </a:highlight>
              </a:rPr>
              <a:t> similarities and differences between about culture</a:t>
            </a:r>
            <a:endParaRPr>
              <a:highlight>
                <a:srgbClr val="FFFFFF"/>
              </a:highlight>
            </a:endParaRPr>
          </a:p>
          <a:p>
            <a:pPr marL="457200" lvl="0" indent="-342900" algn="l" rtl="0">
              <a:spcBef>
                <a:spcPts val="0"/>
              </a:spcBef>
              <a:spcAft>
                <a:spcPts val="0"/>
              </a:spcAft>
              <a:buSzPts val="1800"/>
              <a:buChar char="●"/>
            </a:pPr>
            <a:r>
              <a:rPr lang="en-GB">
                <a:highlight>
                  <a:srgbClr val="FFFFFF"/>
                </a:highlight>
              </a:rPr>
              <a:t>One of the biggest similarities is how almost every culture gathers up for their events.</a:t>
            </a:r>
            <a:endParaRPr>
              <a:highlight>
                <a:srgbClr val="FFFFFF"/>
              </a:highlight>
            </a:endParaRPr>
          </a:p>
          <a:p>
            <a:pPr marL="457200" lvl="0" indent="-342900" algn="l" rtl="0">
              <a:spcBef>
                <a:spcPts val="0"/>
              </a:spcBef>
              <a:spcAft>
                <a:spcPts val="0"/>
              </a:spcAft>
              <a:buSzPts val="1800"/>
              <a:buChar char="●"/>
            </a:pPr>
            <a:r>
              <a:rPr lang="en-GB">
                <a:highlight>
                  <a:srgbClr val="FFFFFF"/>
                </a:highlight>
              </a:rPr>
              <a:t>One of the biggest difference is that how the holidays are celebrated and the food. </a:t>
            </a:r>
            <a:endParaRPr>
              <a:highlight>
                <a:srgbClr val="FFFFFF"/>
              </a:highlight>
            </a:endParaRPr>
          </a:p>
          <a:p>
            <a:pPr marL="457200" lvl="0" indent="-342900" algn="l" rtl="0">
              <a:spcBef>
                <a:spcPts val="0"/>
              </a:spcBef>
              <a:spcAft>
                <a:spcPts val="0"/>
              </a:spcAft>
              <a:buSzPts val="1800"/>
              <a:buChar char="●"/>
            </a:pPr>
            <a:r>
              <a:rPr lang="en-GB">
                <a:highlight>
                  <a:srgbClr val="FFFFFF"/>
                </a:highlight>
              </a:rPr>
              <a:t>We also shared traveling experience to talk about how it might showed the other culture expertise. </a:t>
            </a:r>
            <a:endParaRPr>
              <a:highlight>
                <a:srgbClr val="FFFFFF"/>
              </a:highlight>
            </a:endParaRPr>
          </a:p>
        </p:txBody>
      </p:sp>
      <p:pic>
        <p:nvPicPr>
          <p:cNvPr id="101" name="Google Shape;101;p19"/>
          <p:cNvPicPr preferRelativeResize="0"/>
          <p:nvPr/>
        </p:nvPicPr>
        <p:blipFill>
          <a:blip r:embed="rId1"/>
          <a:stretch>
            <a:fillRect/>
          </a:stretch>
        </p:blipFill>
        <p:spPr>
          <a:xfrm>
            <a:off x="7248900" y="3450050"/>
            <a:ext cx="2013075" cy="1532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Festivals </a:t>
            </a:r>
            <a:endParaRPr lang="en-GB"/>
          </a:p>
        </p:txBody>
      </p:sp>
      <p:sp>
        <p:nvSpPr>
          <p:cNvPr id="107" name="Google Shape;107;p20"/>
          <p:cNvSpPr txBox="1"/>
          <p:nvPr>
            <p:ph type="body" idx="1"/>
          </p:nvPr>
        </p:nvSpPr>
        <p:spPr>
          <a:xfrm>
            <a:off x="311700" y="1171600"/>
            <a:ext cx="8520600" cy="3397200"/>
          </a:xfrm>
          <a:prstGeom prst="rect">
            <a:avLst/>
          </a:prstGeom>
        </p:spPr>
        <p:txBody>
          <a:bodyPr spcFirstLastPara="1" wrap="square" lIns="91425" tIns="91425" rIns="91425" bIns="91425" anchor="t" anchorCtr="0">
            <a:normAutofit fontScale="92500" lnSpcReduction="20000"/>
          </a:bodyPr>
          <a:lstStyle/>
          <a:p>
            <a:pPr marL="457200" lvl="0" indent="-334010" algn="l" rtl="0">
              <a:spcBef>
                <a:spcPts val="0"/>
              </a:spcBef>
              <a:spcAft>
                <a:spcPts val="0"/>
              </a:spcAft>
              <a:buClr>
                <a:schemeClr val="dk1"/>
              </a:buClr>
              <a:buSzPct val="100000"/>
              <a:buChar char="●"/>
            </a:pPr>
            <a:r>
              <a:rPr lang="en-GB">
                <a:solidFill>
                  <a:srgbClr val="202124"/>
                </a:solidFill>
              </a:rPr>
              <a:t>In a muslim culture there a 2 big holidays. </a:t>
            </a:r>
            <a:endParaRPr>
              <a:solidFill>
                <a:srgbClr val="202124"/>
              </a:solidFill>
            </a:endParaRPr>
          </a:p>
          <a:p>
            <a:pPr marL="457200" lvl="0" indent="-334010" algn="l" rtl="0">
              <a:spcBef>
                <a:spcPts val="0"/>
              </a:spcBef>
              <a:spcAft>
                <a:spcPts val="0"/>
              </a:spcAft>
              <a:buClr>
                <a:schemeClr val="dk1"/>
              </a:buClr>
              <a:buSzPct val="100000"/>
              <a:buChar char="●"/>
            </a:pPr>
            <a:r>
              <a:rPr lang="en-GB">
                <a:solidFill>
                  <a:srgbClr val="202124"/>
                </a:solidFill>
              </a:rPr>
              <a:t>Eid and ramadan.</a:t>
            </a:r>
            <a:endParaRPr>
              <a:solidFill>
                <a:srgbClr val="202124"/>
              </a:solidFill>
            </a:endParaRPr>
          </a:p>
          <a:p>
            <a:pPr marL="457200" lvl="0" indent="-334010" algn="l" rtl="0">
              <a:spcBef>
                <a:spcPts val="0"/>
              </a:spcBef>
              <a:spcAft>
                <a:spcPts val="0"/>
              </a:spcAft>
              <a:buClr>
                <a:schemeClr val="dk1"/>
              </a:buClr>
              <a:buSzPct val="100000"/>
              <a:buChar char="●"/>
            </a:pPr>
            <a:r>
              <a:rPr lang="en-GB">
                <a:solidFill>
                  <a:srgbClr val="202124"/>
                </a:solidFill>
              </a:rPr>
              <a:t>Ramadan </a:t>
            </a:r>
            <a:r>
              <a:rPr lang="en-GB">
                <a:solidFill>
                  <a:srgbClr val="202124"/>
                </a:solidFill>
              </a:rPr>
              <a:t>latest</a:t>
            </a:r>
            <a:r>
              <a:rPr lang="en-GB">
                <a:solidFill>
                  <a:srgbClr val="202124"/>
                </a:solidFill>
              </a:rPr>
              <a:t> for a month and in that whole month we have to fast. From sunrise to to sunset.</a:t>
            </a:r>
            <a:endParaRPr>
              <a:solidFill>
                <a:srgbClr val="202124"/>
              </a:solidFill>
            </a:endParaRPr>
          </a:p>
          <a:p>
            <a:pPr marL="457200" lvl="0" indent="-334010" algn="l" rtl="0">
              <a:spcBef>
                <a:spcPts val="0"/>
              </a:spcBef>
              <a:spcAft>
                <a:spcPts val="0"/>
              </a:spcAft>
              <a:buClr>
                <a:schemeClr val="dk1"/>
              </a:buClr>
              <a:buSzPct val="100000"/>
              <a:buChar char="●"/>
            </a:pPr>
            <a:r>
              <a:rPr lang="en-GB">
                <a:solidFill>
                  <a:srgbClr val="202124"/>
                </a:solidFill>
              </a:rPr>
              <a:t>In this both </a:t>
            </a:r>
            <a:r>
              <a:rPr lang="en-GB">
                <a:solidFill>
                  <a:srgbClr val="202124"/>
                </a:solidFill>
              </a:rPr>
              <a:t>special</a:t>
            </a:r>
            <a:r>
              <a:rPr lang="en-GB">
                <a:solidFill>
                  <a:srgbClr val="202124"/>
                </a:solidFill>
              </a:rPr>
              <a:t> holidays the kids gets money from the </a:t>
            </a:r>
            <a:r>
              <a:rPr lang="en-GB">
                <a:solidFill>
                  <a:srgbClr val="202124"/>
                </a:solidFill>
              </a:rPr>
              <a:t>realities</a:t>
            </a:r>
            <a:r>
              <a:rPr lang="en-GB">
                <a:solidFill>
                  <a:srgbClr val="202124"/>
                </a:solidFill>
              </a:rPr>
              <a:t> and </a:t>
            </a:r>
            <a:r>
              <a:rPr lang="en-GB">
                <a:solidFill>
                  <a:srgbClr val="202124"/>
                </a:solidFill>
              </a:rPr>
              <a:t>the</a:t>
            </a:r>
            <a:r>
              <a:rPr lang="en-GB">
                <a:solidFill>
                  <a:srgbClr val="202124"/>
                </a:solidFill>
              </a:rPr>
              <a:t> whole family gathers together and celebrate. </a:t>
            </a:r>
            <a:endParaRPr>
              <a:solidFill>
                <a:srgbClr val="202124"/>
              </a:solidFill>
            </a:endParaRPr>
          </a:p>
          <a:p>
            <a:pPr marL="457200" lvl="0" indent="-334010" algn="l" rtl="0">
              <a:spcBef>
                <a:spcPts val="0"/>
              </a:spcBef>
              <a:spcAft>
                <a:spcPts val="0"/>
              </a:spcAft>
              <a:buClr>
                <a:schemeClr val="dk1"/>
              </a:buClr>
              <a:buSzPct val="100000"/>
              <a:buChar char="●"/>
            </a:pPr>
            <a:r>
              <a:rPr lang="en-GB">
                <a:solidFill>
                  <a:srgbClr val="202124"/>
                </a:solidFill>
              </a:rPr>
              <a:t>Growing up in my family taught me that ramadan is a very hoy month and we should take it </a:t>
            </a:r>
            <a:r>
              <a:rPr lang="en-GB">
                <a:solidFill>
                  <a:srgbClr val="202124"/>
                </a:solidFill>
              </a:rPr>
              <a:t>very</a:t>
            </a:r>
            <a:r>
              <a:rPr lang="en-GB">
                <a:solidFill>
                  <a:srgbClr val="202124"/>
                </a:solidFill>
              </a:rPr>
              <a:t> serious </a:t>
            </a:r>
            <a:endParaRPr>
              <a:solidFill>
                <a:srgbClr val="202124"/>
              </a:solidFill>
            </a:endParaRPr>
          </a:p>
          <a:p>
            <a:pPr marL="457200" lvl="0" indent="-334010" algn="l" rtl="0">
              <a:spcBef>
                <a:spcPts val="0"/>
              </a:spcBef>
              <a:spcAft>
                <a:spcPts val="0"/>
              </a:spcAft>
              <a:buClr>
                <a:schemeClr val="dk1"/>
              </a:buClr>
              <a:buSzPct val="100000"/>
              <a:buChar char="●"/>
            </a:pPr>
            <a:r>
              <a:rPr lang="en-GB" sz="1790">
                <a:solidFill>
                  <a:srgbClr val="202124"/>
                </a:solidFill>
              </a:rPr>
              <a:t>We believe that Ramadan teaches us to practice self-discipline, self-control, sacrifice, and empathy for those who are less fortunate, thus encouraging actions of generosity and compulsory charity.</a:t>
            </a:r>
            <a:endParaRPr sz="1790">
              <a:solidFill>
                <a:schemeClr val="dk1"/>
              </a:solidFill>
            </a:endParaRPr>
          </a:p>
          <a:p>
            <a:pPr marL="457200" lvl="0" indent="0" algn="l" rtl="0">
              <a:spcBef>
                <a:spcPts val="1200"/>
              </a:spcBef>
              <a:spcAft>
                <a:spcPts val="1200"/>
              </a:spcAft>
              <a:buNone/>
            </a:pP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Week 4</a:t>
            </a:r>
            <a:endParaRPr lang="en-GB"/>
          </a:p>
        </p:txBody>
      </p:sp>
      <p:sp>
        <p:nvSpPr>
          <p:cNvPr id="113" name="Google Shape;113;p21"/>
          <p:cNvSpPr txBox="1"/>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I</a:t>
            </a:r>
            <a:r>
              <a:rPr lang="en-GB">
                <a:highlight>
                  <a:schemeClr val="accent1"/>
                </a:highlight>
              </a:rPr>
              <a:t> got to learn about Norms, values and socialization. </a:t>
            </a:r>
            <a:endParaRPr>
              <a:highlight>
                <a:schemeClr val="accent1"/>
              </a:highlight>
            </a:endParaRPr>
          </a:p>
          <a:p>
            <a:pPr marL="457200" lvl="0" indent="-342900" algn="l" rtl="0">
              <a:spcBef>
                <a:spcPts val="0"/>
              </a:spcBef>
              <a:spcAft>
                <a:spcPts val="0"/>
              </a:spcAft>
              <a:buSzPts val="1800"/>
              <a:buChar char="●"/>
            </a:pPr>
            <a:r>
              <a:rPr lang="en-GB">
                <a:highlight>
                  <a:schemeClr val="accent1"/>
                </a:highlight>
              </a:rPr>
              <a:t>Norms are rules where you might follow your beliefs. Values are basically principles that help you to decide what is right and wrong</a:t>
            </a:r>
            <a:endParaRPr>
              <a:highlight>
                <a:schemeClr val="accent1"/>
              </a:highlight>
            </a:endParaRPr>
          </a:p>
          <a:p>
            <a:pPr marL="457200" lvl="0" indent="-342900" algn="l" rtl="0">
              <a:spcBef>
                <a:spcPts val="0"/>
              </a:spcBef>
              <a:spcAft>
                <a:spcPts val="0"/>
              </a:spcAft>
              <a:buSzPts val="1800"/>
              <a:buChar char="●"/>
            </a:pPr>
            <a:r>
              <a:rPr lang="en-GB">
                <a:highlight>
                  <a:schemeClr val="accent1"/>
                </a:highlight>
              </a:rPr>
              <a:t>Socialization is learning about society and culture.</a:t>
            </a:r>
            <a:endParaRPr>
              <a:highlight>
                <a:schemeClr val="accent1"/>
              </a:highlight>
            </a:endParaRPr>
          </a:p>
          <a:p>
            <a:pPr marL="457200" lvl="0" indent="-342900" algn="l" rtl="0">
              <a:spcBef>
                <a:spcPts val="0"/>
              </a:spcBef>
              <a:spcAft>
                <a:spcPts val="0"/>
              </a:spcAft>
              <a:buSzPts val="1800"/>
              <a:buChar char="●"/>
            </a:pPr>
            <a:r>
              <a:rPr lang="en-GB">
                <a:highlight>
                  <a:schemeClr val="accent1"/>
                </a:highlight>
              </a:rPr>
              <a:t>Socialization is important because it help you to communicate with different races </a:t>
            </a:r>
            <a:endParaRPr>
              <a:highlight>
                <a:schemeClr val="accent1"/>
              </a:highlight>
            </a:endParaRPr>
          </a:p>
          <a:p>
            <a:pPr marL="457200" lvl="0" indent="0" algn="l" rtl="0">
              <a:spcBef>
                <a:spcPts val="1200"/>
              </a:spcBef>
              <a:spcAft>
                <a:spcPts val="0"/>
              </a:spcAft>
              <a:buNone/>
            </a:pPr>
            <a:endParaRPr>
              <a:highlight>
                <a:schemeClr val="accent1"/>
              </a:highlight>
            </a:endParaRPr>
          </a:p>
          <a:p>
            <a:pPr marL="0" lvl="0" indent="0" algn="l" rtl="0">
              <a:spcBef>
                <a:spcPts val="1200"/>
              </a:spcBef>
              <a:spcAft>
                <a:spcPts val="1200"/>
              </a:spcAft>
              <a:buNone/>
            </a:pPr>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4018</Words>
  <Application>WPS Presentation</Application>
  <PresentationFormat/>
  <Paragraphs>93</Paragraphs>
  <Slides>14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Arial</vt:lpstr>
      <vt:lpstr>SimSun</vt:lpstr>
      <vt:lpstr>Wingdings</vt:lpstr>
      <vt:lpstr>Arial</vt:lpstr>
      <vt:lpstr>Old Standard TT</vt:lpstr>
      <vt:lpstr>Microsoft YaHei</vt:lpstr>
      <vt:lpstr>Arial Unicode MS</vt:lpstr>
      <vt:lpstr>Paperback</vt:lpstr>
      <vt:lpstr>CLDV 100</vt:lpstr>
      <vt:lpstr>About me</vt:lpstr>
      <vt:lpstr>Why coming to America?</vt:lpstr>
      <vt:lpstr>Week 1</vt:lpstr>
      <vt:lpstr>Week 2</vt:lpstr>
      <vt:lpstr>My artifact </vt:lpstr>
      <vt:lpstr>Week 3</vt:lpstr>
      <vt:lpstr>Festivals </vt:lpstr>
      <vt:lpstr>Week 4</vt:lpstr>
      <vt:lpstr>Week 5</vt:lpstr>
      <vt:lpstr>Week 6</vt:lpstr>
      <vt:lpstr>Week 7</vt:lpstr>
      <vt:lpstr>Week 8</vt:lpstr>
      <vt:lpstr>Overall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CLDV 100</dc:title>
  <dc:creator/>
  <cp:lastModifiedBy>oalap</cp:lastModifiedBy>
  <cp:revision>1</cp:revision>
  <dcterms:created xsi:type="dcterms:W3CDTF">2022-12-17T17:58:20Z</dcterms:created>
  <dcterms:modified xsi:type="dcterms:W3CDTF">2022-12-17T17:58:20Z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6012204876C146F6B696720C8FAC47F3</vt:lpwstr>
  </property>
  <property fmtid="{D5CDD505-2E9C-101B-9397-08002B2CF9AE}" pid="3" name="KSOProductBuildVer">
    <vt:lpwstr>1033-11.2.0.11440</vt:lpwstr>
  </property>
</Properties>
</file>