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13"/>
          <p:cNvGrpSpPr>
            <a:grpSpLocks noGrp="1" noRot="1" noChangeAspect="1" noMove="1" noResize="1" noUngrp="1"/>
          </p:cNvGrpSpPr>
          <p:nvPr/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/>
            <p:cNvSpPr/>
            <p:nvPr/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/>
            <p:cNvSpPr/>
            <p:nvPr/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>
                <a:solidFill>
                  <a:schemeClr val="bg1"/>
                </a:solidFill>
                <a:latin typeface="Gill Sans Nova Cond XBd" panose="020B0604020202020204" pitchFamily="34" charset="0"/>
              </a:rPr>
              <a:t>Ghana Vs The United States </a:t>
            </a:r>
            <a:br>
              <a:rPr lang="en-US" sz="4200">
                <a:solidFill>
                  <a:schemeClr val="bg1"/>
                </a:solidFill>
                <a:latin typeface="Gill Sans Nova Cond XBd" panose="020B0604020202020204" pitchFamily="34" charset="0"/>
              </a:rPr>
            </a:br>
            <a:r>
              <a:rPr lang="en-US" sz="4200">
                <a:solidFill>
                  <a:schemeClr val="bg1"/>
                </a:solidFill>
                <a:latin typeface="Gill Sans Nova Cond XBd" panose="020B0604020202020204" pitchFamily="34" charset="0"/>
              </a:rPr>
              <a:t>My Cross-Culture Experience </a:t>
            </a:r>
            <a:endParaRPr lang="en-US" sz="4200">
              <a:solidFill>
                <a:schemeClr val="bg1"/>
              </a:solidFill>
              <a:latin typeface="Gill Sans Nova Cond XBd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Adrian Owusu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CDLV 100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Professor Remi Alapo  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Gill Sans Nova Cond XBd" panose="020B0604020202020204" pitchFamily="34" charset="0"/>
              </a:rPr>
              <a:t>Ghana Holidays </a:t>
            </a:r>
            <a:endParaRPr lang="en-US" sz="4400" dirty="0">
              <a:latin typeface="Gill Sans Nova Cond XBd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Nova Cond XBd" panose="020B0604020202020204" pitchFamily="34" charset="0"/>
              </a:rPr>
              <a:t>Some Holidays that are celebrated in Ghana are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Independence Day  of Ghana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Founders Day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Farmers Day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Christmas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New Years’ Eve/Day 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endParaRPr lang="en-US" dirty="0">
              <a:latin typeface="Gill Sans Nova Cond XBd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7792" y="4653068"/>
            <a:ext cx="2856569" cy="1461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521" y="2975904"/>
            <a:ext cx="1941112" cy="14613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Nova Cond XBd" panose="020B0604020202020204" pitchFamily="34" charset="0"/>
              </a:rPr>
              <a:t>United States Holidays </a:t>
            </a:r>
            <a:endParaRPr lang="en-US" sz="4000" dirty="0">
              <a:latin typeface="Gill Sans Nova Cond XBd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Nova Cond XBd" panose="020B0604020202020204" pitchFamily="34" charset="0"/>
              </a:rPr>
              <a:t>Holidays celebrated In the United States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Christmas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New Years’ Eve/Day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4</a:t>
            </a:r>
            <a:r>
              <a:rPr lang="en-US" baseline="30000" dirty="0">
                <a:latin typeface="Gill Sans Nova Cond XBd" panose="020B0604020202020204" pitchFamily="34" charset="0"/>
              </a:rPr>
              <a:t>th</a:t>
            </a:r>
            <a:r>
              <a:rPr lang="en-US" dirty="0">
                <a:latin typeface="Gill Sans Nova Cond XBd" panose="020B0604020202020204" pitchFamily="34" charset="0"/>
              </a:rPr>
              <a:t> Of July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Halloween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Presidents Day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endParaRPr lang="en-US" dirty="0">
              <a:latin typeface="Gill Sans Nova Cond XBd" panose="020B0604020202020204" pitchFamily="34" charset="0"/>
            </a:endParaRPr>
          </a:p>
          <a:p>
            <a:pPr lvl="1"/>
            <a:endParaRPr lang="en-US" dirty="0">
              <a:latin typeface="Gill Sans Nova Cond XBd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Gill Sans Nova Cond XBd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Gill Sans Nova Cond XBd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1270" y="2984209"/>
            <a:ext cx="2501348" cy="1400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31" y="4564395"/>
            <a:ext cx="2867025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/>
          <p:cNvGrpSpPr>
            <a:grpSpLocks noGrp="1" noRot="1" noChangeAspect="1" noMove="1" noResize="1" noUngrp="1"/>
          </p:cNvGrpSpPr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The Flag of Ghana </a:t>
            </a:r>
            <a:endParaRPr lang="en-US" dirty="0">
              <a:latin typeface="Gill Sans Nova Cond XBd" panose="020B0604020202020204" pitchFamily="34" charset="0"/>
            </a:endParaRPr>
          </a:p>
        </p:txBody>
      </p:sp>
      <p:sp>
        <p:nvSpPr>
          <p:cNvPr id="23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125" y="1255007"/>
            <a:ext cx="1699422" cy="2113709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36" y="3533309"/>
            <a:ext cx="2743200" cy="18254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latin typeface="Gill Sans Nova Cond XBd" panose="020B0604020202020204" pitchFamily="34" charset="0"/>
              </a:rPr>
              <a:t>The flag of Ghana has the colors Red, Gold, and Green. It also has a black star in the middle of the flag </a:t>
            </a:r>
            <a:endParaRPr lang="en-US" sz="2000">
              <a:latin typeface="Gill Sans Nova Cond XBd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Gill Sans Nova Cond XBd" panose="020B0604020202020204" pitchFamily="34" charset="0"/>
              </a:rPr>
              <a:t>Red represents the blood shed for those who have died during the fight for independence </a:t>
            </a:r>
            <a:endParaRPr lang="en-US" sz="2000">
              <a:latin typeface="Gill Sans Nova Cond XBd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Gill Sans Nova Cond XBd" panose="020B0604020202020204" pitchFamily="34" charset="0"/>
              </a:rPr>
              <a:t>Gold represents the mineral wealth that the country has had for many years</a:t>
            </a:r>
            <a:endParaRPr lang="en-US" sz="2000">
              <a:latin typeface="Gill Sans Nova Cond XBd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Gill Sans Nova Cond XBd" panose="020B0604020202020204" pitchFamily="34" charset="0"/>
              </a:rPr>
              <a:t>Green represents the rich forests in the country </a:t>
            </a:r>
            <a:endParaRPr lang="en-US" sz="2000">
              <a:latin typeface="Gill Sans Nova Cond XBd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Gill Sans Nova Cond XBd" panose="020B0604020202020204" pitchFamily="34" charset="0"/>
              </a:rPr>
              <a:t>The black star in the middle of the flag represents a symbol of freedom. Of the people of Ghana </a:t>
            </a:r>
            <a:endParaRPr lang="en-US" sz="2000">
              <a:latin typeface="Gill Sans Nova Cond XBd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Flag of The United States </a:t>
            </a:r>
            <a:endParaRPr lang="en-US" dirty="0">
              <a:latin typeface="Gill Sans Nova Cond XBd" panose="020B0604020202020204" pitchFamily="34" charset="0"/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36" y="1311315"/>
            <a:ext cx="2743200" cy="2057400"/>
          </a:xfrm>
          <a:prstGeom prst="rect">
            <a:avLst/>
          </a:prstGeom>
        </p:spPr>
      </p:pic>
      <p:cxnSp>
        <p:nvCxnSpPr>
          <p:cNvPr id="24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36" y="3533309"/>
            <a:ext cx="2743200" cy="18242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The 13 stripes represent the original 13 colonies.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The 50 stars represent all 50 states.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Red represents bravery 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Blue represents Justice 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White represents purity</a:t>
            </a:r>
            <a:endParaRPr lang="en-US" dirty="0">
              <a:latin typeface="Gill Sans Nova Cond XBd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Gill Sans Nova Cond XBd" panose="020B0604020202020204" pitchFamily="34" charset="0"/>
              </a:rPr>
              <a:t>Religions In Ghana </a:t>
            </a:r>
            <a:endParaRPr lang="en-US" dirty="0">
              <a:solidFill>
                <a:srgbClr val="FFFFFF"/>
              </a:solidFill>
              <a:latin typeface="Gill Sans Nova Cond XBd" panose="020B0604020202020204" pitchFamily="34" charset="0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In Ghana there are several religions that are practice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Most of the population in Ghana is Christian. 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There are other Ghanaians that are Muslim, Roman Catholic, Protestant, and other religions. 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Most of the Religions that are practiced in Ghana are practiced in the United States. </a:t>
            </a:r>
            <a:endParaRPr lang="en-US" dirty="0">
              <a:latin typeface="Gill Sans Nova Cond XBd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4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8744" y="671208"/>
            <a:ext cx="10937716" cy="5551283"/>
          </a:xfrm>
          <a:prstGeom prst="rect">
            <a:avLst/>
          </a:prstGeom>
          <a:noFill/>
          <a:ln w="22225" cap="flat">
            <a:solidFill>
              <a:srgbClr val="FFEA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184" y="3174136"/>
            <a:ext cx="777240" cy="606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286" y="1149305"/>
            <a:ext cx="5294515" cy="4615479"/>
          </a:xfrm>
          <a:prstGeom prst="rect">
            <a:avLst/>
          </a:prstGeom>
        </p:spPr>
      </p:pic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1437976" y="3174136"/>
            <a:ext cx="777240" cy="606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2"/>
                </a:solidFill>
                <a:latin typeface="Gill Sans Nova Cond XBd" panose="020B0604020202020204" pitchFamily="34" charset="0"/>
              </a:rPr>
              <a:t>Religions In the United States </a:t>
            </a:r>
            <a:endParaRPr lang="en-US" sz="4800">
              <a:solidFill>
                <a:schemeClr val="tx2"/>
              </a:solidFill>
              <a:latin typeface="Gill Sans Nova Cond XBd" panose="020B0604020202020204" pitchFamily="34" charset="0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  <a:latin typeface="Gill Sans Nova Cond XBd" panose="020B0604020202020204" pitchFamily="34" charset="0"/>
              </a:rPr>
              <a:t>Like Ghana, Christianity is the main religion practiced in the United States</a:t>
            </a:r>
            <a:endParaRPr lang="en-US" sz="2200">
              <a:solidFill>
                <a:schemeClr val="bg1"/>
              </a:solidFill>
              <a:latin typeface="Gill Sans Nova Cond XBd" panose="020B0604020202020204" pitchFamily="34" charset="0"/>
            </a:endParaRPr>
          </a:p>
          <a:p>
            <a:r>
              <a:rPr lang="en-US" sz="2200">
                <a:solidFill>
                  <a:schemeClr val="bg1"/>
                </a:solidFill>
                <a:latin typeface="Gill Sans Nova Cond XBd" panose="020B0604020202020204" pitchFamily="34" charset="0"/>
              </a:rPr>
              <a:t>But there is a large percentage of people in the U.S that don’t follow or practice a religion.</a:t>
            </a:r>
            <a:endParaRPr lang="en-US" sz="2200">
              <a:solidFill>
                <a:schemeClr val="bg1"/>
              </a:solidFill>
              <a:latin typeface="Gill Sans Nova Cond XBd" panose="020B0604020202020204" pitchFamily="34" charset="0"/>
            </a:endParaRPr>
          </a:p>
          <a:p>
            <a:r>
              <a:rPr lang="en-US" sz="2200">
                <a:solidFill>
                  <a:schemeClr val="bg1"/>
                </a:solidFill>
                <a:latin typeface="Gill Sans Nova Cond XBd" panose="020B0604020202020204" pitchFamily="34" charset="0"/>
              </a:rPr>
              <a:t>The rest of the population who are not Christian but do believe in a religion are Muslim, Jewish, Hindu, and Buddhist. </a:t>
            </a:r>
            <a:endParaRPr lang="en-US" sz="2200">
              <a:solidFill>
                <a:schemeClr val="bg1"/>
              </a:solidFill>
              <a:latin typeface="Gill Sans Nova Cond XBd" panose="020B0604020202020204" pitchFamily="34" charset="0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694" y="1115259"/>
            <a:ext cx="6540612" cy="4627483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00C6F5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Rot="1" noChangeAspect="1" noMove="1" noResize="1" noUngrp="1"/>
          </p:cNvGrpSpPr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350363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Ghanian Food </a:t>
            </a:r>
            <a:endParaRPr lang="en-US" dirty="0">
              <a:latin typeface="Gill Sans Nova Cond XBd" panose="020B0604020202020204" pitchFamily="34" charset="0"/>
            </a:endParaRPr>
          </a:p>
        </p:txBody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46233" y="2504621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7532" r="-1" b="-1"/>
          <a:stretch>
            <a:fillRect/>
          </a:stretch>
        </p:blipFill>
        <p:spPr>
          <a:xfrm>
            <a:off x="1256856" y="2837793"/>
            <a:ext cx="2489294" cy="2877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15" r="5" b="5"/>
          <a:stretch>
            <a:fillRect/>
          </a:stretch>
        </p:blipFill>
        <p:spPr>
          <a:xfrm>
            <a:off x="3825012" y="2837793"/>
            <a:ext cx="2405307" cy="1374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7050" b="33016"/>
          <a:stretch>
            <a:fillRect/>
          </a:stretch>
        </p:blipFill>
        <p:spPr>
          <a:xfrm>
            <a:off x="3825012" y="4292566"/>
            <a:ext cx="2405307" cy="14224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Gill Sans Nova Cond XBd" panose="020B0604020202020204" pitchFamily="34" charset="0"/>
              </a:rPr>
              <a:t>Types of Ghanian </a:t>
            </a:r>
            <a:endParaRPr lang="en-US" sz="200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Jollof Rice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Fried Plantains with Bean stew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Fufu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Yams with Spinach Stew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Rice with Chicken Stew</a:t>
            </a:r>
            <a:endParaRPr lang="en-US" dirty="0">
              <a:latin typeface="Gill Sans Nova Cond XBd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Rot="1" noChangeAspect="1" noMove="1" noResize="1" noUngrp="1"/>
          </p:cNvGrpSpPr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350363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American Foods </a:t>
            </a:r>
            <a:endParaRPr lang="en-US" dirty="0">
              <a:latin typeface="Gill Sans Nova Cond XBd" panose="020B0604020202020204" pitchFamily="34" charset="0"/>
            </a:endParaRPr>
          </a:p>
        </p:txBody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46233" y="2504621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00" r="12385" b="2"/>
          <a:stretch>
            <a:fillRect/>
          </a:stretch>
        </p:blipFill>
        <p:spPr>
          <a:xfrm>
            <a:off x="1256856" y="2837793"/>
            <a:ext cx="2489294" cy="2877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0836" r="5" b="11180"/>
          <a:stretch>
            <a:fillRect/>
          </a:stretch>
        </p:blipFill>
        <p:spPr>
          <a:xfrm>
            <a:off x="3825012" y="2837793"/>
            <a:ext cx="2405307" cy="137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1373" r="-4" b="6629"/>
          <a:stretch>
            <a:fillRect/>
          </a:stretch>
        </p:blipFill>
        <p:spPr>
          <a:xfrm>
            <a:off x="3825012" y="4292566"/>
            <a:ext cx="2405307" cy="14224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Gill Sans Nova Cond XBd" panose="020B0604020202020204" pitchFamily="34" charset="0"/>
              </a:rPr>
              <a:t>Types of American Foods  </a:t>
            </a:r>
            <a:endParaRPr lang="en-US" sz="200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Burgers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Fries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Hotdogs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Apple Pie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Grilled Cheese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endParaRPr lang="en-US" dirty="0">
              <a:latin typeface="Gill Sans Nova Cond XBd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1805</Words>
  <Application>WPS Presentation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Arial</vt:lpstr>
      <vt:lpstr>Gill Sans Nova Cond XBd</vt:lpstr>
      <vt:lpstr>Segoe Print</vt:lpstr>
      <vt:lpstr>Garamond</vt:lpstr>
      <vt:lpstr>Microsoft YaHei</vt:lpstr>
      <vt:lpstr>Arial Unicode MS</vt:lpstr>
      <vt:lpstr>Calibri</vt:lpstr>
      <vt:lpstr>Organic</vt:lpstr>
      <vt:lpstr>Ghana Vs The United States  My Cross-Culture Experience </vt:lpstr>
      <vt:lpstr>The Flag of Ghana </vt:lpstr>
      <vt:lpstr>Flag of The United States </vt:lpstr>
      <vt:lpstr>Religions In Ghana </vt:lpstr>
      <vt:lpstr>PowerPoint 演示文稿</vt:lpstr>
      <vt:lpstr>Religions In the United States </vt:lpstr>
      <vt:lpstr>PowerPoint 演示文稿</vt:lpstr>
      <vt:lpstr>Ghanian Food </vt:lpstr>
      <vt:lpstr>American Foods </vt:lpstr>
      <vt:lpstr>Ghana Holidays </vt:lpstr>
      <vt:lpstr>United States Holidays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Ghana Vs The United States  My Cross-Culture Experience </dc:title>
  <dc:creator>Kidd Guwop</dc:creator>
  <cp:lastModifiedBy>oalap</cp:lastModifiedBy>
  <cp:revision>4</cp:revision>
  <dcterms:created xsi:type="dcterms:W3CDTF">2022-10-31T14:09:00Z</dcterms:created>
  <dcterms:modified xsi:type="dcterms:W3CDTF">2022-12-17T19:01:14Z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F11E7D555AE94391A6F75764C55DD4B5</vt:lpwstr>
  </property>
  <property fmtid="{D5CDD505-2E9C-101B-9397-08002B2CF9AE}" pid="3" name="KSOProductBuildVer">
    <vt:lpwstr>1033-11.2.0.11440</vt:lpwstr>
  </property>
</Properties>
</file>