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Lst>
  <p:sldSz cx="9144000" cy="5143500"/>
  <p:notesSz cx="6858000" cy="9144000"/>
  <p:embeddedFontLst>
    <p:embeddedFont>
      <p:font typeface="Playfair Display"/>
      <p:regular r:id="rId15"/>
    </p:embeddedFont>
    <p:embeddedFont>
      <p:font typeface="Lato" panose="020F0502020204030203"/>
      <p:regular r:id="rId16"/>
    </p:embeddedFont>
    <p:embeddedFont>
      <p:font typeface="Dancing Script"/>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 name="Shape 55"/>
        <p:cNvGrpSpPr/>
        <p:nvPr/>
      </p:nvGrpSpPr>
      <p:grpSpPr>
        <a:xfrm>
          <a:off x="0" y="0"/>
          <a:ext cx="0" cy="0"/>
          <a:chOff x="0" y="0"/>
          <a:chExt cx="0" cy="0"/>
        </a:xfrm>
      </p:grpSpPr>
      <p:sp>
        <p:nvSpPr>
          <p:cNvPr id="56" name="Google Shape;56;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3" name="Shape 63"/>
        <p:cNvGrpSpPr/>
        <p:nvPr/>
      </p:nvGrpSpPr>
      <p:grpSpPr>
        <a:xfrm>
          <a:off x="0" y="0"/>
          <a:ext cx="0" cy="0"/>
          <a:chOff x="0" y="0"/>
          <a:chExt cx="0" cy="0"/>
        </a:xfrm>
      </p:grpSpPr>
      <p:sp>
        <p:nvSpPr>
          <p:cNvPr id="64" name="Google Shape;64;g2c6442ca5ac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c6442ca5ac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0" name="Shape 70"/>
        <p:cNvGrpSpPr/>
        <p:nvPr/>
      </p:nvGrpSpPr>
      <p:grpSpPr>
        <a:xfrm>
          <a:off x="0" y="0"/>
          <a:ext cx="0" cy="0"/>
          <a:chOff x="0" y="0"/>
          <a:chExt cx="0" cy="0"/>
        </a:xfrm>
      </p:grpSpPr>
      <p:sp>
        <p:nvSpPr>
          <p:cNvPr id="71" name="Google Shape;71;g2c6442ca5ac_0_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c6442ca5ac_0_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 name="Shape 78"/>
        <p:cNvGrpSpPr/>
        <p:nvPr/>
      </p:nvGrpSpPr>
      <p:grpSpPr>
        <a:xfrm>
          <a:off x="0" y="0"/>
          <a:ext cx="0" cy="0"/>
          <a:chOff x="0" y="0"/>
          <a:chExt cx="0" cy="0"/>
        </a:xfrm>
      </p:grpSpPr>
      <p:sp>
        <p:nvSpPr>
          <p:cNvPr id="79" name="Google Shape;79;g2c6442ca5ac_0_2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c6442ca5ac_0_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 name="Shape 87"/>
        <p:cNvGrpSpPr/>
        <p:nvPr/>
      </p:nvGrpSpPr>
      <p:grpSpPr>
        <a:xfrm>
          <a:off x="0" y="0"/>
          <a:ext cx="0" cy="0"/>
          <a:chOff x="0" y="0"/>
          <a:chExt cx="0" cy="0"/>
        </a:xfrm>
      </p:grpSpPr>
      <p:sp>
        <p:nvSpPr>
          <p:cNvPr id="88" name="Google Shape;88;g2c6442ca5ac_0_3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c6442ca5ac_0_3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g2c6442ca5ac_0_4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c6442ca5ac_0_4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1" name="Shape 101"/>
        <p:cNvGrpSpPr/>
        <p:nvPr/>
      </p:nvGrpSpPr>
      <p:grpSpPr>
        <a:xfrm>
          <a:off x="0" y="0"/>
          <a:ext cx="0" cy="0"/>
          <a:chOff x="0" y="0"/>
          <a:chExt cx="0" cy="0"/>
        </a:xfrm>
      </p:grpSpPr>
      <p:sp>
        <p:nvSpPr>
          <p:cNvPr id="102" name="Google Shape;102;g2c6442ca5ac_0_5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c6442ca5ac_0_5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 name="Shape 109"/>
        <p:cNvGrpSpPr/>
        <p:nvPr/>
      </p:nvGrpSpPr>
      <p:grpSpPr>
        <a:xfrm>
          <a:off x="0" y="0"/>
          <a:ext cx="0" cy="0"/>
          <a:chOff x="0" y="0"/>
          <a:chExt cx="0" cy="0"/>
        </a:xfrm>
      </p:grpSpPr>
      <p:sp>
        <p:nvSpPr>
          <p:cNvPr id="110" name="Google Shape;110;g2c6442ca5ac_0_4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c6442ca5ac_0_4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txBox="1"/>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1pPr>
            <a:lvl2pPr lvl="1"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2pPr>
            <a:lvl3pPr lvl="2"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3pPr>
            <a:lvl4pPr lvl="3"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4pPr>
            <a:lvl5pPr lvl="4"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5pPr>
            <a:lvl6pPr lvl="5"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6pPr>
            <a:lvl7pPr lvl="6"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7pPr>
            <a:lvl8pPr lvl="7"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8pPr>
            <a:lvl9pPr lvl="8" algn="ctr">
              <a:spcBef>
                <a:spcPts val="0"/>
              </a:spcBef>
              <a:spcAft>
                <a:spcPts val="0"/>
              </a:spcAft>
              <a:buClr>
                <a:schemeClr val="lt1"/>
              </a:buClr>
              <a:buSzPts val="3200"/>
              <a:buFont typeface="Lato" panose="020F0502020204030203"/>
              <a:buNone/>
              <a:defRPr>
                <a:solidFill>
                  <a:schemeClr val="lt1"/>
                </a:solidFill>
                <a:latin typeface="Lato" panose="020F0502020204030203"/>
                <a:ea typeface="Lato" panose="020F0502020204030203"/>
                <a:cs typeface="Lato" panose="020F0502020204030203"/>
                <a:sym typeface="Lato" panose="020F0502020204030203"/>
              </a:defRPr>
            </a:lvl9pPr>
          </a:lstStyle>
          <a:p/>
        </p:txBody>
      </p:sp>
      <p:sp>
        <p:nvSpPr>
          <p:cNvPr id="13" name="Google Shape;13;p2"/>
          <p:cNvSpPr txBox="1"/>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p:txBody>
      </p:sp>
      <p:sp>
        <p:nvSpPr>
          <p:cNvPr id="14" name="Google Shape;14;p2"/>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11"/>
          <p:cNvSpPr txBox="1"/>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1pPr>
            <a:lvl2pPr lvl="1"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2pPr>
            <a:lvl3pPr lvl="2"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3pPr>
            <a:lvl4pPr lvl="3"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4pPr>
            <a:lvl5pPr lvl="4"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5pPr>
            <a:lvl6pPr lvl="5"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6pPr>
            <a:lvl7pPr lvl="6"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7pPr>
            <a:lvl8pPr lvl="7"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8pPr>
            <a:lvl9pPr lvl="8" algn="ctr">
              <a:spcBef>
                <a:spcPts val="0"/>
              </a:spcBef>
              <a:spcAft>
                <a:spcPts val="0"/>
              </a:spcAft>
              <a:buSzPts val="10000"/>
              <a:buFont typeface="Lato" panose="020F0502020204030203"/>
              <a:buNone/>
              <a:defRPr sz="10000">
                <a:latin typeface="Lato" panose="020F0502020204030203"/>
                <a:ea typeface="Lato" panose="020F0502020204030203"/>
                <a:cs typeface="Lato" panose="020F0502020204030203"/>
                <a:sym typeface="Lato" panose="020F0502020204030203"/>
              </a:defRPr>
            </a:lvl9pPr>
          </a:lstStyle>
          <a:p>
            <a:r>
              <a:t>xx%</a:t>
            </a:r>
          </a:p>
        </p:txBody>
      </p:sp>
      <p:sp>
        <p:nvSpPr>
          <p:cNvPr id="51" name="Google Shape;51;p11"/>
          <p:cNvSpPr txBox="1"/>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52" name="Google Shape;52;p11"/>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3" name="Shape 53"/>
        <p:cNvGrpSpPr/>
        <p:nvPr/>
      </p:nvGrpSpPr>
      <p:grpSpPr>
        <a:xfrm>
          <a:off x="0" y="0"/>
          <a:ext cx="0" cy="0"/>
          <a:chOff x="0" y="0"/>
          <a:chExt cx="0" cy="0"/>
        </a:xfrm>
      </p:grpSpPr>
      <p:sp>
        <p:nvSpPr>
          <p:cNvPr id="54" name="Google Shape;54;p12"/>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1pPr>
            <a:lvl2pPr lvl="1"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2pPr>
            <a:lvl3pPr lvl="2"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3pPr>
            <a:lvl4pPr lvl="3"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4pPr>
            <a:lvl5pPr lvl="4"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5pPr>
            <a:lvl6pPr lvl="5"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6pPr>
            <a:lvl7pPr lvl="6"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7pPr>
            <a:lvl8pPr lvl="7"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8pPr>
            <a:lvl9pPr lvl="8" algn="ctr">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9pPr>
          </a:lstStyle>
          <a:p/>
        </p:txBody>
      </p:sp>
      <p:sp>
        <p:nvSpPr>
          <p:cNvPr id="17" name="Google Shape;17;p3"/>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4"/>
          <p:cNvSpPr txBox="1"/>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22" name="Google Shape;22;p4"/>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6" name="Google Shape;26;p5"/>
          <p:cNvSpPr txBox="1"/>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7" name="Google Shape;27;p5"/>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34" name="Google Shape;34;p7"/>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1pPr>
            <a:lvl2pPr lvl="1">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2pPr>
            <a:lvl3pPr lvl="2">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3pPr>
            <a:lvl4pPr lvl="3">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4pPr>
            <a:lvl5pPr lvl="4">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5pPr>
            <a:lvl6pPr lvl="5">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6pPr>
            <a:lvl7pPr lvl="6">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7pPr>
            <a:lvl8pPr lvl="7">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8pPr>
            <a:lvl9pPr lvl="8">
              <a:spcBef>
                <a:spcPts val="0"/>
              </a:spcBef>
              <a:spcAft>
                <a:spcPts val="0"/>
              </a:spcAft>
              <a:buClr>
                <a:schemeClr val="lt1"/>
              </a:buClr>
              <a:buSzPts val="4800"/>
              <a:buFont typeface="Lato" panose="020F0502020204030203"/>
              <a:buNone/>
              <a:defRPr sz="4800" b="0">
                <a:solidFill>
                  <a:schemeClr val="lt1"/>
                </a:solidFill>
                <a:latin typeface="Lato" panose="020F0502020204030203"/>
                <a:ea typeface="Lato" panose="020F0502020204030203"/>
                <a:cs typeface="Lato" panose="020F0502020204030203"/>
                <a:sym typeface="Lato" panose="020F0502020204030203"/>
              </a:defRPr>
            </a:lvl9pPr>
          </a:lstStyle>
          <a:p/>
        </p:txBody>
      </p:sp>
      <p:sp>
        <p:nvSpPr>
          <p:cNvPr id="37" name="Google Shape;37;p8"/>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5" name="Shape 45"/>
        <p:cNvGrpSpPr/>
        <p:nvPr/>
      </p:nvGrpSpPr>
      <p:grpSpPr>
        <a:xfrm>
          <a:off x="0" y="0"/>
          <a:ext cx="0" cy="0"/>
          <a:chOff x="0" y="0"/>
          <a:chExt cx="0" cy="0"/>
        </a:xfrm>
      </p:grpSpPr>
      <p:sp>
        <p:nvSpPr>
          <p:cNvPr id="46" name="Google Shape;46;p10"/>
          <p:cNvSpPr txBox="1"/>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p:txBody>
      </p:sp>
      <p:sp>
        <p:nvSpPr>
          <p:cNvPr id="47" name="Google Shape;47;p10"/>
          <p:cNvSpPr txBox="1"/>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panose="020F0502020204030203"/>
              <a:buChar char="●"/>
              <a:defRPr sz="1800">
                <a:solidFill>
                  <a:schemeClr val="dk2"/>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1600"/>
              </a:spcBef>
              <a:spcAft>
                <a:spcPts val="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1600"/>
              </a:spcBef>
              <a:spcAft>
                <a:spcPts val="1600"/>
              </a:spcAft>
              <a:buClr>
                <a:schemeClr val="dk2"/>
              </a:buClr>
              <a:buSzPts val="1400"/>
              <a:buFont typeface="Lato" panose="020F0502020204030203"/>
              <a:buChar char="■"/>
              <a:defRPr>
                <a:solidFill>
                  <a:schemeClr val="dk2"/>
                </a:solidFill>
                <a:latin typeface="Lato" panose="020F0502020204030203"/>
                <a:ea typeface="Lato" panose="020F0502020204030203"/>
                <a:cs typeface="Lato" panose="020F0502020204030203"/>
                <a:sym typeface="Lato" panose="020F0502020204030203"/>
              </a:defRPr>
            </a:lvl9pPr>
          </a:lstStyle>
          <a:p/>
        </p:txBody>
      </p:sp>
      <p:sp>
        <p:nvSpPr>
          <p:cNvPr id="8" name="Google Shape;8;p1"/>
          <p:cNvSpPr txBox="1"/>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panose="020F0502020204030203"/>
                <a:ea typeface="Lato" panose="020F0502020204030203"/>
                <a:cs typeface="Lato" panose="020F0502020204030203"/>
                <a:sym typeface="Lato" panose="020F0502020204030203"/>
              </a:defRPr>
            </a:lvl1pPr>
            <a:lvl2pPr lvl="1" algn="r">
              <a:buNone/>
              <a:defRPr sz="1000">
                <a:solidFill>
                  <a:schemeClr val="dk2"/>
                </a:solidFill>
                <a:latin typeface="Lato" panose="020F0502020204030203"/>
                <a:ea typeface="Lato" panose="020F0502020204030203"/>
                <a:cs typeface="Lato" panose="020F0502020204030203"/>
                <a:sym typeface="Lato" panose="020F0502020204030203"/>
              </a:defRPr>
            </a:lvl2pPr>
            <a:lvl3pPr lvl="2" algn="r">
              <a:buNone/>
              <a:defRPr sz="1000">
                <a:solidFill>
                  <a:schemeClr val="dk2"/>
                </a:solidFill>
                <a:latin typeface="Lato" panose="020F0502020204030203"/>
                <a:ea typeface="Lato" panose="020F0502020204030203"/>
                <a:cs typeface="Lato" panose="020F0502020204030203"/>
                <a:sym typeface="Lato" panose="020F0502020204030203"/>
              </a:defRPr>
            </a:lvl3pPr>
            <a:lvl4pPr lvl="3" algn="r">
              <a:buNone/>
              <a:defRPr sz="1000">
                <a:solidFill>
                  <a:schemeClr val="dk2"/>
                </a:solidFill>
                <a:latin typeface="Lato" panose="020F0502020204030203"/>
                <a:ea typeface="Lato" panose="020F0502020204030203"/>
                <a:cs typeface="Lato" panose="020F0502020204030203"/>
                <a:sym typeface="Lato" panose="020F0502020204030203"/>
              </a:defRPr>
            </a:lvl4pPr>
            <a:lvl5pPr lvl="4" algn="r">
              <a:buNone/>
              <a:defRPr sz="1000">
                <a:solidFill>
                  <a:schemeClr val="dk2"/>
                </a:solidFill>
                <a:latin typeface="Lato" panose="020F0502020204030203"/>
                <a:ea typeface="Lato" panose="020F0502020204030203"/>
                <a:cs typeface="Lato" panose="020F0502020204030203"/>
                <a:sym typeface="Lato" panose="020F0502020204030203"/>
              </a:defRPr>
            </a:lvl5pPr>
            <a:lvl6pPr lvl="5" algn="r">
              <a:buNone/>
              <a:defRPr sz="1000">
                <a:solidFill>
                  <a:schemeClr val="dk2"/>
                </a:solidFill>
                <a:latin typeface="Lato" panose="020F0502020204030203"/>
                <a:ea typeface="Lato" panose="020F0502020204030203"/>
                <a:cs typeface="Lato" panose="020F0502020204030203"/>
                <a:sym typeface="Lato" panose="020F0502020204030203"/>
              </a:defRPr>
            </a:lvl6pPr>
            <a:lvl7pPr lvl="6" algn="r">
              <a:buNone/>
              <a:defRPr sz="1000">
                <a:solidFill>
                  <a:schemeClr val="dk2"/>
                </a:solidFill>
                <a:latin typeface="Lato" panose="020F0502020204030203"/>
                <a:ea typeface="Lato" panose="020F0502020204030203"/>
                <a:cs typeface="Lato" panose="020F0502020204030203"/>
                <a:sym typeface="Lato" panose="020F0502020204030203"/>
              </a:defRPr>
            </a:lvl7pPr>
            <a:lvl8pPr lvl="7" algn="r">
              <a:buNone/>
              <a:defRPr sz="1000">
                <a:solidFill>
                  <a:schemeClr val="dk2"/>
                </a:solidFill>
                <a:latin typeface="Lato" panose="020F0502020204030203"/>
                <a:ea typeface="Lato" panose="020F0502020204030203"/>
                <a:cs typeface="Lato" panose="020F0502020204030203"/>
                <a:sym typeface="Lato" panose="020F0502020204030203"/>
              </a:defRPr>
            </a:lvl8pPr>
            <a:lvl9pPr lvl="8" algn="r">
              <a:buNone/>
              <a:defRPr sz="1000">
                <a:solidFill>
                  <a:schemeClr val="dk2"/>
                </a:solidFill>
                <a:latin typeface="Lato" panose="020F0502020204030203"/>
                <a:ea typeface="Lato" panose="020F0502020204030203"/>
                <a:cs typeface="Lato" panose="020F0502020204030203"/>
                <a:sym typeface="Lato" panose="020F0502020204030203"/>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1.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1.xml"/><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061600"/>
            <a:ext cx="2951400" cy="254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100">
                <a:latin typeface="Times New Roman" panose="02020603050405020304"/>
                <a:ea typeface="Times New Roman" panose="02020603050405020304"/>
                <a:cs typeface="Times New Roman" panose="02020603050405020304"/>
                <a:sym typeface="Times New Roman" panose="02020603050405020304"/>
              </a:rPr>
              <a:t>My Cross </a:t>
            </a:r>
            <a:r>
              <a:rPr lang="en-GB" sz="3100">
                <a:latin typeface="Times New Roman" panose="02020603050405020304"/>
                <a:ea typeface="Times New Roman" panose="02020603050405020304"/>
                <a:cs typeface="Times New Roman" panose="02020603050405020304"/>
                <a:sym typeface="Times New Roman" panose="02020603050405020304"/>
              </a:rPr>
              <a:t>Cultural</a:t>
            </a:r>
            <a:r>
              <a:rPr lang="en-GB" sz="3100">
                <a:latin typeface="Times New Roman" panose="02020603050405020304"/>
                <a:ea typeface="Times New Roman" panose="02020603050405020304"/>
                <a:cs typeface="Times New Roman" panose="02020603050405020304"/>
                <a:sym typeface="Times New Roman" panose="02020603050405020304"/>
              </a:rPr>
              <a:t> </a:t>
            </a:r>
            <a:r>
              <a:rPr lang="en-GB" sz="3100">
                <a:latin typeface="Times New Roman" panose="02020603050405020304"/>
                <a:ea typeface="Times New Roman" panose="02020603050405020304"/>
                <a:cs typeface="Times New Roman" panose="02020603050405020304"/>
                <a:sym typeface="Times New Roman" panose="02020603050405020304"/>
              </a:rPr>
              <a:t>Experiences</a:t>
            </a:r>
            <a:endParaRPr sz="31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spcBef>
                <a:spcPts val="0"/>
              </a:spcBef>
              <a:spcAft>
                <a:spcPts val="0"/>
              </a:spcAft>
              <a:buNone/>
            </a:pPr>
            <a:r>
              <a:rPr lang="en-GB" sz="1400">
                <a:latin typeface="Times New Roman" panose="02020603050405020304"/>
                <a:ea typeface="Times New Roman" panose="02020603050405020304"/>
                <a:cs typeface="Times New Roman" panose="02020603050405020304"/>
                <a:sym typeface="Times New Roman" panose="02020603050405020304"/>
              </a:rPr>
              <a:t>Midterm</a:t>
            </a:r>
            <a:endParaRPr sz="14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spcBef>
                <a:spcPts val="0"/>
              </a:spcBef>
              <a:spcAft>
                <a:spcPts val="0"/>
              </a:spcAft>
              <a:buNone/>
            </a:pPr>
            <a:r>
              <a:rPr lang="en-GB" sz="1400">
                <a:latin typeface="Times New Roman" panose="02020603050405020304"/>
                <a:ea typeface="Times New Roman" panose="02020603050405020304"/>
                <a:cs typeface="Times New Roman" panose="02020603050405020304"/>
                <a:sym typeface="Times New Roman" panose="02020603050405020304"/>
              </a:rPr>
              <a:t>Professor Alapo</a:t>
            </a:r>
            <a:endParaRPr sz="1400">
              <a:latin typeface="Times New Roman" panose="02020603050405020304"/>
              <a:ea typeface="Times New Roman" panose="02020603050405020304"/>
              <a:cs typeface="Times New Roman" panose="02020603050405020304"/>
              <a:sym typeface="Times New Roman" panose="02020603050405020304"/>
            </a:endParaRPr>
          </a:p>
          <a:p>
            <a:pPr marL="0" lvl="0" indent="0" algn="ctr" rtl="0">
              <a:spcBef>
                <a:spcPts val="0"/>
              </a:spcBef>
              <a:spcAft>
                <a:spcPts val="0"/>
              </a:spcAft>
              <a:buNone/>
            </a:pPr>
            <a:r>
              <a:rPr lang="en-GB" sz="3100">
                <a:latin typeface="Times New Roman" panose="02020603050405020304"/>
                <a:ea typeface="Times New Roman" panose="02020603050405020304"/>
                <a:cs typeface="Times New Roman" panose="02020603050405020304"/>
                <a:sym typeface="Times New Roman" panose="02020603050405020304"/>
              </a:rPr>
              <a:t> </a:t>
            </a:r>
            <a:r>
              <a:rPr lang="en-GB"/>
              <a:t> </a:t>
            </a:r>
            <a:endParaRPr lang="en-GB"/>
          </a:p>
        </p:txBody>
      </p:sp>
      <p:sp>
        <p:nvSpPr>
          <p:cNvPr id="60" name="Google Shape;60;p13"/>
          <p:cNvSpPr txBox="1"/>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latin typeface="Dancing Script"/>
                <a:ea typeface="Dancing Script"/>
                <a:cs typeface="Dancing Script"/>
                <a:sym typeface="Dancing Script"/>
              </a:rPr>
              <a:t>By: Saraswattie Bassant</a:t>
            </a:r>
            <a:endParaRPr>
              <a:latin typeface="Dancing Script"/>
              <a:ea typeface="Dancing Script"/>
              <a:cs typeface="Dancing Script"/>
              <a:sym typeface="Dancing Script"/>
            </a:endParaRPr>
          </a:p>
        </p:txBody>
      </p:sp>
      <p:pic>
        <p:nvPicPr>
          <p:cNvPr id="61" name="Google Shape;61;p13"/>
          <p:cNvPicPr preferRelativeResize="0"/>
          <p:nvPr/>
        </p:nvPicPr>
        <p:blipFill>
          <a:blip r:embed="rId1"/>
          <a:stretch>
            <a:fillRect/>
          </a:stretch>
        </p:blipFill>
        <p:spPr>
          <a:xfrm>
            <a:off x="0" y="0"/>
            <a:ext cx="2143125" cy="2143125"/>
          </a:xfrm>
          <a:prstGeom prst="rect">
            <a:avLst/>
          </a:prstGeom>
          <a:noFill/>
          <a:ln>
            <a:noFill/>
          </a:ln>
        </p:spPr>
      </p:pic>
      <p:pic>
        <p:nvPicPr>
          <p:cNvPr id="62" name="Google Shape;62;p13"/>
          <p:cNvPicPr preferRelativeResize="0"/>
          <p:nvPr/>
        </p:nvPicPr>
        <p:blipFill>
          <a:blip r:embed="rId2"/>
          <a:stretch>
            <a:fillRect/>
          </a:stretch>
        </p:blipFill>
        <p:spPr>
          <a:xfrm>
            <a:off x="6962763" y="3048000"/>
            <a:ext cx="2181225" cy="2095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6" name="Shape 66"/>
        <p:cNvGrpSpPr/>
        <p:nvPr/>
      </p:nvGrpSpPr>
      <p:grpSpPr>
        <a:xfrm>
          <a:off x="0" y="0"/>
          <a:ext cx="0" cy="0"/>
          <a:chOff x="0" y="0"/>
          <a:chExt cx="0" cy="0"/>
        </a:xfrm>
      </p:grpSpPr>
      <p:sp>
        <p:nvSpPr>
          <p:cNvPr id="67" name="Google Shape;67;p14"/>
          <p:cNvSpPr txBox="1"/>
          <p:nvPr/>
        </p:nvSpPr>
        <p:spPr>
          <a:xfrm>
            <a:off x="0" y="0"/>
            <a:ext cx="6773400" cy="657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A little about me, my </a:t>
            </a: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heritage</a:t>
            </a: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 and origin</a:t>
            </a:r>
            <a:endParaRPr sz="2500" u="sng">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My name is Saraswattie &amp; </a:t>
            </a:r>
            <a:r>
              <a:rPr lang="en-GB" sz="1500">
                <a:latin typeface="Times New Roman" panose="02020603050405020304"/>
                <a:ea typeface="Times New Roman" panose="02020603050405020304"/>
                <a:cs typeface="Times New Roman" panose="02020603050405020304"/>
                <a:sym typeface="Times New Roman" panose="02020603050405020304"/>
              </a:rPr>
              <a:t>I'm</a:t>
            </a:r>
            <a:r>
              <a:rPr lang="en-GB" sz="1500">
                <a:latin typeface="Times New Roman" panose="02020603050405020304"/>
                <a:ea typeface="Times New Roman" panose="02020603050405020304"/>
                <a:cs typeface="Times New Roman" panose="02020603050405020304"/>
                <a:sym typeface="Times New Roman" panose="02020603050405020304"/>
              </a:rPr>
              <a:t> originally from Guyana</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Currently, </a:t>
            </a:r>
            <a:r>
              <a:rPr lang="en-GB" sz="1500">
                <a:latin typeface="Times New Roman" panose="02020603050405020304"/>
                <a:ea typeface="Times New Roman" panose="02020603050405020304"/>
                <a:cs typeface="Times New Roman" panose="02020603050405020304"/>
                <a:sym typeface="Times New Roman" panose="02020603050405020304"/>
              </a:rPr>
              <a:t>I'm</a:t>
            </a:r>
            <a:r>
              <a:rPr lang="en-GB" sz="1500">
                <a:latin typeface="Times New Roman" panose="02020603050405020304"/>
                <a:ea typeface="Times New Roman" panose="02020603050405020304"/>
                <a:cs typeface="Times New Roman" panose="02020603050405020304"/>
                <a:sym typeface="Times New Roman" panose="02020603050405020304"/>
              </a:rPr>
              <a:t> living in Queens New York </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~"Saraswati" is a Hindu goddess associated with knowledge, wisdom, music, arts, and learning. She is worshipped by students, scholars, and artists seeking her guidance and blessings for academic achievements, artistic pursuits, and intellectual growth. </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My </a:t>
            </a:r>
            <a:r>
              <a:rPr lang="en-GB" sz="1500">
                <a:latin typeface="Times New Roman" panose="02020603050405020304"/>
                <a:ea typeface="Times New Roman" panose="02020603050405020304"/>
                <a:cs typeface="Times New Roman" panose="02020603050405020304"/>
                <a:sym typeface="Times New Roman" panose="02020603050405020304"/>
              </a:rPr>
              <a:t>home country</a:t>
            </a:r>
            <a:r>
              <a:rPr lang="en-GB" sz="1500">
                <a:latin typeface="Times New Roman" panose="02020603050405020304"/>
                <a:ea typeface="Times New Roman" panose="02020603050405020304"/>
                <a:cs typeface="Times New Roman" panose="02020603050405020304"/>
                <a:sym typeface="Times New Roman" panose="02020603050405020304"/>
              </a:rPr>
              <a:t> Guyana </a:t>
            </a:r>
            <a:r>
              <a:rPr lang="en-GB" sz="1500">
                <a:latin typeface="Times New Roman" panose="02020603050405020304"/>
                <a:ea typeface="Times New Roman" panose="02020603050405020304"/>
                <a:cs typeface="Times New Roman" panose="02020603050405020304"/>
                <a:sym typeface="Times New Roman" panose="02020603050405020304"/>
              </a:rPr>
              <a:t>resides in</a:t>
            </a:r>
            <a:r>
              <a:rPr lang="en-GB" sz="1500">
                <a:latin typeface="Times New Roman" panose="02020603050405020304"/>
                <a:ea typeface="Times New Roman" panose="02020603050405020304"/>
                <a:cs typeface="Times New Roman" panose="02020603050405020304"/>
                <a:sym typeface="Times New Roman" panose="02020603050405020304"/>
              </a:rPr>
              <a:t> South America. It is famously known for its diverse culture, stunning natural landscapes including the famous Kaieteur Falls, and its unique blend of Caribbean and South American influences.</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My ancestors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Indians arrived in Guyana as indentured laborers starting in the 19th century. They were brought by the British colonial authorities to work on sugarcane plantations, following the abolition of slavery.</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Since I am a Hindu my culture is a </a:t>
            </a:r>
            <a:r>
              <a:rPr lang="en-GB" sz="1500">
                <a:latin typeface="Times New Roman" panose="02020603050405020304"/>
                <a:ea typeface="Times New Roman" panose="02020603050405020304"/>
                <a:cs typeface="Times New Roman" panose="02020603050405020304"/>
                <a:sym typeface="Times New Roman" panose="02020603050405020304"/>
              </a:rPr>
              <a:t>mixture</a:t>
            </a:r>
            <a:r>
              <a:rPr lang="en-GB" sz="1500">
                <a:latin typeface="Times New Roman" panose="02020603050405020304"/>
                <a:ea typeface="Times New Roman" panose="02020603050405020304"/>
                <a:cs typeface="Times New Roman" panose="02020603050405020304"/>
                <a:sym typeface="Times New Roman" panose="02020603050405020304"/>
              </a:rPr>
              <a:t> of </a:t>
            </a:r>
            <a:r>
              <a:rPr lang="en-GB" sz="1500">
                <a:latin typeface="Times New Roman" panose="02020603050405020304"/>
                <a:ea typeface="Times New Roman" panose="02020603050405020304"/>
                <a:cs typeface="Times New Roman" panose="02020603050405020304"/>
                <a:sym typeface="Times New Roman" panose="02020603050405020304"/>
              </a:rPr>
              <a:t>Hinduism</a:t>
            </a:r>
            <a:r>
              <a:rPr lang="en-GB" sz="1500">
                <a:latin typeface="Times New Roman" panose="02020603050405020304"/>
                <a:ea typeface="Times New Roman" panose="02020603050405020304"/>
                <a:cs typeface="Times New Roman" panose="02020603050405020304"/>
                <a:sym typeface="Times New Roman" panose="02020603050405020304"/>
              </a:rPr>
              <a:t> and Guyanse </a:t>
            </a:r>
            <a:r>
              <a:rPr lang="en-GB" sz="1500">
                <a:latin typeface="Times New Roman" panose="02020603050405020304"/>
                <a:ea typeface="Times New Roman" panose="02020603050405020304"/>
                <a:cs typeface="Times New Roman" panose="02020603050405020304"/>
                <a:sym typeface="Times New Roman" panose="02020603050405020304"/>
              </a:rPr>
              <a:t>beliefs</a:t>
            </a:r>
            <a:r>
              <a:rPr lang="en-GB" sz="1500">
                <a:latin typeface="Times New Roman" panose="02020603050405020304"/>
                <a:ea typeface="Times New Roman" panose="02020603050405020304"/>
                <a:cs typeface="Times New Roman" panose="02020603050405020304"/>
                <a:sym typeface="Times New Roman" panose="02020603050405020304"/>
              </a:rPr>
              <a:t> and </a:t>
            </a:r>
            <a:r>
              <a:rPr lang="en-GB" sz="1500">
                <a:latin typeface="Times New Roman" panose="02020603050405020304"/>
                <a:ea typeface="Times New Roman" panose="02020603050405020304"/>
                <a:cs typeface="Times New Roman" panose="02020603050405020304"/>
                <a:sym typeface="Times New Roman" panose="02020603050405020304"/>
              </a:rPr>
              <a:t>traditions</a:t>
            </a:r>
            <a:r>
              <a:rPr lang="en-GB" sz="1500">
                <a:latin typeface="Times New Roman" panose="02020603050405020304"/>
                <a:ea typeface="Times New Roman" panose="02020603050405020304"/>
                <a:cs typeface="Times New Roman" panose="02020603050405020304"/>
                <a:sym typeface="Times New Roman" panose="02020603050405020304"/>
              </a:rPr>
              <a:t>.</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p:txBody>
      </p:sp>
      <p:pic>
        <p:nvPicPr>
          <p:cNvPr id="68" name="Google Shape;68;p14"/>
          <p:cNvPicPr preferRelativeResize="0"/>
          <p:nvPr/>
        </p:nvPicPr>
        <p:blipFill>
          <a:blip r:embed="rId1"/>
          <a:stretch>
            <a:fillRect/>
          </a:stretch>
        </p:blipFill>
        <p:spPr>
          <a:xfrm>
            <a:off x="6572250" y="3371850"/>
            <a:ext cx="2571750" cy="1771650"/>
          </a:xfrm>
          <a:prstGeom prst="rect">
            <a:avLst/>
          </a:prstGeom>
          <a:noFill/>
          <a:ln>
            <a:noFill/>
          </a:ln>
        </p:spPr>
      </p:pic>
      <p:pic>
        <p:nvPicPr>
          <p:cNvPr id="69" name="Google Shape;69;p14"/>
          <p:cNvPicPr preferRelativeResize="0"/>
          <p:nvPr/>
        </p:nvPicPr>
        <p:blipFill>
          <a:blip r:embed="rId2"/>
          <a:stretch>
            <a:fillRect/>
          </a:stretch>
        </p:blipFill>
        <p:spPr>
          <a:xfrm>
            <a:off x="6720950" y="0"/>
            <a:ext cx="2423050" cy="16447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3" name="Shape 73"/>
        <p:cNvGrpSpPr/>
        <p:nvPr/>
      </p:nvGrpSpPr>
      <p:grpSpPr>
        <a:xfrm>
          <a:off x="0" y="0"/>
          <a:ext cx="0" cy="0"/>
          <a:chOff x="0" y="0"/>
          <a:chExt cx="0" cy="0"/>
        </a:xfrm>
      </p:grpSpPr>
      <p:sp>
        <p:nvSpPr>
          <p:cNvPr id="74" name="Google Shape;74;p15"/>
          <p:cNvSpPr txBox="1"/>
          <p:nvPr/>
        </p:nvSpPr>
        <p:spPr>
          <a:xfrm>
            <a:off x="0" y="0"/>
            <a:ext cx="47625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a:solidFill>
                  <a:schemeClr val="dk2"/>
                </a:solidFill>
                <a:latin typeface="Times New Roman" panose="02020603050405020304"/>
                <a:ea typeface="Times New Roman" panose="02020603050405020304"/>
                <a:cs typeface="Times New Roman" panose="02020603050405020304"/>
                <a:sym typeface="Times New Roman" panose="02020603050405020304"/>
              </a:rPr>
              <a:t> </a:t>
            </a: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My Cultural &amp; religious norms, values, and beliefs</a:t>
            </a:r>
            <a:endParaRPr sz="2500" u="sng">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75" name="Google Shape;75;p15"/>
          <p:cNvSpPr txBox="1"/>
          <p:nvPr/>
        </p:nvSpPr>
        <p:spPr>
          <a:xfrm>
            <a:off x="0" y="954300"/>
            <a:ext cx="9144000" cy="711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Hinduism emphasizes strong family and community bonds. Guyanese Hindus often prioritize family gatherings, community service, and maintaining cultural traditions, fostering a sense of unity and cohesion within their communities.</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We also celebrate Hindu festivals: Guyana's Hindu community celebrates major festivals such as Diwali (Festival of Lights) and Phagwah (Holi) with vibrant cultural displays and religious ceremonies, reflecting their deep-rooted traditions and beliefs. </a:t>
            </a:r>
            <a:endParaRPr sz="1500">
              <a:latin typeface="Times New Roman" panose="02020603050405020304"/>
              <a:ea typeface="Times New Roman" panose="02020603050405020304"/>
              <a:cs typeface="Times New Roman" panose="02020603050405020304"/>
              <a:sym typeface="Times New Roman" panose="02020603050405020304"/>
            </a:endParaRPr>
          </a:p>
          <a:p>
            <a:pPr marL="457200" lvl="0" indent="-323850" algn="l" rtl="0">
              <a:spcBef>
                <a:spcPts val="0"/>
              </a:spcBef>
              <a:spcAft>
                <a:spcPts val="0"/>
              </a:spcAft>
              <a:buSzPts val="1500"/>
              <a:buFont typeface="Times New Roman" panose="02020603050405020304"/>
              <a:buChar char="●"/>
            </a:pPr>
            <a:r>
              <a:rPr lang="en-GB" sz="1500">
                <a:latin typeface="Times New Roman" panose="02020603050405020304"/>
                <a:ea typeface="Times New Roman" panose="02020603050405020304"/>
                <a:cs typeface="Times New Roman" panose="02020603050405020304"/>
                <a:sym typeface="Times New Roman" panose="02020603050405020304"/>
              </a:rPr>
              <a:t>Today is actually Holi celebrating spring, unity, and the victory of good over evil. People in the United States also </a:t>
            </a:r>
            <a:r>
              <a:rPr lang="en-GB" sz="1500">
                <a:latin typeface="Times New Roman" panose="02020603050405020304"/>
                <a:ea typeface="Times New Roman" panose="02020603050405020304"/>
                <a:cs typeface="Times New Roman" panose="02020603050405020304"/>
                <a:sym typeface="Times New Roman" panose="02020603050405020304"/>
              </a:rPr>
              <a:t>participate</a:t>
            </a:r>
            <a:r>
              <a:rPr lang="en-GB" sz="1500">
                <a:latin typeface="Times New Roman" panose="02020603050405020304"/>
                <a:ea typeface="Times New Roman" panose="02020603050405020304"/>
                <a:cs typeface="Times New Roman" panose="02020603050405020304"/>
                <a:sym typeface="Times New Roman" panose="02020603050405020304"/>
              </a:rPr>
              <a:t> in this holiday </a:t>
            </a:r>
            <a:r>
              <a:rPr lang="en-GB" sz="1500">
                <a:latin typeface="Times New Roman" panose="02020603050405020304"/>
                <a:ea typeface="Times New Roman" panose="02020603050405020304"/>
                <a:cs typeface="Times New Roman" panose="02020603050405020304"/>
                <a:sym typeface="Times New Roman" panose="02020603050405020304"/>
              </a:rPr>
              <a:t>spending time</a:t>
            </a:r>
            <a:r>
              <a:rPr lang="en-GB" sz="1500">
                <a:latin typeface="Times New Roman" panose="02020603050405020304"/>
                <a:ea typeface="Times New Roman" panose="02020603050405020304"/>
                <a:cs typeface="Times New Roman" panose="02020603050405020304"/>
                <a:sym typeface="Times New Roman" panose="02020603050405020304"/>
              </a:rPr>
              <a:t> with their family and friends.</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A main belief in my </a:t>
            </a:r>
            <a:r>
              <a:rPr lang="en-GB" sz="1500">
                <a:latin typeface="Times New Roman" panose="02020603050405020304"/>
                <a:ea typeface="Times New Roman" panose="02020603050405020304"/>
                <a:cs typeface="Times New Roman" panose="02020603050405020304"/>
                <a:sym typeface="Times New Roman" panose="02020603050405020304"/>
              </a:rPr>
              <a:t>culture</a:t>
            </a:r>
            <a:r>
              <a:rPr lang="en-GB" sz="1500">
                <a:latin typeface="Times New Roman" panose="02020603050405020304"/>
                <a:ea typeface="Times New Roman" panose="02020603050405020304"/>
                <a:cs typeface="Times New Roman" panose="02020603050405020304"/>
                <a:sym typeface="Times New Roman" panose="02020603050405020304"/>
              </a:rPr>
              <a:t>/</a:t>
            </a:r>
            <a:r>
              <a:rPr lang="en-GB" sz="1500">
                <a:latin typeface="Times New Roman" panose="02020603050405020304"/>
                <a:ea typeface="Times New Roman" panose="02020603050405020304"/>
                <a:cs typeface="Times New Roman" panose="02020603050405020304"/>
                <a:sym typeface="Times New Roman" panose="02020603050405020304"/>
              </a:rPr>
              <a:t>religion</a:t>
            </a:r>
            <a:r>
              <a:rPr lang="en-GB" sz="1500">
                <a:latin typeface="Times New Roman" panose="02020603050405020304"/>
                <a:ea typeface="Times New Roman" panose="02020603050405020304"/>
                <a:cs typeface="Times New Roman" panose="02020603050405020304"/>
                <a:sym typeface="Times New Roman" panose="02020603050405020304"/>
              </a:rPr>
              <a:t> would be Karma. which is the idea that one's actions have consequences that affect their present and future lives. We believe in the principle of cause and effect, where good actions lead to positive outcomes and bad actions lead to negative consequences, either in this life or the next. This belief influences their moral conduct and shapes their understanding of personal responsibility and spiritual growth. Also stated in our </a:t>
            </a:r>
            <a:r>
              <a:rPr lang="en-GB" sz="1500">
                <a:latin typeface="Times New Roman" panose="02020603050405020304"/>
                <a:ea typeface="Times New Roman" panose="02020603050405020304"/>
                <a:cs typeface="Times New Roman" panose="02020603050405020304"/>
                <a:sym typeface="Times New Roman" panose="02020603050405020304"/>
              </a:rPr>
              <a:t>religious</a:t>
            </a:r>
            <a:r>
              <a:rPr lang="en-GB" sz="1500">
                <a:latin typeface="Times New Roman" panose="02020603050405020304"/>
                <a:ea typeface="Times New Roman" panose="02020603050405020304"/>
                <a:cs typeface="Times New Roman" panose="02020603050405020304"/>
                <a:sym typeface="Times New Roman" panose="02020603050405020304"/>
              </a:rPr>
              <a:t> text (Bhagavad-Gita: Chapter 3, verse 27)</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p:txBody>
      </p:sp>
      <p:pic>
        <p:nvPicPr>
          <p:cNvPr id="76" name="Google Shape;76;p15"/>
          <p:cNvPicPr preferRelativeResize="0"/>
          <p:nvPr/>
        </p:nvPicPr>
        <p:blipFill>
          <a:blip r:embed="rId1"/>
          <a:stretch>
            <a:fillRect/>
          </a:stretch>
        </p:blipFill>
        <p:spPr>
          <a:xfrm>
            <a:off x="6653650" y="0"/>
            <a:ext cx="2490350" cy="1657200"/>
          </a:xfrm>
          <a:prstGeom prst="rect">
            <a:avLst/>
          </a:prstGeom>
          <a:noFill/>
          <a:ln>
            <a:noFill/>
          </a:ln>
        </p:spPr>
      </p:pic>
      <p:pic>
        <p:nvPicPr>
          <p:cNvPr id="77" name="Google Shape;77;p15"/>
          <p:cNvPicPr preferRelativeResize="0"/>
          <p:nvPr/>
        </p:nvPicPr>
        <p:blipFill>
          <a:blip r:embed="rId2"/>
          <a:stretch>
            <a:fillRect/>
          </a:stretch>
        </p:blipFill>
        <p:spPr>
          <a:xfrm>
            <a:off x="4245107" y="0"/>
            <a:ext cx="2408543" cy="16895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1" name="Shape 81"/>
        <p:cNvGrpSpPr/>
        <p:nvPr/>
      </p:nvGrpSpPr>
      <p:grpSpPr>
        <a:xfrm>
          <a:off x="0" y="0"/>
          <a:ext cx="0" cy="0"/>
          <a:chOff x="0" y="0"/>
          <a:chExt cx="0" cy="0"/>
        </a:xfrm>
      </p:grpSpPr>
      <p:sp>
        <p:nvSpPr>
          <p:cNvPr id="82" name="Google Shape;82;p16"/>
          <p:cNvSpPr txBox="1"/>
          <p:nvPr/>
        </p:nvSpPr>
        <p:spPr>
          <a:xfrm>
            <a:off x="201850" y="164475"/>
            <a:ext cx="4306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About our food, practices and traditions </a:t>
            </a:r>
            <a:endParaRPr sz="2500" u="sng">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83" name="Google Shape;83;p16"/>
          <p:cNvSpPr txBox="1"/>
          <p:nvPr/>
        </p:nvSpPr>
        <p:spPr>
          <a:xfrm>
            <a:off x="112150" y="1118775"/>
            <a:ext cx="6825600" cy="632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a:t>
            </a:r>
            <a:r>
              <a:rPr lang="en-GB" sz="1500">
                <a:latin typeface="Times New Roman" panose="02020603050405020304"/>
                <a:ea typeface="Times New Roman" panose="02020603050405020304"/>
                <a:cs typeface="Times New Roman" panose="02020603050405020304"/>
                <a:sym typeface="Times New Roman" panose="02020603050405020304"/>
              </a:rPr>
              <a:t>Guyana's most</a:t>
            </a:r>
            <a:r>
              <a:rPr lang="en-GB" sz="1500">
                <a:latin typeface="Times New Roman" panose="02020603050405020304"/>
                <a:ea typeface="Times New Roman" panose="02020603050405020304"/>
                <a:cs typeface="Times New Roman" panose="02020603050405020304"/>
                <a:sym typeface="Times New Roman" panose="02020603050405020304"/>
              </a:rPr>
              <a:t> famous foods include: Cook-up Rice which is a one-pot dish made with rice, beans or peas, and various meats (such as chicken, pork, or salted fish), cooked together with coconut milk and flavored with herbs and spices.Roti is also a very popular flatbread made from wheat flour, often served with curries or other savory dishes. It's a staple in Guyanese cuisine, enjoyed for breakfast, lunch, or dinner.</a:t>
            </a:r>
            <a:endParaRPr sz="1500">
              <a:latin typeface="Times New Roman" panose="02020603050405020304"/>
              <a:ea typeface="Times New Roman" panose="02020603050405020304"/>
              <a:cs typeface="Times New Roman" panose="02020603050405020304"/>
              <a:sym typeface="Times New Roman" panose="02020603050405020304"/>
            </a:endParaRPr>
          </a:p>
          <a:p>
            <a:pPr marL="457200" lvl="0" indent="-323850" algn="l" rtl="0">
              <a:spcBef>
                <a:spcPts val="0"/>
              </a:spcBef>
              <a:spcAft>
                <a:spcPts val="0"/>
              </a:spcAft>
              <a:buSzPts val="1500"/>
              <a:buFont typeface="Times New Roman" panose="02020603050405020304"/>
              <a:buChar char="●"/>
            </a:pPr>
            <a:r>
              <a:rPr lang="en-GB" sz="1500">
                <a:latin typeface="Times New Roman" panose="02020603050405020304"/>
                <a:ea typeface="Times New Roman" panose="02020603050405020304"/>
                <a:cs typeface="Times New Roman" panose="02020603050405020304"/>
                <a:sym typeface="Times New Roman" panose="02020603050405020304"/>
              </a:rPr>
              <a:t>One of New </a:t>
            </a:r>
            <a:r>
              <a:rPr lang="en-GB" sz="1500">
                <a:latin typeface="Times New Roman" panose="02020603050405020304"/>
                <a:ea typeface="Times New Roman" panose="02020603050405020304"/>
                <a:cs typeface="Times New Roman" panose="02020603050405020304"/>
                <a:sym typeface="Times New Roman" panose="02020603050405020304"/>
              </a:rPr>
              <a:t>York's</a:t>
            </a:r>
            <a:r>
              <a:rPr lang="en-GB" sz="1500">
                <a:latin typeface="Times New Roman" panose="02020603050405020304"/>
                <a:ea typeface="Times New Roman" panose="02020603050405020304"/>
                <a:cs typeface="Times New Roman" panose="02020603050405020304"/>
                <a:sym typeface="Times New Roman" panose="02020603050405020304"/>
              </a:rPr>
              <a:t> famous food includes Pizza this is a </a:t>
            </a:r>
            <a:r>
              <a:rPr lang="en-GB" sz="1500">
                <a:latin typeface="Times New Roman" panose="02020603050405020304"/>
                <a:ea typeface="Times New Roman" panose="02020603050405020304"/>
                <a:cs typeface="Times New Roman" panose="02020603050405020304"/>
                <a:sym typeface="Times New Roman" panose="02020603050405020304"/>
              </a:rPr>
              <a:t>different</a:t>
            </a:r>
            <a:r>
              <a:rPr lang="en-GB" sz="1500">
                <a:latin typeface="Times New Roman" panose="02020603050405020304"/>
                <a:ea typeface="Times New Roman" panose="02020603050405020304"/>
                <a:cs typeface="Times New Roman" panose="02020603050405020304"/>
                <a:sym typeface="Times New Roman" panose="02020603050405020304"/>
              </a:rPr>
              <a:t> from my home country </a:t>
            </a:r>
            <a:r>
              <a:rPr lang="en-GB" sz="1500">
                <a:latin typeface="Times New Roman" panose="02020603050405020304"/>
                <a:ea typeface="Times New Roman" panose="02020603050405020304"/>
                <a:cs typeface="Times New Roman" panose="02020603050405020304"/>
                <a:sym typeface="Times New Roman" panose="02020603050405020304"/>
              </a:rPr>
              <a:t>because</a:t>
            </a:r>
            <a:r>
              <a:rPr lang="en-GB" sz="1500">
                <a:latin typeface="Times New Roman" panose="02020603050405020304"/>
                <a:ea typeface="Times New Roman" panose="02020603050405020304"/>
                <a:cs typeface="Times New Roman" panose="02020603050405020304"/>
                <a:sym typeface="Times New Roman" panose="02020603050405020304"/>
              </a:rPr>
              <a:t> it more of a laid back type of food. </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As a Guyanse Hindu I can say that my practices and </a:t>
            </a:r>
            <a:r>
              <a:rPr lang="en-GB" sz="1500">
                <a:latin typeface="Times New Roman" panose="02020603050405020304"/>
                <a:ea typeface="Times New Roman" panose="02020603050405020304"/>
                <a:cs typeface="Times New Roman" panose="02020603050405020304"/>
                <a:sym typeface="Times New Roman" panose="02020603050405020304"/>
              </a:rPr>
              <a:t>traditions</a:t>
            </a:r>
            <a:r>
              <a:rPr lang="en-GB" sz="1500">
                <a:latin typeface="Times New Roman" panose="02020603050405020304"/>
                <a:ea typeface="Times New Roman" panose="02020603050405020304"/>
                <a:cs typeface="Times New Roman" panose="02020603050405020304"/>
                <a:sym typeface="Times New Roman" panose="02020603050405020304"/>
              </a:rPr>
              <a:t> plays a </a:t>
            </a:r>
            <a:r>
              <a:rPr lang="en-GB" sz="1500">
                <a:latin typeface="Times New Roman" panose="02020603050405020304"/>
                <a:ea typeface="Times New Roman" panose="02020603050405020304"/>
                <a:cs typeface="Times New Roman" panose="02020603050405020304"/>
                <a:sym typeface="Times New Roman" panose="02020603050405020304"/>
              </a:rPr>
              <a:t>huge</a:t>
            </a:r>
            <a:r>
              <a:rPr lang="en-GB" sz="1500">
                <a:latin typeface="Times New Roman" panose="02020603050405020304"/>
                <a:ea typeface="Times New Roman" panose="02020603050405020304"/>
                <a:cs typeface="Times New Roman" panose="02020603050405020304"/>
                <a:sym typeface="Times New Roman" panose="02020603050405020304"/>
              </a:rPr>
              <a:t> role in my life. Praying every day specifically in the </a:t>
            </a:r>
            <a:r>
              <a:rPr lang="en-GB" sz="1500">
                <a:latin typeface="Times New Roman" panose="02020603050405020304"/>
                <a:ea typeface="Times New Roman" panose="02020603050405020304"/>
                <a:cs typeface="Times New Roman" panose="02020603050405020304"/>
                <a:sym typeface="Times New Roman" panose="02020603050405020304"/>
              </a:rPr>
              <a:t>morning</a:t>
            </a:r>
            <a:r>
              <a:rPr lang="en-GB" sz="1500">
                <a:latin typeface="Times New Roman" panose="02020603050405020304"/>
                <a:ea typeface="Times New Roman" panose="02020603050405020304"/>
                <a:cs typeface="Times New Roman" panose="02020603050405020304"/>
                <a:sym typeface="Times New Roman" panose="02020603050405020304"/>
              </a:rPr>
              <a:t> is very import to our daily lives </a:t>
            </a:r>
            <a:r>
              <a:rPr lang="en-GB" sz="1500">
                <a:latin typeface="Times New Roman" panose="02020603050405020304"/>
                <a:ea typeface="Times New Roman" panose="02020603050405020304"/>
                <a:cs typeface="Times New Roman" panose="02020603050405020304"/>
                <a:sym typeface="Times New Roman" panose="02020603050405020304"/>
              </a:rPr>
              <a:t>especially</a:t>
            </a:r>
            <a:r>
              <a:rPr lang="en-GB" sz="1500">
                <a:latin typeface="Times New Roman" panose="02020603050405020304"/>
                <a:ea typeface="Times New Roman" panose="02020603050405020304"/>
                <a:cs typeface="Times New Roman" panose="02020603050405020304"/>
                <a:sym typeface="Times New Roman" panose="02020603050405020304"/>
              </a:rPr>
              <a:t> mine. In my </a:t>
            </a:r>
            <a:r>
              <a:rPr lang="en-GB" sz="1500">
                <a:latin typeface="Times New Roman" panose="02020603050405020304"/>
                <a:ea typeface="Times New Roman" panose="02020603050405020304"/>
                <a:cs typeface="Times New Roman" panose="02020603050405020304"/>
                <a:sym typeface="Times New Roman" panose="02020603050405020304"/>
              </a:rPr>
              <a:t>tradition</a:t>
            </a:r>
            <a:r>
              <a:rPr lang="en-GB" sz="1500">
                <a:latin typeface="Times New Roman" panose="02020603050405020304"/>
                <a:ea typeface="Times New Roman" panose="02020603050405020304"/>
                <a:cs typeface="Times New Roman" panose="02020603050405020304"/>
                <a:sym typeface="Times New Roman" panose="02020603050405020304"/>
              </a:rPr>
              <a:t> women play essential roles in maintaining cultural traditions, passing down religious teachings to the next generation, and fostering strong family and community bonds through their involvement in social and religious activities. Another equally important </a:t>
            </a:r>
            <a:r>
              <a:rPr lang="en-GB" sz="1500">
                <a:latin typeface="Times New Roman" panose="02020603050405020304"/>
                <a:ea typeface="Times New Roman" panose="02020603050405020304"/>
                <a:cs typeface="Times New Roman" panose="02020603050405020304"/>
                <a:sym typeface="Times New Roman" panose="02020603050405020304"/>
              </a:rPr>
              <a:t>tradition</a:t>
            </a:r>
            <a:r>
              <a:rPr lang="en-GB" sz="1500">
                <a:latin typeface="Times New Roman" panose="02020603050405020304"/>
                <a:ea typeface="Times New Roman" panose="02020603050405020304"/>
                <a:cs typeface="Times New Roman" panose="02020603050405020304"/>
                <a:sym typeface="Times New Roman" panose="02020603050405020304"/>
              </a:rPr>
              <a:t> would be playing </a:t>
            </a:r>
            <a:r>
              <a:rPr lang="en-GB" sz="1500">
                <a:latin typeface="Times New Roman" panose="02020603050405020304"/>
                <a:ea typeface="Times New Roman" panose="02020603050405020304"/>
                <a:cs typeface="Times New Roman" panose="02020603050405020304"/>
                <a:sym typeface="Times New Roman" panose="02020603050405020304"/>
              </a:rPr>
              <a:t>Bhajans</a:t>
            </a:r>
            <a:r>
              <a:rPr lang="en-GB" sz="1500">
                <a:latin typeface="Times New Roman" panose="02020603050405020304"/>
                <a:ea typeface="Times New Roman" panose="02020603050405020304"/>
                <a:cs typeface="Times New Roman" panose="02020603050405020304"/>
                <a:sym typeface="Times New Roman" panose="02020603050405020304"/>
              </a:rPr>
              <a:t> (</a:t>
            </a:r>
            <a:r>
              <a:rPr lang="en-GB" sz="1500">
                <a:latin typeface="Times New Roman" panose="02020603050405020304"/>
                <a:ea typeface="Times New Roman" panose="02020603050405020304"/>
                <a:cs typeface="Times New Roman" panose="02020603050405020304"/>
                <a:sym typeface="Times New Roman" panose="02020603050405020304"/>
              </a:rPr>
              <a:t>religious</a:t>
            </a:r>
            <a:r>
              <a:rPr lang="en-GB" sz="1500">
                <a:latin typeface="Times New Roman" panose="02020603050405020304"/>
                <a:ea typeface="Times New Roman" panose="02020603050405020304"/>
                <a:cs typeface="Times New Roman" panose="02020603050405020304"/>
                <a:sym typeface="Times New Roman" panose="02020603050405020304"/>
              </a:rPr>
              <a:t> music) this </a:t>
            </a:r>
            <a:r>
              <a:rPr lang="en-GB" sz="1500">
                <a:latin typeface="Times New Roman" panose="02020603050405020304"/>
                <a:ea typeface="Times New Roman" panose="02020603050405020304"/>
                <a:cs typeface="Times New Roman" panose="02020603050405020304"/>
                <a:sym typeface="Times New Roman" panose="02020603050405020304"/>
              </a:rPr>
              <a:t>type</a:t>
            </a:r>
            <a:r>
              <a:rPr lang="en-GB" sz="1500">
                <a:latin typeface="Times New Roman" panose="02020603050405020304"/>
                <a:ea typeface="Times New Roman" panose="02020603050405020304"/>
                <a:cs typeface="Times New Roman" panose="02020603050405020304"/>
                <a:sym typeface="Times New Roman" panose="02020603050405020304"/>
              </a:rPr>
              <a:t> of devotional music hold significant importance in Guyanese Hindu tradition. These devotional songs are sung during religious gatherings, ceremonies, and festivals, bringing in the divine and fostering a sense of spiritual connection among the community members.</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p:txBody>
      </p:sp>
      <p:pic>
        <p:nvPicPr>
          <p:cNvPr id="84" name="Google Shape;84;p16"/>
          <p:cNvPicPr preferRelativeResize="0"/>
          <p:nvPr/>
        </p:nvPicPr>
        <p:blipFill>
          <a:blip r:embed="rId1"/>
          <a:stretch>
            <a:fillRect/>
          </a:stretch>
        </p:blipFill>
        <p:spPr>
          <a:xfrm>
            <a:off x="6677013" y="0"/>
            <a:ext cx="2466975" cy="1847850"/>
          </a:xfrm>
          <a:prstGeom prst="rect">
            <a:avLst/>
          </a:prstGeom>
          <a:noFill/>
          <a:ln>
            <a:noFill/>
          </a:ln>
        </p:spPr>
      </p:pic>
      <p:pic>
        <p:nvPicPr>
          <p:cNvPr id="85" name="Google Shape;85;p16"/>
          <p:cNvPicPr preferRelativeResize="0"/>
          <p:nvPr/>
        </p:nvPicPr>
        <p:blipFill>
          <a:blip r:embed="rId2"/>
          <a:stretch>
            <a:fillRect/>
          </a:stretch>
        </p:blipFill>
        <p:spPr>
          <a:xfrm>
            <a:off x="7242550" y="1847850"/>
            <a:ext cx="1901450" cy="1591125"/>
          </a:xfrm>
          <a:prstGeom prst="rect">
            <a:avLst/>
          </a:prstGeom>
          <a:noFill/>
          <a:ln>
            <a:noFill/>
          </a:ln>
        </p:spPr>
      </p:pic>
      <p:pic>
        <p:nvPicPr>
          <p:cNvPr id="86" name="Google Shape;86;p16"/>
          <p:cNvPicPr preferRelativeResize="0"/>
          <p:nvPr/>
        </p:nvPicPr>
        <p:blipFill>
          <a:blip r:embed="rId3"/>
          <a:stretch>
            <a:fillRect/>
          </a:stretch>
        </p:blipFill>
        <p:spPr>
          <a:xfrm>
            <a:off x="6758325" y="3492050"/>
            <a:ext cx="2380925" cy="16514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0" name="Shape 90"/>
        <p:cNvGrpSpPr/>
        <p:nvPr/>
      </p:nvGrpSpPr>
      <p:grpSpPr>
        <a:xfrm>
          <a:off x="0" y="0"/>
          <a:ext cx="0" cy="0"/>
          <a:chOff x="0" y="0"/>
          <a:chExt cx="0" cy="0"/>
        </a:xfrm>
      </p:grpSpPr>
      <p:sp>
        <p:nvSpPr>
          <p:cNvPr id="91" name="Google Shape;91;p17"/>
          <p:cNvSpPr txBox="1"/>
          <p:nvPr/>
        </p:nvSpPr>
        <p:spPr>
          <a:xfrm>
            <a:off x="0" y="0"/>
            <a:ext cx="4306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Socializing </a:t>
            </a:r>
            <a:endParaRPr sz="2500" u="sng">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92" name="Google Shape;92;p17"/>
          <p:cNvSpPr txBox="1"/>
          <p:nvPr/>
        </p:nvSpPr>
        <p:spPr>
          <a:xfrm>
            <a:off x="0" y="707175"/>
            <a:ext cx="6534000" cy="457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 My </a:t>
            </a:r>
            <a:r>
              <a:rPr lang="en-GB" sz="1500">
                <a:latin typeface="Times New Roman" panose="02020603050405020304"/>
                <a:ea typeface="Times New Roman" panose="02020603050405020304"/>
                <a:cs typeface="Times New Roman" panose="02020603050405020304"/>
                <a:sym typeface="Times New Roman" panose="02020603050405020304"/>
              </a:rPr>
              <a:t>socialization</a:t>
            </a:r>
            <a:r>
              <a:rPr lang="en-GB" sz="1500">
                <a:latin typeface="Times New Roman" panose="02020603050405020304"/>
                <a:ea typeface="Times New Roman" panose="02020603050405020304"/>
                <a:cs typeface="Times New Roman" panose="02020603050405020304"/>
                <a:sym typeface="Times New Roman" panose="02020603050405020304"/>
              </a:rPr>
              <a:t> is impacted </a:t>
            </a:r>
            <a:r>
              <a:rPr lang="en-GB" sz="1500">
                <a:latin typeface="Times New Roman" panose="02020603050405020304"/>
                <a:ea typeface="Times New Roman" panose="02020603050405020304"/>
                <a:cs typeface="Times New Roman" panose="02020603050405020304"/>
                <a:sym typeface="Times New Roman" panose="02020603050405020304"/>
              </a:rPr>
              <a:t>because</a:t>
            </a:r>
            <a:r>
              <a:rPr lang="en-GB" sz="1500">
                <a:latin typeface="Times New Roman" panose="02020603050405020304"/>
                <a:ea typeface="Times New Roman" panose="02020603050405020304"/>
                <a:cs typeface="Times New Roman" panose="02020603050405020304"/>
                <a:sym typeface="Times New Roman" panose="02020603050405020304"/>
              </a:rPr>
              <a:t> of the way I grew up and how I </a:t>
            </a:r>
            <a:r>
              <a:rPr lang="en-GB" sz="1500">
                <a:latin typeface="Times New Roman" panose="02020603050405020304"/>
                <a:ea typeface="Times New Roman" panose="02020603050405020304"/>
                <a:cs typeface="Times New Roman" panose="02020603050405020304"/>
                <a:sym typeface="Times New Roman" panose="02020603050405020304"/>
              </a:rPr>
              <a:t>followed</a:t>
            </a:r>
            <a:r>
              <a:rPr lang="en-GB" sz="1500">
                <a:latin typeface="Times New Roman" panose="02020603050405020304"/>
                <a:ea typeface="Times New Roman" panose="02020603050405020304"/>
                <a:cs typeface="Times New Roman" panose="02020603050405020304"/>
                <a:sym typeface="Times New Roman" panose="02020603050405020304"/>
              </a:rPr>
              <a:t> through with my culture. This involves various cultural influences, including family dynamics, religious practices, and community traditions. From a young age, I was taught my by parents and grandparents the values of respect for elders, hospitality, and the importance of family cohesion. I sometimes may participate in religious activities within others Hindu, Christian, or Muslim communities, learning cultural rituals and customs associated with these faiths.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Overall, the socialization process in Guyana reflects a blend of familial, religious, and cultural influences that contribute to the unique identity of Guyanese individuals even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though</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I reside in New York.</a:t>
            </a:r>
            <a:endParaRPr sz="1500">
              <a:solidFill>
                <a:srgbClr val="0D0D0D"/>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Concerning traveling,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I've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only visited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Guyana</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once and never went back. I could say that its VERY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different</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from where I live now. Guyana differs from New York in several ways, including its smaller population, tropical climate, and primarily rural landscape compared to New York's urban environment, diverse population, and temperate climate. Additionally, Guyana has a distinct cultural blend influenced by Caribbean, South American, and Indian traditions, while New York is known for its cosmopolitan atmosphere and melting pot of cultures from around the world.</a:t>
            </a:r>
            <a:endParaRPr sz="1500">
              <a:solidFill>
                <a:srgbClr val="0D0D0D"/>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500">
              <a:solidFill>
                <a:srgbClr val="0D0D0D"/>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93" name="Google Shape;93;p17"/>
          <p:cNvPicPr preferRelativeResize="0"/>
          <p:nvPr/>
        </p:nvPicPr>
        <p:blipFill>
          <a:blip r:embed="rId1"/>
          <a:stretch>
            <a:fillRect/>
          </a:stretch>
        </p:blipFill>
        <p:spPr>
          <a:xfrm>
            <a:off x="6496650" y="0"/>
            <a:ext cx="2647350" cy="26473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sp>
        <p:nvSpPr>
          <p:cNvPr id="98" name="Google Shape;98;p18"/>
          <p:cNvSpPr txBox="1"/>
          <p:nvPr/>
        </p:nvSpPr>
        <p:spPr>
          <a:xfrm>
            <a:off x="74750" y="74750"/>
            <a:ext cx="8687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How the </a:t>
            </a: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previous</a:t>
            </a: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 week of CLVD has impacted my Cross Culture </a:t>
            </a: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experiences</a:t>
            </a:r>
            <a:endParaRPr sz="2500" u="sng">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99" name="Google Shape;99;p18"/>
          <p:cNvSpPr txBox="1"/>
          <p:nvPr/>
        </p:nvSpPr>
        <p:spPr>
          <a:xfrm>
            <a:off x="74750" y="1061600"/>
            <a:ext cx="72294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Within the weeks of week 1 through 8, I do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believe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that I was able to really grasp the understanding of my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culture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and myself as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a whole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I never really payed attention to how our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culture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religion</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gender etc played a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serious role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in our lives.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I'm</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happy that we was able to talk about our artifacts in week 1 that we held dearly to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ourselves</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and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family</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It really changed my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perspective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on others and what make them up as a person as well. Week 5 was also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important</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to me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because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our class shared their thoughts on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immigration</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and how they view it. I was able to see how biased the Naturalization process is. In America, asylum-seeking immigrants frequently face discriminatory treatment and rejection. As a result, this enhanced my cross-cultural experiences since it allowed me to talk with individuals of different ethnic backgrounds about a universally relevant subject. The week that impacted me the most would be week 7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because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as I work with my group to understand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stereotyping</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and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prejudice</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I really learned that </a:t>
            </a:r>
            <a:r>
              <a:rPr lang="en-GB" sz="1500">
                <a:latin typeface="Times New Roman" panose="02020603050405020304"/>
                <a:ea typeface="Times New Roman" panose="02020603050405020304"/>
                <a:cs typeface="Times New Roman" panose="02020603050405020304"/>
                <a:sym typeface="Times New Roman" panose="02020603050405020304"/>
              </a:rPr>
              <a:t>oversimplified beliefs or negative attitudes toward individuals or groups based on their religious affiliations. These biases can lead to discrimination, marginalization, and conflict within societies. </a:t>
            </a:r>
            <a:endParaRPr sz="1500">
              <a:latin typeface="Times New Roman" panose="02020603050405020304"/>
              <a:ea typeface="Times New Roman" panose="02020603050405020304"/>
              <a:cs typeface="Times New Roman" panose="02020603050405020304"/>
              <a:sym typeface="Times New Roman" panose="02020603050405020304"/>
            </a:endParaRPr>
          </a:p>
        </p:txBody>
      </p:sp>
      <p:pic>
        <p:nvPicPr>
          <p:cNvPr id="100" name="Google Shape;100;p18"/>
          <p:cNvPicPr preferRelativeResize="0"/>
          <p:nvPr/>
        </p:nvPicPr>
        <p:blipFill>
          <a:blip r:embed="rId1"/>
          <a:stretch>
            <a:fillRect/>
          </a:stretch>
        </p:blipFill>
        <p:spPr>
          <a:xfrm>
            <a:off x="7007950" y="3947325"/>
            <a:ext cx="2136050" cy="11961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4" name="Shape 104"/>
        <p:cNvGrpSpPr/>
        <p:nvPr/>
      </p:nvGrpSpPr>
      <p:grpSpPr>
        <a:xfrm>
          <a:off x="0" y="0"/>
          <a:ext cx="0" cy="0"/>
          <a:chOff x="0" y="0"/>
          <a:chExt cx="0" cy="0"/>
        </a:xfrm>
      </p:grpSpPr>
      <p:sp>
        <p:nvSpPr>
          <p:cNvPr id="105" name="Google Shape;105;p19"/>
          <p:cNvSpPr txBox="1"/>
          <p:nvPr/>
        </p:nvSpPr>
        <p:spPr>
          <a:xfrm>
            <a:off x="0" y="52325"/>
            <a:ext cx="4306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My Observations</a:t>
            </a:r>
            <a:endParaRPr sz="2500" u="sng">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6" name="Google Shape;106;p19"/>
          <p:cNvSpPr txBox="1"/>
          <p:nvPr/>
        </p:nvSpPr>
        <p:spPr>
          <a:xfrm>
            <a:off x="112150" y="478475"/>
            <a:ext cx="9001200" cy="457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~living almost my whole life in the United States and only </a:t>
            </a:r>
            <a:r>
              <a:rPr lang="en-GB" sz="1500">
                <a:latin typeface="Times New Roman" panose="02020603050405020304"/>
                <a:ea typeface="Times New Roman" panose="02020603050405020304"/>
                <a:cs typeface="Times New Roman" panose="02020603050405020304"/>
                <a:sym typeface="Times New Roman" panose="02020603050405020304"/>
              </a:rPr>
              <a:t>visiting</a:t>
            </a:r>
            <a:r>
              <a:rPr lang="en-GB" sz="1500">
                <a:latin typeface="Times New Roman" panose="02020603050405020304"/>
                <a:ea typeface="Times New Roman" panose="02020603050405020304"/>
                <a:cs typeface="Times New Roman" panose="02020603050405020304"/>
                <a:sym typeface="Times New Roman" panose="02020603050405020304"/>
              </a:rPr>
              <a:t> my home country only once I did </a:t>
            </a:r>
            <a:r>
              <a:rPr lang="en-GB" sz="1500">
                <a:latin typeface="Times New Roman" panose="02020603050405020304"/>
                <a:ea typeface="Times New Roman" panose="02020603050405020304"/>
                <a:cs typeface="Times New Roman" panose="02020603050405020304"/>
                <a:sym typeface="Times New Roman" panose="02020603050405020304"/>
              </a:rPr>
              <a:t>observe</a:t>
            </a:r>
            <a:r>
              <a:rPr lang="en-GB" sz="1500">
                <a:latin typeface="Times New Roman" panose="02020603050405020304"/>
                <a:ea typeface="Times New Roman" panose="02020603050405020304"/>
                <a:cs typeface="Times New Roman" panose="02020603050405020304"/>
                <a:sym typeface="Times New Roman" panose="02020603050405020304"/>
              </a:rPr>
              <a:t> a number of things that are </a:t>
            </a:r>
            <a:r>
              <a:rPr lang="en-GB" sz="1500">
                <a:latin typeface="Times New Roman" panose="02020603050405020304"/>
                <a:ea typeface="Times New Roman" panose="02020603050405020304"/>
                <a:cs typeface="Times New Roman" panose="02020603050405020304"/>
                <a:sym typeface="Times New Roman" panose="02020603050405020304"/>
              </a:rPr>
              <a:t>similar</a:t>
            </a:r>
            <a:r>
              <a:rPr lang="en-GB" sz="1500">
                <a:latin typeface="Times New Roman" panose="02020603050405020304"/>
                <a:ea typeface="Times New Roman" panose="02020603050405020304"/>
                <a:cs typeface="Times New Roman" panose="02020603050405020304"/>
                <a:sym typeface="Times New Roman" panose="02020603050405020304"/>
              </a:rPr>
              <a:t> and </a:t>
            </a:r>
            <a:r>
              <a:rPr lang="en-GB" sz="1500">
                <a:latin typeface="Times New Roman" panose="02020603050405020304"/>
                <a:ea typeface="Times New Roman" panose="02020603050405020304"/>
                <a:cs typeface="Times New Roman" panose="02020603050405020304"/>
                <a:sym typeface="Times New Roman" panose="02020603050405020304"/>
              </a:rPr>
              <a:t>different</a:t>
            </a:r>
            <a:r>
              <a:rPr lang="en-GB" sz="1500">
                <a:latin typeface="Times New Roman" panose="02020603050405020304"/>
                <a:ea typeface="Times New Roman" panose="02020603050405020304"/>
                <a:cs typeface="Times New Roman" panose="02020603050405020304"/>
                <a:sym typeface="Times New Roman" panose="02020603050405020304"/>
              </a:rPr>
              <a:t> from each other in the </a:t>
            </a:r>
            <a:r>
              <a:rPr lang="en-GB" sz="1500">
                <a:latin typeface="Times New Roman" panose="02020603050405020304"/>
                <a:ea typeface="Times New Roman" panose="02020603050405020304"/>
                <a:cs typeface="Times New Roman" panose="02020603050405020304"/>
                <a:sym typeface="Times New Roman" panose="02020603050405020304"/>
              </a:rPr>
              <a:t>everyday</a:t>
            </a:r>
            <a:r>
              <a:rPr lang="en-GB" sz="1500">
                <a:latin typeface="Times New Roman" panose="02020603050405020304"/>
                <a:ea typeface="Times New Roman" panose="02020603050405020304"/>
                <a:cs typeface="Times New Roman" panose="02020603050405020304"/>
                <a:sym typeface="Times New Roman" panose="02020603050405020304"/>
              </a:rPr>
              <a:t> life. I was able to see that both cultures boast a culinary scene influenced by a mix of cultures, resulting in a vibrant array of flavors and dishes. Guyanese cuisine, for example, reflects influences from African, Indian, European, and Indigenous cultures, while New York's food scene showcases a blend of international cuisines due to its melting pot nature. </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Another thing would be having a strong </a:t>
            </a:r>
            <a:r>
              <a:rPr lang="en-GB" sz="1500">
                <a:latin typeface="Times New Roman" panose="02020603050405020304"/>
                <a:ea typeface="Times New Roman" panose="02020603050405020304"/>
                <a:cs typeface="Times New Roman" panose="02020603050405020304"/>
                <a:sym typeface="Times New Roman" panose="02020603050405020304"/>
              </a:rPr>
              <a:t>sense</a:t>
            </a:r>
            <a:r>
              <a:rPr lang="en-GB" sz="1500">
                <a:latin typeface="Times New Roman" panose="02020603050405020304"/>
                <a:ea typeface="Times New Roman" panose="02020603050405020304"/>
                <a:cs typeface="Times New Roman" panose="02020603050405020304"/>
                <a:sym typeface="Times New Roman" panose="02020603050405020304"/>
              </a:rPr>
              <a:t> of community. I learned that both Guyanese and New York cultures emphasize the importance of community and family ties, often seen in gatherings, celebrations, and mutual support networks within neighborhoods. </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r>
              <a:rPr lang="en-GB" sz="1500">
                <a:latin typeface="Times New Roman" panose="02020603050405020304"/>
                <a:ea typeface="Times New Roman" panose="02020603050405020304"/>
                <a:cs typeface="Times New Roman" panose="02020603050405020304"/>
                <a:sym typeface="Times New Roman" panose="02020603050405020304"/>
              </a:rPr>
              <a:t>One of the main </a:t>
            </a:r>
            <a:r>
              <a:rPr lang="en-GB" sz="1500">
                <a:latin typeface="Times New Roman" panose="02020603050405020304"/>
                <a:ea typeface="Times New Roman" panose="02020603050405020304"/>
                <a:cs typeface="Times New Roman" panose="02020603050405020304"/>
                <a:sym typeface="Times New Roman" panose="02020603050405020304"/>
              </a:rPr>
              <a:t>differences</a:t>
            </a:r>
            <a:r>
              <a:rPr lang="en-GB" sz="1500">
                <a:latin typeface="Times New Roman" panose="02020603050405020304"/>
                <a:ea typeface="Times New Roman" panose="02020603050405020304"/>
                <a:cs typeface="Times New Roman" panose="02020603050405020304"/>
                <a:sym typeface="Times New Roman" panose="02020603050405020304"/>
              </a:rPr>
              <a:t> I did come in </a:t>
            </a:r>
            <a:r>
              <a:rPr lang="en-GB" sz="1500">
                <a:latin typeface="Times New Roman" panose="02020603050405020304"/>
                <a:ea typeface="Times New Roman" panose="02020603050405020304"/>
                <a:cs typeface="Times New Roman" panose="02020603050405020304"/>
                <a:sym typeface="Times New Roman" panose="02020603050405020304"/>
              </a:rPr>
              <a:t>contact</a:t>
            </a:r>
            <a:r>
              <a:rPr lang="en-GB" sz="1500">
                <a:latin typeface="Times New Roman" panose="02020603050405020304"/>
                <a:ea typeface="Times New Roman" panose="02020603050405020304"/>
                <a:cs typeface="Times New Roman" panose="02020603050405020304"/>
                <a:sym typeface="Times New Roman" panose="02020603050405020304"/>
              </a:rPr>
              <a:t> with would be how the pace of our lives are influenced by </a:t>
            </a:r>
            <a:r>
              <a:rPr lang="en-GB" sz="1500">
                <a:latin typeface="Times New Roman" panose="02020603050405020304"/>
                <a:ea typeface="Times New Roman" panose="02020603050405020304"/>
                <a:cs typeface="Times New Roman" panose="02020603050405020304"/>
                <a:sym typeface="Times New Roman" panose="02020603050405020304"/>
              </a:rPr>
              <a:t>location</a:t>
            </a:r>
            <a:r>
              <a:rPr lang="en-GB" sz="1500">
                <a:latin typeface="Times New Roman" panose="02020603050405020304"/>
                <a:ea typeface="Times New Roman" panose="02020603050405020304"/>
                <a:cs typeface="Times New Roman" panose="02020603050405020304"/>
                <a:sym typeface="Times New Roman" panose="02020603050405020304"/>
              </a:rPr>
              <a:t>. The New York culture is often associated with a fast-paced lifestyle, characterized by hustle and bustle, whereas Guyanese culture may be perceived as more relaxed and laid-back, reflecting the slower pace of life typical of many Caribbean countries.</a:t>
            </a:r>
            <a:endParaRPr sz="15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p:txBody>
      </p:sp>
      <p:pic>
        <p:nvPicPr>
          <p:cNvPr id="107" name="Google Shape;107;p19"/>
          <p:cNvPicPr preferRelativeResize="0"/>
          <p:nvPr/>
        </p:nvPicPr>
        <p:blipFill>
          <a:blip r:embed="rId1"/>
          <a:stretch>
            <a:fillRect/>
          </a:stretch>
        </p:blipFill>
        <p:spPr>
          <a:xfrm>
            <a:off x="5101550" y="3610925"/>
            <a:ext cx="4042450" cy="1532575"/>
          </a:xfrm>
          <a:prstGeom prst="rect">
            <a:avLst/>
          </a:prstGeom>
          <a:noFill/>
          <a:ln>
            <a:noFill/>
          </a:ln>
        </p:spPr>
      </p:pic>
      <p:pic>
        <p:nvPicPr>
          <p:cNvPr id="108" name="Google Shape;108;p19"/>
          <p:cNvPicPr preferRelativeResize="0"/>
          <p:nvPr/>
        </p:nvPicPr>
        <p:blipFill>
          <a:blip r:embed="rId2"/>
          <a:stretch>
            <a:fillRect/>
          </a:stretch>
        </p:blipFill>
        <p:spPr>
          <a:xfrm>
            <a:off x="2435375" y="3648050"/>
            <a:ext cx="2619375" cy="14954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12" name="Shape 112"/>
        <p:cNvGrpSpPr/>
        <p:nvPr/>
      </p:nvGrpSpPr>
      <p:grpSpPr>
        <a:xfrm>
          <a:off x="0" y="0"/>
          <a:ext cx="0" cy="0"/>
          <a:chOff x="0" y="0"/>
          <a:chExt cx="0" cy="0"/>
        </a:xfrm>
      </p:grpSpPr>
      <p:sp>
        <p:nvSpPr>
          <p:cNvPr id="113" name="Google Shape;113;p20"/>
          <p:cNvSpPr txBox="1"/>
          <p:nvPr/>
        </p:nvSpPr>
        <p:spPr>
          <a:xfrm>
            <a:off x="97200" y="112150"/>
            <a:ext cx="43062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u="sng">
                <a:solidFill>
                  <a:srgbClr val="4A86E8"/>
                </a:solidFill>
                <a:latin typeface="Times New Roman" panose="02020603050405020304"/>
                <a:ea typeface="Times New Roman" panose="02020603050405020304"/>
                <a:cs typeface="Times New Roman" panose="02020603050405020304"/>
                <a:sym typeface="Times New Roman" panose="02020603050405020304"/>
              </a:rPr>
              <a:t>Conclusion</a:t>
            </a:r>
            <a:endParaRPr sz="2500" u="sng">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4" name="Google Shape;114;p20"/>
          <p:cNvSpPr txBox="1"/>
          <p:nvPr/>
        </p:nvSpPr>
        <p:spPr>
          <a:xfrm>
            <a:off x="97200" y="681550"/>
            <a:ext cx="8559900" cy="660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~As a A Guyanese Hindu in New York, I have experience a profound cross-cultural journey, encountering diverse perspectives, traditions, and beliefs. I also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experienced</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adapting to a multicultural environment, navigating different customs, and encountering varying religious practices. Learning about culture, interaction, and beliefs becomes crucial in this context as it fosters understanding, empathy, and respect for others no matter what. By engaging with different cultures, I was able to broaden my worldview, challenge stereotypes, and build bridges across communities. Understanding cultural nuances also enhances my social interactions, promoted harmony, and cultivated a sense of global citizenship. Embracing diversity enriched my personal growth and contributed to creating inclusive societies where individuals from all backgrounds feel valued and accepted. Even with these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previous</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weeks I learned so much unlike before taking this course. I can say that I am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satisfied</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with my understanding and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actions</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towards</a:t>
            </a:r>
            <a:r>
              <a:rPr lang="en-GB" sz="1500">
                <a:solidFill>
                  <a:srgbClr val="0D0D0D"/>
                </a:solidFill>
                <a:latin typeface="Times New Roman" panose="02020603050405020304"/>
                <a:ea typeface="Times New Roman" panose="02020603050405020304"/>
                <a:cs typeface="Times New Roman" panose="02020603050405020304"/>
                <a:sym typeface="Times New Roman" panose="02020603050405020304"/>
              </a:rPr>
              <a:t> other individuals and their way of life no matter their gender, skin color, religion etc. </a:t>
            </a:r>
            <a:endParaRPr sz="1500">
              <a:solidFill>
                <a:srgbClr val="0D0D0D"/>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None/>
            </a:pPr>
            <a:endParaRPr sz="1800">
              <a:solidFill>
                <a:schemeClr val="dk2"/>
              </a:solidFill>
              <a:latin typeface="Lato" panose="020F0502020204030203"/>
              <a:ea typeface="Lato" panose="020F0502020204030203"/>
              <a:cs typeface="Lato" panose="020F0502020204030203"/>
              <a:sym typeface="Lato" panose="020F0502020204030203"/>
            </a:endParaRPr>
          </a:p>
        </p:txBody>
      </p:sp>
      <p:pic>
        <p:nvPicPr>
          <p:cNvPr id="115" name="Google Shape;115;p20"/>
          <p:cNvPicPr preferRelativeResize="0"/>
          <p:nvPr/>
        </p:nvPicPr>
        <p:blipFill>
          <a:blip r:embed="rId1"/>
          <a:stretch>
            <a:fillRect/>
          </a:stretch>
        </p:blipFill>
        <p:spPr>
          <a:xfrm>
            <a:off x="6677013" y="3295650"/>
            <a:ext cx="2466975" cy="18478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flip dir="l"/>
      </p:transition>
    </mc:Choice>
    <mc:Fallback>
      <p:transition spd="med">
        <p:fade/>
      </p:transition>
    </mc:Fallback>
  </mc:AlternateContent>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8571</Words>
  <Application>WPS Presentation</Application>
  <PresentationFormat/>
  <Paragraphs>101</Paragraphs>
  <Slides>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vt:i4>
      </vt:variant>
    </vt:vector>
  </HeadingPairs>
  <TitlesOfParts>
    <vt:vector size="19" baseType="lpstr">
      <vt:lpstr>Arial</vt:lpstr>
      <vt:lpstr>SimSun</vt:lpstr>
      <vt:lpstr>Wingdings</vt:lpstr>
      <vt:lpstr>Arial</vt:lpstr>
      <vt:lpstr>Playfair Display</vt:lpstr>
      <vt:lpstr>Lato</vt:lpstr>
      <vt:lpstr>Times New Roman</vt:lpstr>
      <vt:lpstr>Dancing Script</vt:lpstr>
      <vt:lpstr>Microsoft YaHei</vt:lpstr>
      <vt:lpstr>Arial Unicode MS</vt:lpstr>
      <vt:lpstr>Coral</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Cross Cultural ExperiencesMidtermProfessor Alapo  </dc:title>
  <dc:creator/>
  <cp:lastModifiedBy>oalap</cp:lastModifiedBy>
  <cp:revision>1</cp:revision>
  <dcterms:created xsi:type="dcterms:W3CDTF">2024-03-28T21:51:48Z</dcterms:created>
  <dcterms:modified xsi:type="dcterms:W3CDTF">2024-03-28T21:51:48Z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E505AFA1DB314E9B84697855B63E0305_13</vt:lpwstr>
  </property>
  <property fmtid="{D5CDD505-2E9C-101B-9397-08002B2CF9AE}" pid="3" name="KSOProductBuildVer">
    <vt:lpwstr>1033-12.2.0.13538</vt:lpwstr>
  </property>
</Properties>
</file>