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Lst>
  <p:sldSz cx="9144000" cy="5143500"/>
  <p:notesSz cx="6858000" cy="9144000"/>
  <p:embeddedFontLst>
    <p:embeddedFont>
      <p:font typeface="Roboto" panose="02000000000000000000"/>
      <p:regular r:id="rId17"/>
    </p:embeddedFont>
    <p:embeddedFont>
      <p:font typeface="Impact" panose="020B0806030902050204"/>
      <p:regular r:id="rId18"/>
    </p:embeddedFont>
    <p:embeddedFont>
      <p:font typeface="Georgia" panose="02040502050405020303"/>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2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font" Target="fonts/font6.fntdata"/><Relationship Id="rId21" Type="http://schemas.openxmlformats.org/officeDocument/2006/relationships/font" Target="fonts/font5.fntdata"/><Relationship Id="rId20" Type="http://schemas.openxmlformats.org/officeDocument/2006/relationships/font" Target="fonts/font4.fntdata"/><Relationship Id="rId2" Type="http://schemas.openxmlformats.org/officeDocument/2006/relationships/theme" Target="theme/theme1.xml"/><Relationship Id="rId19" Type="http://schemas.openxmlformats.org/officeDocument/2006/relationships/font" Target="fonts/font3.fntdata"/><Relationship Id="rId18" Type="http://schemas.openxmlformats.org/officeDocument/2006/relationships/font" Target="fonts/font2.fntdata"/><Relationship Id="rId17" Type="http://schemas.openxmlformats.org/officeDocument/2006/relationships/font" Target="fonts/font1.fntdata"/><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63" name="Shape 63"/>
        <p:cNvGrpSpPr/>
        <p:nvPr/>
      </p:nvGrpSpPr>
      <p:grpSpPr>
        <a:xfrm>
          <a:off x="0" y="0"/>
          <a:ext cx="0" cy="0"/>
          <a:chOff x="0" y="0"/>
          <a:chExt cx="0" cy="0"/>
        </a:xfrm>
      </p:grpSpPr>
      <p:sp>
        <p:nvSpPr>
          <p:cNvPr id="64" name="Google Shape;64;p: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2" name="Shape 152"/>
        <p:cNvGrpSpPr/>
        <p:nvPr/>
      </p:nvGrpSpPr>
      <p:grpSpPr>
        <a:xfrm>
          <a:off x="0" y="0"/>
          <a:ext cx="0" cy="0"/>
          <a:chOff x="0" y="0"/>
          <a:chExt cx="0" cy="0"/>
        </a:xfrm>
      </p:grpSpPr>
      <p:sp>
        <p:nvSpPr>
          <p:cNvPr id="153" name="Google Shape;153;g2c62359103e_0_4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c62359103e_0_4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69" name="Shape 69"/>
        <p:cNvGrpSpPr/>
        <p:nvPr/>
      </p:nvGrpSpPr>
      <p:grpSpPr>
        <a:xfrm>
          <a:off x="0" y="0"/>
          <a:ext cx="0" cy="0"/>
          <a:chOff x="0" y="0"/>
          <a:chExt cx="0" cy="0"/>
        </a:xfrm>
      </p:grpSpPr>
      <p:sp>
        <p:nvSpPr>
          <p:cNvPr id="70" name="Google Shape;70;g2c62359103e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c62359103e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79" name="Shape 79"/>
        <p:cNvGrpSpPr/>
        <p:nvPr/>
      </p:nvGrpSpPr>
      <p:grpSpPr>
        <a:xfrm>
          <a:off x="0" y="0"/>
          <a:ext cx="0" cy="0"/>
          <a:chOff x="0" y="0"/>
          <a:chExt cx="0" cy="0"/>
        </a:xfrm>
      </p:grpSpPr>
      <p:sp>
        <p:nvSpPr>
          <p:cNvPr id="80" name="Google Shape;80;g2c62359103e_0_1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c62359103e_0_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89" name="Shape 89"/>
        <p:cNvGrpSpPr/>
        <p:nvPr/>
      </p:nvGrpSpPr>
      <p:grpSpPr>
        <a:xfrm>
          <a:off x="0" y="0"/>
          <a:ext cx="0" cy="0"/>
          <a:chOff x="0" y="0"/>
          <a:chExt cx="0" cy="0"/>
        </a:xfrm>
      </p:grpSpPr>
      <p:sp>
        <p:nvSpPr>
          <p:cNvPr id="90" name="Google Shape;90;g2c62359103e_0_1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c62359103e_0_1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Nigerian </a:t>
            </a:r>
            <a:r>
              <a:rPr lang="en-GB"/>
              <a:t>cuisine</a:t>
            </a:r>
            <a:r>
              <a:rPr lang="en-GB"/>
              <a:t>: Jollof rice and plantain, amala and ewedu with stew, fufu with egusi, white rice with stew and </a:t>
            </a:r>
            <a:r>
              <a:rPr lang="en-GB"/>
              <a:t>plantain</a:t>
            </a:r>
            <a:r>
              <a:rPr lang="en-GB"/>
              <a:t>.  </a:t>
            </a:r>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1" name="Shape 101"/>
        <p:cNvGrpSpPr/>
        <p:nvPr/>
      </p:nvGrpSpPr>
      <p:grpSpPr>
        <a:xfrm>
          <a:off x="0" y="0"/>
          <a:ext cx="0" cy="0"/>
          <a:chOff x="0" y="0"/>
          <a:chExt cx="0" cy="0"/>
        </a:xfrm>
      </p:grpSpPr>
      <p:sp>
        <p:nvSpPr>
          <p:cNvPr id="102" name="Google Shape;102;g2c62359103e_0_2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c62359103e_0_2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2c62359103e_0_2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c62359103e_0_2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2" name="Shape 122"/>
        <p:cNvGrpSpPr/>
        <p:nvPr/>
      </p:nvGrpSpPr>
      <p:grpSpPr>
        <a:xfrm>
          <a:off x="0" y="0"/>
          <a:ext cx="0" cy="0"/>
          <a:chOff x="0" y="0"/>
          <a:chExt cx="0" cy="0"/>
        </a:xfrm>
      </p:grpSpPr>
      <p:sp>
        <p:nvSpPr>
          <p:cNvPr id="123" name="Google Shape;123;g2c62359103e_0_3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c62359103e_0_3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2" name="Shape 132"/>
        <p:cNvGrpSpPr/>
        <p:nvPr/>
      </p:nvGrpSpPr>
      <p:grpSpPr>
        <a:xfrm>
          <a:off x="0" y="0"/>
          <a:ext cx="0" cy="0"/>
          <a:chOff x="0" y="0"/>
          <a:chExt cx="0" cy="0"/>
        </a:xfrm>
      </p:grpSpPr>
      <p:sp>
        <p:nvSpPr>
          <p:cNvPr id="133" name="Google Shape;133;g2c62359103e_0_137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c62359103e_0_137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3" name="Shape 143"/>
        <p:cNvGrpSpPr/>
        <p:nvPr/>
      </p:nvGrpSpPr>
      <p:grpSpPr>
        <a:xfrm>
          <a:off x="0" y="0"/>
          <a:ext cx="0" cy="0"/>
          <a:chOff x="0" y="0"/>
          <a:chExt cx="0" cy="0"/>
        </a:xfrm>
      </p:grpSpPr>
      <p:sp>
        <p:nvSpPr>
          <p:cNvPr id="144" name="Google Shape;144;g2c62359103e_0_4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c62359103e_0_4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txBox="1"/>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57" name="Shape 57"/>
        <p:cNvGrpSpPr/>
        <p:nvPr/>
      </p:nvGrpSpPr>
      <p:grpSpPr>
        <a:xfrm>
          <a:off x="0" y="0"/>
          <a:ext cx="0" cy="0"/>
          <a:chOff x="0" y="0"/>
          <a:chExt cx="0" cy="0"/>
        </a:xfrm>
      </p:grpSpPr>
      <p:sp>
        <p:nvSpPr>
          <p:cNvPr id="58" name="Google Shape;58;p11"/>
          <p:cNvSpPr txBox="1"/>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p:txBody>
      </p:sp>
      <p:sp>
        <p:nvSpPr>
          <p:cNvPr id="60" name="Google Shape;60;p11"/>
          <p:cNvSpPr txBox="1"/>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chemeClr val="accent4"/>
        </a:solidFill>
        <a:effectLst/>
      </p:bgPr>
    </p:bg>
    <p:spTree>
      <p:nvGrpSpPr>
        <p:cNvPr id="61" name="Shape 61"/>
        <p:cNvGrpSpPr/>
        <p:nvPr/>
      </p:nvGrpSpPr>
      <p:grpSpPr>
        <a:xfrm>
          <a:off x="0" y="0"/>
          <a:ext cx="0" cy="0"/>
          <a:chOff x="0" y="0"/>
          <a:chExt cx="0" cy="0"/>
        </a:xfrm>
      </p:grpSpPr>
      <p:sp>
        <p:nvSpPr>
          <p:cNvPr id="62" name="Google Shape;62;p12"/>
          <p:cNvSpPr txBox="1"/>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8"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4"/>
          <p:cNvSpPr txBox="1"/>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23" name="Google Shape;23;p4"/>
          <p:cNvSpPr txBox="1"/>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4"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5"/>
          <p:cNvSpPr txBox="1"/>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9" name="Google Shape;29;p5"/>
          <p:cNvSpPr txBox="1"/>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30" name="Google Shape;30;p5"/>
          <p:cNvSpPr txBox="1"/>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3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6"/>
          <p:cNvSpPr txBox="1"/>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7"/>
          <p:cNvSpPr txBox="1"/>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9"/>
          <p:cNvSpPr txBox="1"/>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10"/>
          <p:cNvSpPr txBox="1"/>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panose="02000000000000000000"/>
              <a:buNone/>
              <a:defRPr sz="3200">
                <a:solidFill>
                  <a:schemeClr val="lt1"/>
                </a:solidFill>
                <a:latin typeface="Roboto" panose="02000000000000000000"/>
                <a:ea typeface="Roboto" panose="02000000000000000000"/>
                <a:cs typeface="Roboto" panose="02000000000000000000"/>
                <a:sym typeface="Roboto" panose="02000000000000000000"/>
              </a:defRPr>
            </a:lvl1pPr>
            <a:lvl2pPr lvl="1">
              <a:spcBef>
                <a:spcPts val="0"/>
              </a:spcBef>
              <a:spcAft>
                <a:spcPts val="0"/>
              </a:spcAft>
              <a:buClr>
                <a:schemeClr val="lt1"/>
              </a:buClr>
              <a:buSzPts val="3200"/>
              <a:buFont typeface="Roboto" panose="02000000000000000000"/>
              <a:buNone/>
              <a:defRPr sz="3200">
                <a:solidFill>
                  <a:schemeClr val="lt1"/>
                </a:solidFill>
                <a:latin typeface="Roboto" panose="02000000000000000000"/>
                <a:ea typeface="Roboto" panose="02000000000000000000"/>
                <a:cs typeface="Roboto" panose="02000000000000000000"/>
                <a:sym typeface="Roboto" panose="02000000000000000000"/>
              </a:defRPr>
            </a:lvl2pPr>
            <a:lvl3pPr lvl="2">
              <a:spcBef>
                <a:spcPts val="0"/>
              </a:spcBef>
              <a:spcAft>
                <a:spcPts val="0"/>
              </a:spcAft>
              <a:buClr>
                <a:schemeClr val="lt1"/>
              </a:buClr>
              <a:buSzPts val="3200"/>
              <a:buFont typeface="Roboto" panose="02000000000000000000"/>
              <a:buNone/>
              <a:defRPr sz="3200">
                <a:solidFill>
                  <a:schemeClr val="lt1"/>
                </a:solidFill>
                <a:latin typeface="Roboto" panose="02000000000000000000"/>
                <a:ea typeface="Roboto" panose="02000000000000000000"/>
                <a:cs typeface="Roboto" panose="02000000000000000000"/>
                <a:sym typeface="Roboto" panose="02000000000000000000"/>
              </a:defRPr>
            </a:lvl3pPr>
            <a:lvl4pPr lvl="3">
              <a:spcBef>
                <a:spcPts val="0"/>
              </a:spcBef>
              <a:spcAft>
                <a:spcPts val="0"/>
              </a:spcAft>
              <a:buClr>
                <a:schemeClr val="lt1"/>
              </a:buClr>
              <a:buSzPts val="3200"/>
              <a:buFont typeface="Roboto" panose="02000000000000000000"/>
              <a:buNone/>
              <a:defRPr sz="3200">
                <a:solidFill>
                  <a:schemeClr val="lt1"/>
                </a:solidFill>
                <a:latin typeface="Roboto" panose="02000000000000000000"/>
                <a:ea typeface="Roboto" panose="02000000000000000000"/>
                <a:cs typeface="Roboto" panose="02000000000000000000"/>
                <a:sym typeface="Roboto" panose="02000000000000000000"/>
              </a:defRPr>
            </a:lvl4pPr>
            <a:lvl5pPr lvl="4">
              <a:spcBef>
                <a:spcPts val="0"/>
              </a:spcBef>
              <a:spcAft>
                <a:spcPts val="0"/>
              </a:spcAft>
              <a:buClr>
                <a:schemeClr val="lt1"/>
              </a:buClr>
              <a:buSzPts val="3200"/>
              <a:buFont typeface="Roboto" panose="02000000000000000000"/>
              <a:buNone/>
              <a:defRPr sz="3200">
                <a:solidFill>
                  <a:schemeClr val="lt1"/>
                </a:solidFill>
                <a:latin typeface="Roboto" panose="02000000000000000000"/>
                <a:ea typeface="Roboto" panose="02000000000000000000"/>
                <a:cs typeface="Roboto" panose="02000000000000000000"/>
                <a:sym typeface="Roboto" panose="02000000000000000000"/>
              </a:defRPr>
            </a:lvl5pPr>
            <a:lvl6pPr lvl="5">
              <a:spcBef>
                <a:spcPts val="0"/>
              </a:spcBef>
              <a:spcAft>
                <a:spcPts val="0"/>
              </a:spcAft>
              <a:buClr>
                <a:schemeClr val="lt1"/>
              </a:buClr>
              <a:buSzPts val="3200"/>
              <a:buFont typeface="Roboto" panose="02000000000000000000"/>
              <a:buNone/>
              <a:defRPr sz="3200">
                <a:solidFill>
                  <a:schemeClr val="lt1"/>
                </a:solidFill>
                <a:latin typeface="Roboto" panose="02000000000000000000"/>
                <a:ea typeface="Roboto" panose="02000000000000000000"/>
                <a:cs typeface="Roboto" panose="02000000000000000000"/>
                <a:sym typeface="Roboto" panose="02000000000000000000"/>
              </a:defRPr>
            </a:lvl6pPr>
            <a:lvl7pPr lvl="6">
              <a:spcBef>
                <a:spcPts val="0"/>
              </a:spcBef>
              <a:spcAft>
                <a:spcPts val="0"/>
              </a:spcAft>
              <a:buClr>
                <a:schemeClr val="lt1"/>
              </a:buClr>
              <a:buSzPts val="3200"/>
              <a:buFont typeface="Roboto" panose="02000000000000000000"/>
              <a:buNone/>
              <a:defRPr sz="3200">
                <a:solidFill>
                  <a:schemeClr val="lt1"/>
                </a:solidFill>
                <a:latin typeface="Roboto" panose="02000000000000000000"/>
                <a:ea typeface="Roboto" panose="02000000000000000000"/>
                <a:cs typeface="Roboto" panose="02000000000000000000"/>
                <a:sym typeface="Roboto" panose="02000000000000000000"/>
              </a:defRPr>
            </a:lvl7pPr>
            <a:lvl8pPr lvl="7">
              <a:spcBef>
                <a:spcPts val="0"/>
              </a:spcBef>
              <a:spcAft>
                <a:spcPts val="0"/>
              </a:spcAft>
              <a:buClr>
                <a:schemeClr val="lt1"/>
              </a:buClr>
              <a:buSzPts val="3200"/>
              <a:buFont typeface="Roboto" panose="02000000000000000000"/>
              <a:buNone/>
              <a:defRPr sz="3200">
                <a:solidFill>
                  <a:schemeClr val="lt1"/>
                </a:solidFill>
                <a:latin typeface="Roboto" panose="02000000000000000000"/>
                <a:ea typeface="Roboto" panose="02000000000000000000"/>
                <a:cs typeface="Roboto" panose="02000000000000000000"/>
                <a:sym typeface="Roboto" panose="02000000000000000000"/>
              </a:defRPr>
            </a:lvl8pPr>
            <a:lvl9pPr lvl="8">
              <a:spcBef>
                <a:spcPts val="0"/>
              </a:spcBef>
              <a:spcAft>
                <a:spcPts val="0"/>
              </a:spcAft>
              <a:buClr>
                <a:schemeClr val="lt1"/>
              </a:buClr>
              <a:buSzPts val="3200"/>
              <a:buFont typeface="Roboto" panose="02000000000000000000"/>
              <a:buNone/>
              <a:defRPr sz="3200">
                <a:solidFill>
                  <a:schemeClr val="lt1"/>
                </a:solidFill>
                <a:latin typeface="Roboto" panose="02000000000000000000"/>
                <a:ea typeface="Roboto" panose="02000000000000000000"/>
                <a:cs typeface="Roboto" panose="02000000000000000000"/>
                <a:sym typeface="Roboto" panose="02000000000000000000"/>
              </a:defRPr>
            </a:lvl9pPr>
          </a:lstStyle>
          <a:p/>
        </p:txBody>
      </p:sp>
      <p:sp>
        <p:nvSpPr>
          <p:cNvPr id="7" name="Google Shape;7;p1"/>
          <p:cNvSpPr txBox="1"/>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panose="02000000000000000000"/>
              <a:buChar char="●"/>
              <a:defRPr sz="1800">
                <a:solidFill>
                  <a:schemeClr val="lt2"/>
                </a:solidFill>
                <a:latin typeface="Roboto" panose="02000000000000000000"/>
                <a:ea typeface="Roboto" panose="02000000000000000000"/>
                <a:cs typeface="Roboto" panose="02000000000000000000"/>
                <a:sym typeface="Roboto" panose="02000000000000000000"/>
              </a:defRPr>
            </a:lvl1pPr>
            <a:lvl2pPr marL="914400" lvl="1" indent="-317500">
              <a:lnSpc>
                <a:spcPct val="115000"/>
              </a:lnSpc>
              <a:spcBef>
                <a:spcPts val="0"/>
              </a:spcBef>
              <a:spcAft>
                <a:spcPts val="0"/>
              </a:spcAft>
              <a:buClr>
                <a:schemeClr val="lt2"/>
              </a:buClr>
              <a:buSzPts val="1400"/>
              <a:buFont typeface="Roboto" panose="02000000000000000000"/>
              <a:buChar char="○"/>
              <a:defRPr>
                <a:solidFill>
                  <a:schemeClr val="lt2"/>
                </a:solidFill>
                <a:latin typeface="Roboto" panose="02000000000000000000"/>
                <a:ea typeface="Roboto" panose="02000000000000000000"/>
                <a:cs typeface="Roboto" panose="02000000000000000000"/>
                <a:sym typeface="Roboto" panose="02000000000000000000"/>
              </a:defRPr>
            </a:lvl2pPr>
            <a:lvl3pPr marL="1371600" lvl="2" indent="-317500">
              <a:lnSpc>
                <a:spcPct val="115000"/>
              </a:lnSpc>
              <a:spcBef>
                <a:spcPts val="0"/>
              </a:spcBef>
              <a:spcAft>
                <a:spcPts val="0"/>
              </a:spcAft>
              <a:buClr>
                <a:schemeClr val="lt2"/>
              </a:buClr>
              <a:buSzPts val="1400"/>
              <a:buFont typeface="Roboto" panose="02000000000000000000"/>
              <a:buChar char="■"/>
              <a:defRPr>
                <a:solidFill>
                  <a:schemeClr val="lt2"/>
                </a:solidFill>
                <a:latin typeface="Roboto" panose="02000000000000000000"/>
                <a:ea typeface="Roboto" panose="02000000000000000000"/>
                <a:cs typeface="Roboto" panose="02000000000000000000"/>
                <a:sym typeface="Roboto" panose="02000000000000000000"/>
              </a:defRPr>
            </a:lvl3pPr>
            <a:lvl4pPr marL="1828800" lvl="3" indent="-317500">
              <a:lnSpc>
                <a:spcPct val="115000"/>
              </a:lnSpc>
              <a:spcBef>
                <a:spcPts val="0"/>
              </a:spcBef>
              <a:spcAft>
                <a:spcPts val="0"/>
              </a:spcAft>
              <a:buClr>
                <a:schemeClr val="lt2"/>
              </a:buClr>
              <a:buSzPts val="1400"/>
              <a:buFont typeface="Roboto" panose="02000000000000000000"/>
              <a:buChar char="●"/>
              <a:defRPr>
                <a:solidFill>
                  <a:schemeClr val="lt2"/>
                </a:solidFill>
                <a:latin typeface="Roboto" panose="02000000000000000000"/>
                <a:ea typeface="Roboto" panose="02000000000000000000"/>
                <a:cs typeface="Roboto" panose="02000000000000000000"/>
                <a:sym typeface="Roboto" panose="02000000000000000000"/>
              </a:defRPr>
            </a:lvl4pPr>
            <a:lvl5pPr marL="2286000" lvl="4" indent="-317500">
              <a:lnSpc>
                <a:spcPct val="115000"/>
              </a:lnSpc>
              <a:spcBef>
                <a:spcPts val="0"/>
              </a:spcBef>
              <a:spcAft>
                <a:spcPts val="0"/>
              </a:spcAft>
              <a:buClr>
                <a:schemeClr val="lt2"/>
              </a:buClr>
              <a:buSzPts val="1400"/>
              <a:buFont typeface="Roboto" panose="02000000000000000000"/>
              <a:buChar char="○"/>
              <a:defRPr>
                <a:solidFill>
                  <a:schemeClr val="lt2"/>
                </a:solidFill>
                <a:latin typeface="Roboto" panose="02000000000000000000"/>
                <a:ea typeface="Roboto" panose="02000000000000000000"/>
                <a:cs typeface="Roboto" panose="02000000000000000000"/>
                <a:sym typeface="Roboto" panose="02000000000000000000"/>
              </a:defRPr>
            </a:lvl5pPr>
            <a:lvl6pPr marL="2743200" lvl="5" indent="-317500">
              <a:lnSpc>
                <a:spcPct val="115000"/>
              </a:lnSpc>
              <a:spcBef>
                <a:spcPts val="0"/>
              </a:spcBef>
              <a:spcAft>
                <a:spcPts val="0"/>
              </a:spcAft>
              <a:buClr>
                <a:schemeClr val="lt2"/>
              </a:buClr>
              <a:buSzPts val="1400"/>
              <a:buFont typeface="Roboto" panose="02000000000000000000"/>
              <a:buChar char="■"/>
              <a:defRPr>
                <a:solidFill>
                  <a:schemeClr val="lt2"/>
                </a:solidFill>
                <a:latin typeface="Roboto" panose="02000000000000000000"/>
                <a:ea typeface="Roboto" panose="02000000000000000000"/>
                <a:cs typeface="Roboto" panose="02000000000000000000"/>
                <a:sym typeface="Roboto" panose="02000000000000000000"/>
              </a:defRPr>
            </a:lvl6pPr>
            <a:lvl7pPr marL="3200400" lvl="6" indent="-317500">
              <a:lnSpc>
                <a:spcPct val="115000"/>
              </a:lnSpc>
              <a:spcBef>
                <a:spcPts val="0"/>
              </a:spcBef>
              <a:spcAft>
                <a:spcPts val="0"/>
              </a:spcAft>
              <a:buClr>
                <a:schemeClr val="lt2"/>
              </a:buClr>
              <a:buSzPts val="1400"/>
              <a:buFont typeface="Roboto" panose="02000000000000000000"/>
              <a:buChar char="●"/>
              <a:defRPr>
                <a:solidFill>
                  <a:schemeClr val="lt2"/>
                </a:solidFill>
                <a:latin typeface="Roboto" panose="02000000000000000000"/>
                <a:ea typeface="Roboto" panose="02000000000000000000"/>
                <a:cs typeface="Roboto" panose="02000000000000000000"/>
                <a:sym typeface="Roboto" panose="02000000000000000000"/>
              </a:defRPr>
            </a:lvl7pPr>
            <a:lvl8pPr marL="3657600" lvl="7" indent="-317500">
              <a:lnSpc>
                <a:spcPct val="115000"/>
              </a:lnSpc>
              <a:spcBef>
                <a:spcPts val="0"/>
              </a:spcBef>
              <a:spcAft>
                <a:spcPts val="0"/>
              </a:spcAft>
              <a:buClr>
                <a:schemeClr val="lt2"/>
              </a:buClr>
              <a:buSzPts val="1400"/>
              <a:buFont typeface="Roboto" panose="02000000000000000000"/>
              <a:buChar char="○"/>
              <a:defRPr>
                <a:solidFill>
                  <a:schemeClr val="lt2"/>
                </a:solidFill>
                <a:latin typeface="Roboto" panose="02000000000000000000"/>
                <a:ea typeface="Roboto" panose="02000000000000000000"/>
                <a:cs typeface="Roboto" panose="02000000000000000000"/>
                <a:sym typeface="Roboto" panose="02000000000000000000"/>
              </a:defRPr>
            </a:lvl8pPr>
            <a:lvl9pPr marL="4114800" lvl="8" indent="-317500">
              <a:lnSpc>
                <a:spcPct val="115000"/>
              </a:lnSpc>
              <a:spcBef>
                <a:spcPts val="0"/>
              </a:spcBef>
              <a:spcAft>
                <a:spcPts val="0"/>
              </a:spcAft>
              <a:buClr>
                <a:schemeClr val="lt2"/>
              </a:buClr>
              <a:buSzPts val="1400"/>
              <a:buFont typeface="Roboto" panose="02000000000000000000"/>
              <a:buChar char="■"/>
              <a:defRPr>
                <a:solidFill>
                  <a:schemeClr val="lt2"/>
                </a:solidFill>
                <a:latin typeface="Roboto" panose="02000000000000000000"/>
                <a:ea typeface="Roboto" panose="02000000000000000000"/>
                <a:cs typeface="Roboto" panose="02000000000000000000"/>
                <a:sym typeface="Roboto" panose="02000000000000000000"/>
              </a:defRPr>
            </a:lvl9pPr>
          </a:lstStyle>
          <a:p/>
        </p:txBody>
      </p:sp>
      <p:sp>
        <p:nvSpPr>
          <p:cNvPr id="8" name="Google Shape;8;p1"/>
          <p:cNvSpPr txBox="1"/>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panose="02000000000000000000"/>
                <a:ea typeface="Roboto" panose="02000000000000000000"/>
                <a:cs typeface="Roboto" panose="02000000000000000000"/>
                <a:sym typeface="Roboto" panose="02000000000000000000"/>
              </a:defRPr>
            </a:lvl1pPr>
            <a:lvl2pPr lvl="1" algn="r">
              <a:buNone/>
              <a:defRPr sz="1000">
                <a:solidFill>
                  <a:schemeClr val="lt2"/>
                </a:solidFill>
                <a:latin typeface="Roboto" panose="02000000000000000000"/>
                <a:ea typeface="Roboto" panose="02000000000000000000"/>
                <a:cs typeface="Roboto" panose="02000000000000000000"/>
                <a:sym typeface="Roboto" panose="02000000000000000000"/>
              </a:defRPr>
            </a:lvl2pPr>
            <a:lvl3pPr lvl="2" algn="r">
              <a:buNone/>
              <a:defRPr sz="1000">
                <a:solidFill>
                  <a:schemeClr val="lt2"/>
                </a:solidFill>
                <a:latin typeface="Roboto" panose="02000000000000000000"/>
                <a:ea typeface="Roboto" panose="02000000000000000000"/>
                <a:cs typeface="Roboto" panose="02000000000000000000"/>
                <a:sym typeface="Roboto" panose="02000000000000000000"/>
              </a:defRPr>
            </a:lvl3pPr>
            <a:lvl4pPr lvl="3" algn="r">
              <a:buNone/>
              <a:defRPr sz="1000">
                <a:solidFill>
                  <a:schemeClr val="lt2"/>
                </a:solidFill>
                <a:latin typeface="Roboto" panose="02000000000000000000"/>
                <a:ea typeface="Roboto" panose="02000000000000000000"/>
                <a:cs typeface="Roboto" panose="02000000000000000000"/>
                <a:sym typeface="Roboto" panose="02000000000000000000"/>
              </a:defRPr>
            </a:lvl4pPr>
            <a:lvl5pPr lvl="4" algn="r">
              <a:buNone/>
              <a:defRPr sz="1000">
                <a:solidFill>
                  <a:schemeClr val="lt2"/>
                </a:solidFill>
                <a:latin typeface="Roboto" panose="02000000000000000000"/>
                <a:ea typeface="Roboto" panose="02000000000000000000"/>
                <a:cs typeface="Roboto" panose="02000000000000000000"/>
                <a:sym typeface="Roboto" panose="02000000000000000000"/>
              </a:defRPr>
            </a:lvl5pPr>
            <a:lvl6pPr lvl="5" algn="r">
              <a:buNone/>
              <a:defRPr sz="1000">
                <a:solidFill>
                  <a:schemeClr val="lt2"/>
                </a:solidFill>
                <a:latin typeface="Roboto" panose="02000000000000000000"/>
                <a:ea typeface="Roboto" panose="02000000000000000000"/>
                <a:cs typeface="Roboto" panose="02000000000000000000"/>
                <a:sym typeface="Roboto" panose="02000000000000000000"/>
              </a:defRPr>
            </a:lvl6pPr>
            <a:lvl7pPr lvl="6" algn="r">
              <a:buNone/>
              <a:defRPr sz="1000">
                <a:solidFill>
                  <a:schemeClr val="lt2"/>
                </a:solidFill>
                <a:latin typeface="Roboto" panose="02000000000000000000"/>
                <a:ea typeface="Roboto" panose="02000000000000000000"/>
                <a:cs typeface="Roboto" panose="02000000000000000000"/>
                <a:sym typeface="Roboto" panose="02000000000000000000"/>
              </a:defRPr>
            </a:lvl7pPr>
            <a:lvl8pPr lvl="7" algn="r">
              <a:buNone/>
              <a:defRPr sz="1000">
                <a:solidFill>
                  <a:schemeClr val="lt2"/>
                </a:solidFill>
                <a:latin typeface="Roboto" panose="02000000000000000000"/>
                <a:ea typeface="Roboto" panose="02000000000000000000"/>
                <a:cs typeface="Roboto" panose="02000000000000000000"/>
                <a:sym typeface="Roboto" panose="02000000000000000000"/>
              </a:defRPr>
            </a:lvl8pPr>
            <a:lvl9pPr lvl="8" algn="r">
              <a:buNone/>
              <a:defRPr sz="1000">
                <a:solidFill>
                  <a:schemeClr val="lt2"/>
                </a:solidFill>
                <a:latin typeface="Roboto" panose="02000000000000000000"/>
                <a:ea typeface="Roboto" panose="02000000000000000000"/>
                <a:cs typeface="Roboto" panose="02000000000000000000"/>
                <a:sym typeface="Roboto" panose="02000000000000000000"/>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4.xml"/><Relationship Id="rId4" Type="http://schemas.openxmlformats.org/officeDocument/2006/relationships/image" Target="../media/image5.png"/><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hyperlink" Target="https://www.bing.com/ck/a?!&amp;&amp;p=0a56b97db725b9daJmltdHM9MTcxMTMyNDgwMCZpZ3VpZD0zNDNiZWZmYi0wZDI1LTZiNTYtMTIwNS1mZDk2MGM0MjZhY2UmaW5zaWQ9NTgwNw&amp;ptn=3&amp;ver=2&amp;hsh=3&amp;fclid=343beffb-0d25-6b56-1205-fd960c426ace&amp;psq=how+do+americans+greet+people&amp;u=a1aHR0cHM6Ly93d3cudGhvdWdodGNvLmNvbS9ncmVldGluZy1wZW9wbGUtaW4tZW5nbGlzaC0xMjEyMDM5&amp;ntb=1" TargetMode="External"/><Relationship Id="rId5" Type="http://schemas.openxmlformats.org/officeDocument/2006/relationships/hyperlink" Target="https://www.bing.com/ck/a?!&amp;&amp;p=70012af3760f969eJmltdHM9MTcxMTMyNDgwMCZpZ3VpZD0zNDNiZWZmYi0wZDI1LTZiNTYtMTIwNS1mZDk2MGM0MjZhY2UmaW5zaWQ9NTgwNg&amp;ptn=3&amp;ver=2&amp;hsh=3&amp;fclid=343beffb-0d25-6b56-1205-fd960c426ace&amp;psq=how+do+americans+greet+people&amp;u=a1aHR0cHM6Ly93d3cudGhvdWdodGNvLmNvbS9ncmVldGluZy1wZW9wbGUtaW4tZW5nbGlzaC0xMjEyMDM5&amp;ntb=1" TargetMode="External"/><Relationship Id="rId4" Type="http://schemas.openxmlformats.org/officeDocument/2006/relationships/hyperlink" Target="https://www.bing.com/ck/a?!&amp;&amp;p=43f75dec438c0293JmltdHM9MTcxMTMyNDgwMCZpZ3VpZD0zNDNiZWZmYi0wZDI1LTZiNTYtMTIwNS1mZDk2MGM0MjZhY2UmaW5zaWQ9NTgwNQ&amp;ptn=3&amp;ver=2&amp;hsh=3&amp;fclid=343beffb-0d25-6b56-1205-fd960c426ace&amp;psq=how+do+americans+greet+people&amp;u=a1aHR0cHM6Ly9pc28ubWl0LmVkdS9hbWVyaWNhbmlzbXMvaGktaG93LWFyZS15b3UtZ3JlZXRpbmdzLWluLXRoZS11bml0ZWQtc3RhdGVzLw&amp;ntb=1" TargetMode="External"/><Relationship Id="rId3" Type="http://schemas.openxmlformats.org/officeDocument/2006/relationships/hyperlink" Target="https://www.bing.com/ck/a?!&amp;&amp;p=ce04f765fd56f6f8JmltdHM9MTcxMTMyNDgwMCZpZ3VpZD0zNDNiZWZmYi0wZDI1LTZiNTYtMTIwNS1mZDk2MGM0MjZhY2UmaW5zaWQ9NTgwNA&amp;ptn=3&amp;ver=2&amp;hsh=3&amp;fclid=343beffb-0d25-6b56-1205-fd960c426ace&amp;psq=how+do+americans+greet+people&amp;u=a1aHR0cHM6Ly9jdWx0dXJhbGF0bGFzLnNicy5jb20uYXUvYW1lcmljYW4tY3VsdHVyZS9hbWVyaWNhbi1jdWx0dXJlLWdyZWV0aW5ncw&amp;ntb=1" TargetMode="External"/><Relationship Id="rId2" Type="http://schemas.openxmlformats.org/officeDocument/2006/relationships/hyperlink" Target="https://www.bing.com/ck/a?!&amp;&amp;p=8e5056867bfbc859JmltdHM9MTcxMTMyNDgwMCZpZ3VpZD0zNDNiZWZmYi0wZDI1LTZiNTYtMTIwNS1mZDk2MGM0MjZhY2UmaW5zaWQ9NTgwMw&amp;ptn=3&amp;ver=2&amp;hsh=3&amp;fclid=343beffb-0d25-6b56-1205-fd960c426ace&amp;psq=how+do+americans+greet+people&amp;u=a1aHR0cHM6Ly9jdWx0dXJhbGF0bGFzLnNicy5jb20uYXUvYW1lcmljYW4tY3VsdHVyZS9hbWVyaWNhbi1jdWx0dXJlLWdyZWV0aW5ncw&amp;ntb=1" TargetMode="External"/><Relationship Id="rId11" Type="http://schemas.openxmlformats.org/officeDocument/2006/relationships/notesSlide" Target="../notesSlides/notesSlide3.xml"/><Relationship Id="rId10" Type="http://schemas.openxmlformats.org/officeDocument/2006/relationships/slideLayout" Target="../slideLayouts/slideLayout4.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4.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hyperlink" Target="https://www.investopedia.com/terms/c/currency.asp" TargetMode="Externa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hyperlink" Target="https://goldenbeaconusa.com/why-is-america-called-the-melting-pot/" TargetMode="Externa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8.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66" name="Shape 66"/>
        <p:cNvGrpSpPr/>
        <p:nvPr/>
      </p:nvGrpSpPr>
      <p:grpSpPr>
        <a:xfrm>
          <a:off x="0" y="0"/>
          <a:ext cx="0" cy="0"/>
          <a:chOff x="0" y="0"/>
          <a:chExt cx="0" cy="0"/>
        </a:xfrm>
      </p:grpSpPr>
      <p:sp>
        <p:nvSpPr>
          <p:cNvPr id="67" name="Google Shape;67;p13"/>
          <p:cNvSpPr txBox="1"/>
          <p:nvPr>
            <p:ph type="title"/>
          </p:nvPr>
        </p:nvSpPr>
        <p:spPr>
          <a:xfrm>
            <a:off x="1571625" y="2171125"/>
            <a:ext cx="8222100" cy="1012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sz="2600">
                <a:latin typeface="Impact" panose="020B0806030902050204"/>
                <a:ea typeface="Impact" panose="020B0806030902050204"/>
                <a:cs typeface="Impact" panose="020B0806030902050204"/>
                <a:sym typeface="Impact" panose="020B0806030902050204"/>
              </a:rPr>
              <a:t> </a:t>
            </a:r>
            <a:r>
              <a:rPr lang="en-GB" sz="3700" b="1">
                <a:solidFill>
                  <a:srgbClr val="CC0000"/>
                </a:solidFill>
                <a:latin typeface="Impact" panose="020B0806030902050204"/>
                <a:ea typeface="Impact" panose="020B0806030902050204"/>
                <a:cs typeface="Impact" panose="020B0806030902050204"/>
                <a:sym typeface="Impact" panose="020B0806030902050204"/>
              </a:rPr>
              <a:t>My Ac</a:t>
            </a:r>
            <a:r>
              <a:rPr lang="en-GB" sz="3700" b="1">
                <a:solidFill>
                  <a:srgbClr val="CC0000"/>
                </a:solidFill>
                <a:latin typeface="Impact" panose="020B0806030902050204"/>
                <a:ea typeface="Impact" panose="020B0806030902050204"/>
                <a:cs typeface="Impact" panose="020B0806030902050204"/>
                <a:sym typeface="Impact" panose="020B0806030902050204"/>
              </a:rPr>
              <a:t>c</a:t>
            </a:r>
            <a:r>
              <a:rPr lang="en-GB" sz="3700" b="1">
                <a:solidFill>
                  <a:schemeClr val="lt1"/>
                </a:solidFill>
                <a:latin typeface="Impact" panose="020B0806030902050204"/>
                <a:ea typeface="Impact" panose="020B0806030902050204"/>
                <a:cs typeface="Impact" panose="020B0806030902050204"/>
                <a:sym typeface="Impact" panose="020B0806030902050204"/>
              </a:rPr>
              <a:t>ultur</a:t>
            </a:r>
            <a:r>
              <a:rPr lang="en-GB" sz="3700" b="1">
                <a:solidFill>
                  <a:srgbClr val="0000FF"/>
                </a:solidFill>
                <a:latin typeface="Impact" panose="020B0806030902050204"/>
                <a:ea typeface="Impact" panose="020B0806030902050204"/>
                <a:cs typeface="Impact" panose="020B0806030902050204"/>
                <a:sym typeface="Impact" panose="020B0806030902050204"/>
              </a:rPr>
              <a:t>ation</a:t>
            </a:r>
            <a:r>
              <a:rPr lang="en-GB" sz="3700" b="1">
                <a:latin typeface="Impact" panose="020B0806030902050204"/>
                <a:ea typeface="Impact" panose="020B0806030902050204"/>
                <a:cs typeface="Impact" panose="020B0806030902050204"/>
                <a:sym typeface="Impact" panose="020B0806030902050204"/>
              </a:rPr>
              <a:t> story </a:t>
            </a:r>
            <a:r>
              <a:rPr lang="en-GB" sz="3700" b="1">
                <a:solidFill>
                  <a:srgbClr val="274E13"/>
                </a:solidFill>
                <a:latin typeface="Impact" panose="020B0806030902050204"/>
                <a:ea typeface="Impact" panose="020B0806030902050204"/>
                <a:cs typeface="Impact" panose="020B0806030902050204"/>
                <a:sym typeface="Impact" panose="020B0806030902050204"/>
              </a:rPr>
              <a:t>in Am</a:t>
            </a:r>
            <a:r>
              <a:rPr lang="en-GB" sz="3700" b="1">
                <a:solidFill>
                  <a:schemeClr val="lt1"/>
                </a:solidFill>
                <a:latin typeface="Impact" panose="020B0806030902050204"/>
                <a:ea typeface="Impact" panose="020B0806030902050204"/>
                <a:cs typeface="Impact" panose="020B0806030902050204"/>
                <a:sym typeface="Impact" panose="020B0806030902050204"/>
              </a:rPr>
              <a:t>eri</a:t>
            </a:r>
            <a:r>
              <a:rPr lang="en-GB" sz="3700" b="1">
                <a:solidFill>
                  <a:srgbClr val="274E13"/>
                </a:solidFill>
                <a:latin typeface="Impact" panose="020B0806030902050204"/>
                <a:ea typeface="Impact" panose="020B0806030902050204"/>
                <a:cs typeface="Impact" panose="020B0806030902050204"/>
                <a:sym typeface="Impact" panose="020B0806030902050204"/>
              </a:rPr>
              <a:t>ca</a:t>
            </a:r>
            <a:r>
              <a:rPr lang="en-GB" sz="2600" b="1">
                <a:latin typeface="Impact" panose="020B0806030902050204"/>
                <a:ea typeface="Impact" panose="020B0806030902050204"/>
                <a:cs typeface="Impact" panose="020B0806030902050204"/>
                <a:sym typeface="Impact" panose="020B0806030902050204"/>
              </a:rPr>
              <a:t>  </a:t>
            </a:r>
            <a:endParaRPr sz="2600" b="1">
              <a:latin typeface="Impact" panose="020B0806030902050204"/>
              <a:ea typeface="Impact" panose="020B0806030902050204"/>
              <a:cs typeface="Impact" panose="020B0806030902050204"/>
              <a:sym typeface="Impact" panose="020B0806030902050204"/>
            </a:endParaRPr>
          </a:p>
        </p:txBody>
      </p:sp>
      <p:sp>
        <p:nvSpPr>
          <p:cNvPr id="68" name="Google Shape;68;p13"/>
          <p:cNvSpPr txBox="1"/>
          <p:nvPr>
            <p:ph type="subTitle" idx="4294967295"/>
          </p:nvPr>
        </p:nvSpPr>
        <p:spPr>
          <a:xfrm>
            <a:off x="1494125" y="2932675"/>
            <a:ext cx="9467100" cy="7926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GB" sz="10400" b="1">
                <a:solidFill>
                  <a:schemeClr val="dk2"/>
                </a:solidFill>
                <a:latin typeface="Impact" panose="020B0806030902050204"/>
                <a:ea typeface="Impact" panose="020B0806030902050204"/>
                <a:cs typeface="Impact" panose="020B0806030902050204"/>
                <a:sym typeface="Impact" panose="020B0806030902050204"/>
              </a:rPr>
              <a:t>                 </a:t>
            </a:r>
            <a:r>
              <a:rPr lang="en-GB" sz="9600" b="1">
                <a:solidFill>
                  <a:schemeClr val="dk2"/>
                </a:solidFill>
                <a:latin typeface="Impact" panose="020B0806030902050204"/>
                <a:ea typeface="Impact" panose="020B0806030902050204"/>
                <a:cs typeface="Impact" panose="020B0806030902050204"/>
                <a:sym typeface="Impact" panose="020B0806030902050204"/>
              </a:rPr>
              <a:t>By: Modupeola - Ologunleko</a:t>
            </a:r>
            <a:endParaRPr sz="9600" b="1">
              <a:solidFill>
                <a:schemeClr val="dk2"/>
              </a:solidFill>
              <a:latin typeface="Impact" panose="020B0806030902050204"/>
              <a:ea typeface="Impact" panose="020B0806030902050204"/>
              <a:cs typeface="Impact" panose="020B0806030902050204"/>
              <a:sym typeface="Impact" panose="020B0806030902050204"/>
            </a:endParaRPr>
          </a:p>
          <a:p>
            <a:pPr marL="0" lvl="0" indent="0" algn="l" rtl="0">
              <a:spcBef>
                <a:spcPts val="1200"/>
              </a:spcBef>
              <a:spcAft>
                <a:spcPts val="0"/>
              </a:spcAft>
              <a:buNone/>
            </a:pPr>
            <a:r>
              <a:rPr lang="en-GB" sz="9600" b="1">
                <a:solidFill>
                  <a:schemeClr val="dk2"/>
                </a:solidFill>
                <a:latin typeface="Impact" panose="020B0806030902050204"/>
                <a:ea typeface="Impact" panose="020B0806030902050204"/>
                <a:cs typeface="Impact" panose="020B0806030902050204"/>
                <a:sym typeface="Impact" panose="020B0806030902050204"/>
              </a:rPr>
              <a:t>         </a:t>
            </a:r>
            <a:r>
              <a:rPr lang="en-GB" sz="9600" b="1">
                <a:solidFill>
                  <a:schemeClr val="dk2"/>
                </a:solidFill>
                <a:latin typeface="Impact" panose="020B0806030902050204"/>
                <a:ea typeface="Impact" panose="020B0806030902050204"/>
                <a:cs typeface="Impact" panose="020B0806030902050204"/>
                <a:sym typeface="Impact" panose="020B0806030902050204"/>
              </a:rPr>
              <a:t>CDLDV 100 - Intro to cultural diversity </a:t>
            </a:r>
            <a:endParaRPr sz="9600" b="1">
              <a:solidFill>
                <a:schemeClr val="dk2"/>
              </a:solidFill>
              <a:latin typeface="Impact" panose="020B0806030902050204"/>
              <a:ea typeface="Impact" panose="020B0806030902050204"/>
              <a:cs typeface="Impact" panose="020B0806030902050204"/>
              <a:sym typeface="Impact" panose="020B0806030902050204"/>
            </a:endParaRPr>
          </a:p>
          <a:p>
            <a:pPr marL="0" lvl="0" indent="0" algn="l" rtl="0">
              <a:spcBef>
                <a:spcPts val="1200"/>
              </a:spcBef>
              <a:spcAft>
                <a:spcPts val="0"/>
              </a:spcAft>
              <a:buNone/>
            </a:pPr>
            <a:r>
              <a:rPr lang="en-GB" sz="9600" b="1">
                <a:solidFill>
                  <a:schemeClr val="dk2"/>
                </a:solidFill>
                <a:latin typeface="Impact" panose="020B0806030902050204"/>
                <a:ea typeface="Impact" panose="020B0806030902050204"/>
                <a:cs typeface="Impact" panose="020B0806030902050204"/>
                <a:sym typeface="Impact" panose="020B0806030902050204"/>
              </a:rPr>
              <a:t>                                  Prof- Alapo</a:t>
            </a:r>
            <a:endParaRPr sz="9600" b="1">
              <a:solidFill>
                <a:schemeClr val="dk2"/>
              </a:solidFill>
              <a:latin typeface="Impact" panose="020B0806030902050204"/>
              <a:ea typeface="Impact" panose="020B0806030902050204"/>
              <a:cs typeface="Impact" panose="020B0806030902050204"/>
              <a:sym typeface="Impact" panose="020B0806030902050204"/>
            </a:endParaRPr>
          </a:p>
          <a:p>
            <a:pPr marL="0" lvl="0" indent="0" algn="l" rtl="0">
              <a:spcBef>
                <a:spcPts val="1200"/>
              </a:spcBef>
              <a:spcAft>
                <a:spcPts val="1200"/>
              </a:spcAft>
              <a:buNone/>
            </a:pPr>
            <a:r>
              <a:rPr lang="en-GB" sz="9600" b="1">
                <a:solidFill>
                  <a:schemeClr val="dk2"/>
                </a:solidFill>
                <a:latin typeface="Impact" panose="020B0806030902050204"/>
                <a:ea typeface="Impact" panose="020B0806030902050204"/>
                <a:cs typeface="Impact" panose="020B0806030902050204"/>
                <a:sym typeface="Impact" panose="020B0806030902050204"/>
              </a:rPr>
              <a:t>                                  Spring 2024</a:t>
            </a:r>
            <a:endParaRPr sz="9600" b="1">
              <a:solidFill>
                <a:schemeClr val="dk2"/>
              </a:solidFill>
              <a:latin typeface="Impact" panose="020B0806030902050204"/>
              <a:ea typeface="Impact" panose="020B0806030902050204"/>
              <a:cs typeface="Impact" panose="020B0806030902050204"/>
              <a:sym typeface="Impact" panose="020B080603090205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55" name="Shape 155"/>
        <p:cNvGrpSpPr/>
        <p:nvPr/>
      </p:nvGrpSpPr>
      <p:grpSpPr>
        <a:xfrm>
          <a:off x="0" y="0"/>
          <a:ext cx="0" cy="0"/>
          <a:chOff x="0" y="0"/>
          <a:chExt cx="0" cy="0"/>
        </a:xfrm>
      </p:grpSpPr>
      <p:sp>
        <p:nvSpPr>
          <p:cNvPr id="156" name="Google Shape;156;p22"/>
          <p:cNvSpPr txBox="1"/>
          <p:nvPr>
            <p:ph type="title"/>
          </p:nvPr>
        </p:nvSpPr>
        <p:spPr>
          <a:xfrm>
            <a:off x="471900" y="738725"/>
            <a:ext cx="82221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GB"/>
              <a:t>End</a:t>
            </a:r>
            <a:endParaRPr lang="en-GB"/>
          </a:p>
          <a:p>
            <a:pPr marL="0" lvl="0" indent="0" algn="l" rtl="0">
              <a:spcBef>
                <a:spcPts val="0"/>
              </a:spcBef>
              <a:spcAft>
                <a:spcPts val="0"/>
              </a:spcAft>
              <a:buNone/>
            </a:pPr>
          </a:p>
        </p:txBody>
      </p:sp>
      <p:sp>
        <p:nvSpPr>
          <p:cNvPr id="157" name="Google Shape;157;p22"/>
          <p:cNvSpPr txBox="1"/>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72" name="Shape 72"/>
        <p:cNvGrpSpPr/>
        <p:nvPr/>
      </p:nvGrpSpPr>
      <p:grpSpPr>
        <a:xfrm>
          <a:off x="0" y="0"/>
          <a:ext cx="0" cy="0"/>
          <a:chOff x="0" y="0"/>
          <a:chExt cx="0" cy="0"/>
        </a:xfrm>
      </p:grpSpPr>
      <p:sp>
        <p:nvSpPr>
          <p:cNvPr id="73" name="Google Shape;73;p14"/>
          <p:cNvSpPr txBox="1"/>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Intro : The clash of culture </a:t>
            </a:r>
            <a:endParaRPr lang="en-GB"/>
          </a:p>
        </p:txBody>
      </p:sp>
      <p:sp>
        <p:nvSpPr>
          <p:cNvPr id="74" name="Google Shape;74;p14"/>
          <p:cNvSpPr txBox="1"/>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200">
                <a:solidFill>
                  <a:srgbClr val="0D0D0D"/>
                </a:solidFill>
                <a:highlight>
                  <a:srgbClr val="FFFFFF"/>
                </a:highlight>
                <a:latin typeface="Roboto" panose="02000000000000000000"/>
                <a:ea typeface="Roboto" panose="02000000000000000000"/>
                <a:cs typeface="Roboto" panose="02000000000000000000"/>
                <a:sym typeface="Roboto" panose="02000000000000000000"/>
              </a:rPr>
              <a:t>Culture refers to the shared patterns of behaviors, beliefs, values, customs, traditions, and norms that characterize a particular group of people or society. It encompasses the way of life of a community, including its language, arts, cuisine, religion, rituals, social interactions, and more. </a:t>
            </a:r>
            <a:endParaRPr sz="1200">
              <a:solidFill>
                <a:srgbClr val="0D0D0D"/>
              </a:solidFill>
              <a:highlight>
                <a:srgbClr val="FFFFFF"/>
              </a:highlight>
              <a:latin typeface="Roboto" panose="02000000000000000000"/>
              <a:ea typeface="Roboto" panose="02000000000000000000"/>
              <a:cs typeface="Roboto" panose="02000000000000000000"/>
              <a:sym typeface="Roboto" panose="02000000000000000000"/>
            </a:endParaRPr>
          </a:p>
          <a:p>
            <a:pPr marL="0" lvl="0" indent="0" algn="l" rtl="0">
              <a:spcBef>
                <a:spcPts val="1200"/>
              </a:spcBef>
              <a:spcAft>
                <a:spcPts val="0"/>
              </a:spcAft>
              <a:buNone/>
            </a:pPr>
            <a:r>
              <a:rPr lang="en-GB" sz="1200">
                <a:solidFill>
                  <a:srgbClr val="0D0D0D"/>
                </a:solidFill>
                <a:highlight>
                  <a:srgbClr val="FFFFFF"/>
                </a:highlight>
                <a:latin typeface="Roboto" panose="02000000000000000000"/>
                <a:ea typeface="Roboto" panose="02000000000000000000"/>
                <a:cs typeface="Roboto" panose="02000000000000000000"/>
                <a:sym typeface="Roboto" panose="02000000000000000000"/>
              </a:rPr>
              <a:t>It is a way of life instill into you from birth </a:t>
            </a:r>
            <a:endParaRPr sz="1200">
              <a:solidFill>
                <a:srgbClr val="0D0D0D"/>
              </a:solidFill>
              <a:highlight>
                <a:srgbClr val="FFFFFF"/>
              </a:highlight>
              <a:latin typeface="Roboto" panose="02000000000000000000"/>
              <a:ea typeface="Roboto" panose="02000000000000000000"/>
              <a:cs typeface="Roboto" panose="02000000000000000000"/>
              <a:sym typeface="Roboto" panose="02000000000000000000"/>
            </a:endParaRPr>
          </a:p>
          <a:p>
            <a:pPr marL="0" lvl="0" indent="0" algn="l" rtl="0">
              <a:spcBef>
                <a:spcPts val="1200"/>
              </a:spcBef>
              <a:spcAft>
                <a:spcPts val="1200"/>
              </a:spcAft>
              <a:buNone/>
            </a:pPr>
            <a:endParaRPr sz="1200">
              <a:solidFill>
                <a:srgbClr val="0D0D0D"/>
              </a:solidFill>
              <a:highlight>
                <a:srgbClr val="FFFFFF"/>
              </a:highlight>
              <a:latin typeface="Roboto" panose="02000000000000000000"/>
              <a:ea typeface="Roboto" panose="02000000000000000000"/>
              <a:cs typeface="Roboto" panose="02000000000000000000"/>
              <a:sym typeface="Roboto" panose="02000000000000000000"/>
            </a:endParaRPr>
          </a:p>
        </p:txBody>
      </p:sp>
      <p:sp>
        <p:nvSpPr>
          <p:cNvPr id="75" name="Google Shape;75;p14"/>
          <p:cNvSpPr txBox="1"/>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200">
                <a:solidFill>
                  <a:srgbClr val="0D0D0D"/>
                </a:solidFill>
                <a:highlight>
                  <a:srgbClr val="FFFFFF"/>
                </a:highlight>
                <a:latin typeface="Roboto" panose="02000000000000000000"/>
                <a:ea typeface="Roboto" panose="02000000000000000000"/>
                <a:cs typeface="Roboto" panose="02000000000000000000"/>
                <a:sym typeface="Roboto" panose="02000000000000000000"/>
              </a:rPr>
              <a:t>As a Nigerian moving To America there was a lot of cultural clash as different values and belief were been held in the process of Acculturation . </a:t>
            </a:r>
            <a:endParaRPr sz="1200">
              <a:solidFill>
                <a:srgbClr val="0D0D0D"/>
              </a:solidFill>
              <a:highlight>
                <a:srgbClr val="FFFFFF"/>
              </a:highlight>
              <a:latin typeface="Roboto" panose="02000000000000000000"/>
              <a:ea typeface="Roboto" panose="02000000000000000000"/>
              <a:cs typeface="Roboto" panose="02000000000000000000"/>
              <a:sym typeface="Roboto" panose="02000000000000000000"/>
            </a:endParaRPr>
          </a:p>
          <a:p>
            <a:pPr marL="0" lvl="0" indent="0" algn="l" rtl="0">
              <a:spcBef>
                <a:spcPts val="1200"/>
              </a:spcBef>
              <a:spcAft>
                <a:spcPts val="0"/>
              </a:spcAft>
              <a:buNone/>
            </a:pPr>
            <a:endParaRPr sz="1200">
              <a:solidFill>
                <a:srgbClr val="0D0D0D"/>
              </a:solidFill>
              <a:highlight>
                <a:srgbClr val="FFFFFF"/>
              </a:highlight>
              <a:latin typeface="Roboto" panose="02000000000000000000"/>
              <a:ea typeface="Roboto" panose="02000000000000000000"/>
              <a:cs typeface="Roboto" panose="02000000000000000000"/>
              <a:sym typeface="Roboto" panose="02000000000000000000"/>
            </a:endParaRPr>
          </a:p>
          <a:p>
            <a:pPr marL="0" lvl="0" indent="0" algn="l" rtl="0">
              <a:spcBef>
                <a:spcPts val="1200"/>
              </a:spcBef>
              <a:spcAft>
                <a:spcPts val="0"/>
              </a:spcAft>
              <a:buClr>
                <a:schemeClr val="dk1"/>
              </a:buClr>
              <a:buSzPts val="1100"/>
              <a:buFont typeface="Arial" panose="020B0604020202020204"/>
              <a:buNone/>
            </a:pPr>
            <a:endParaRPr sz="1200">
              <a:solidFill>
                <a:srgbClr val="0D0D0D"/>
              </a:solidFill>
              <a:highlight>
                <a:srgbClr val="FFFFFF"/>
              </a:highlight>
              <a:latin typeface="Roboto" panose="02000000000000000000"/>
              <a:ea typeface="Roboto" panose="02000000000000000000"/>
              <a:cs typeface="Roboto" panose="02000000000000000000"/>
              <a:sym typeface="Roboto" panose="02000000000000000000"/>
            </a:endParaRPr>
          </a:p>
          <a:p>
            <a:pPr marL="0" lvl="0" indent="0" algn="l" rtl="0">
              <a:spcBef>
                <a:spcPts val="1200"/>
              </a:spcBef>
              <a:spcAft>
                <a:spcPts val="1200"/>
              </a:spcAft>
              <a:buNone/>
            </a:pPr>
          </a:p>
        </p:txBody>
      </p:sp>
      <p:pic>
        <p:nvPicPr>
          <p:cNvPr id="76" name="Google Shape;76;p14"/>
          <p:cNvPicPr preferRelativeResize="0"/>
          <p:nvPr/>
        </p:nvPicPr>
        <p:blipFill>
          <a:blip r:embed="rId2"/>
          <a:stretch>
            <a:fillRect/>
          </a:stretch>
        </p:blipFill>
        <p:spPr>
          <a:xfrm>
            <a:off x="6093304" y="2858075"/>
            <a:ext cx="3396000" cy="2543825"/>
          </a:xfrm>
          <a:prstGeom prst="rect">
            <a:avLst/>
          </a:prstGeom>
          <a:noFill/>
          <a:ln>
            <a:noFill/>
          </a:ln>
        </p:spPr>
      </p:pic>
      <p:pic>
        <p:nvPicPr>
          <p:cNvPr id="77" name="Google Shape;77;p14"/>
          <p:cNvPicPr preferRelativeResize="0"/>
          <p:nvPr/>
        </p:nvPicPr>
        <p:blipFill>
          <a:blip r:embed="rId3"/>
          <a:stretch>
            <a:fillRect/>
          </a:stretch>
        </p:blipFill>
        <p:spPr>
          <a:xfrm>
            <a:off x="4122399" y="2858063"/>
            <a:ext cx="2295100" cy="2346950"/>
          </a:xfrm>
          <a:prstGeom prst="rect">
            <a:avLst/>
          </a:prstGeom>
          <a:noFill/>
          <a:ln>
            <a:noFill/>
          </a:ln>
        </p:spPr>
      </p:pic>
      <p:pic>
        <p:nvPicPr>
          <p:cNvPr id="78" name="Google Shape;78;p14"/>
          <p:cNvPicPr preferRelativeResize="0"/>
          <p:nvPr/>
        </p:nvPicPr>
        <p:blipFill>
          <a:blip r:embed="rId4"/>
          <a:stretch>
            <a:fillRect/>
          </a:stretch>
        </p:blipFill>
        <p:spPr>
          <a:xfrm>
            <a:off x="6232413" y="3307263"/>
            <a:ext cx="1055825" cy="905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82" name="Shape 82"/>
        <p:cNvGrpSpPr/>
        <p:nvPr/>
      </p:nvGrpSpPr>
      <p:grpSpPr>
        <a:xfrm>
          <a:off x="0" y="0"/>
          <a:ext cx="0" cy="0"/>
          <a:chOff x="0" y="0"/>
          <a:chExt cx="0" cy="0"/>
        </a:xfrm>
      </p:grpSpPr>
      <p:sp>
        <p:nvSpPr>
          <p:cNvPr id="83" name="Google Shape;83;p15"/>
          <p:cNvSpPr txBox="1"/>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Clash of Culture: Respect </a:t>
            </a:r>
            <a:endParaRPr lang="en-GB"/>
          </a:p>
        </p:txBody>
      </p:sp>
      <p:sp>
        <p:nvSpPr>
          <p:cNvPr id="84" name="Google Shape;84;p15"/>
          <p:cNvSpPr txBox="1"/>
          <p:nvPr>
            <p:ph type="body" idx="1"/>
          </p:nvPr>
        </p:nvSpPr>
        <p:spPr>
          <a:xfrm>
            <a:off x="233900" y="1760425"/>
            <a:ext cx="3999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1350">
                <a:solidFill>
                  <a:srgbClr val="3A3A3A"/>
                </a:solidFill>
                <a:highlight>
                  <a:srgbClr val="FFFFFF"/>
                </a:highlight>
                <a:latin typeface="Georgia" panose="02040502050405020303"/>
                <a:ea typeface="Georgia" panose="02040502050405020303"/>
                <a:cs typeface="Georgia" panose="02040502050405020303"/>
                <a:sym typeface="Georgia" panose="02040502050405020303"/>
              </a:rPr>
              <a:t>Nigerians show respect to their elders by bowing down from the waist, prostrating on the floor, kneeling down, or raising one or two hands in the air…</a:t>
            </a:r>
            <a:r>
              <a:rPr lang="en-GB" sz="1500">
                <a:solidFill>
                  <a:srgbClr val="111111"/>
                </a:solidFill>
                <a:highlight>
                  <a:srgbClr val="FFFFFF"/>
                </a:highlight>
              </a:rPr>
              <a:t> avoiding rude behaviors such as interrupting and speaking loudly, and showing reverence to elders and authority figures</a:t>
            </a:r>
            <a:endParaRPr lang="en-GB" sz="1500">
              <a:solidFill>
                <a:srgbClr val="111111"/>
              </a:solidFill>
              <a:highlight>
                <a:srgbClr val="FFFFFF"/>
              </a:highlight>
            </a:endParaRPr>
          </a:p>
        </p:txBody>
      </p:sp>
      <p:sp>
        <p:nvSpPr>
          <p:cNvPr id="85" name="Google Shape;85;p15"/>
          <p:cNvSpPr txBox="1"/>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200" b="1">
                <a:solidFill>
                  <a:srgbClr val="4007A2"/>
                </a:solidFill>
                <a:highlight>
                  <a:srgbClr val="FFFFFF"/>
                </a:highlight>
                <a:uFill>
                  <a:noFill/>
                </a:uFill>
                <a:hlinkClick r:id="rId2"/>
              </a:rPr>
              <a:t>Americans usually greet people with informal greetings and first names</a:t>
            </a:r>
            <a:r>
              <a:rPr lang="en-GB" sz="750">
                <a:solidFill>
                  <a:srgbClr val="123BB6"/>
                </a:solidFill>
                <a:highlight>
                  <a:srgbClr val="D1DBFA"/>
                </a:highlight>
                <a:uFill>
                  <a:noFill/>
                </a:uFill>
                <a:hlinkClick r:id="rId3"/>
              </a:rPr>
              <a:t>1</a:t>
            </a:r>
            <a:r>
              <a:rPr lang="en-GB" sz="750">
                <a:solidFill>
                  <a:srgbClr val="123BB6"/>
                </a:solidFill>
                <a:highlight>
                  <a:srgbClr val="D1DBFA"/>
                </a:highlight>
                <a:uFill>
                  <a:noFill/>
                </a:uFill>
                <a:hlinkClick r:id="rId4"/>
              </a:rPr>
              <a:t>2</a:t>
            </a:r>
            <a:r>
              <a:rPr lang="en-GB" sz="1200">
                <a:solidFill>
                  <a:srgbClr val="111111"/>
                </a:solidFill>
                <a:highlight>
                  <a:srgbClr val="FFFFFF"/>
                </a:highlight>
              </a:rPr>
              <a:t>. </a:t>
            </a:r>
            <a:r>
              <a:rPr lang="en-GB" sz="1200" b="1">
                <a:solidFill>
                  <a:srgbClr val="4007A2"/>
                </a:solidFill>
                <a:highlight>
                  <a:srgbClr val="FFFFFF"/>
                </a:highlight>
                <a:uFill>
                  <a:noFill/>
                </a:uFill>
                <a:hlinkClick r:id="rId5"/>
              </a:rPr>
              <a:t>When arriving at your destination or meeting people during the day, use the following phrases</a:t>
            </a:r>
            <a:r>
              <a:rPr lang="en-GB" sz="750">
                <a:solidFill>
                  <a:srgbClr val="123BB6"/>
                </a:solidFill>
                <a:highlight>
                  <a:srgbClr val="D1DBFA"/>
                </a:highlight>
                <a:uFill>
                  <a:noFill/>
                </a:uFill>
                <a:hlinkClick r:id="rId6"/>
              </a:rPr>
              <a:t>3</a:t>
            </a:r>
            <a:r>
              <a:rPr lang="en-GB" sz="1200">
                <a:solidFill>
                  <a:srgbClr val="111111"/>
                </a:solidFill>
                <a:highlight>
                  <a:srgbClr val="FFFFFF"/>
                </a:highlight>
              </a:rPr>
              <a:t>:</a:t>
            </a:r>
            <a:endParaRPr sz="1200">
              <a:solidFill>
                <a:srgbClr val="111111"/>
              </a:solidFill>
              <a:highlight>
                <a:srgbClr val="FFFFFF"/>
              </a:highlight>
            </a:endParaRPr>
          </a:p>
          <a:p>
            <a:pPr marL="647700" lvl="0" indent="-304800" algn="l" rtl="0">
              <a:spcBef>
                <a:spcPts val="1200"/>
              </a:spcBef>
              <a:spcAft>
                <a:spcPts val="0"/>
              </a:spcAft>
              <a:buClr>
                <a:srgbClr val="111111"/>
              </a:buClr>
              <a:buSzPts val="1200"/>
              <a:buChar char="●"/>
            </a:pPr>
            <a:r>
              <a:rPr lang="en-GB" sz="1200">
                <a:solidFill>
                  <a:srgbClr val="111111"/>
                </a:solidFill>
                <a:highlight>
                  <a:srgbClr val="FFFFFF"/>
                </a:highlight>
              </a:rPr>
              <a:t>Formal Hello</a:t>
            </a:r>
            <a:endParaRPr sz="1200">
              <a:solidFill>
                <a:srgbClr val="111111"/>
              </a:solidFill>
              <a:highlight>
                <a:srgbClr val="FFFFFF"/>
              </a:highlight>
            </a:endParaRPr>
          </a:p>
          <a:p>
            <a:pPr marL="647700" lvl="0" indent="-304800" algn="l" rtl="0">
              <a:spcBef>
                <a:spcPts val="0"/>
              </a:spcBef>
              <a:spcAft>
                <a:spcPts val="0"/>
              </a:spcAft>
              <a:buClr>
                <a:srgbClr val="111111"/>
              </a:buClr>
              <a:buSzPts val="1200"/>
              <a:buChar char="●"/>
            </a:pPr>
            <a:r>
              <a:rPr lang="en-GB" sz="1200">
                <a:solidFill>
                  <a:srgbClr val="111111"/>
                </a:solidFill>
                <a:highlight>
                  <a:srgbClr val="FFFFFF"/>
                </a:highlight>
              </a:rPr>
              <a:t>Good morning/afternoon/evening</a:t>
            </a:r>
            <a:endParaRPr sz="1200">
              <a:solidFill>
                <a:srgbClr val="111111"/>
              </a:solidFill>
              <a:highlight>
                <a:srgbClr val="FFFFFF"/>
              </a:highlight>
            </a:endParaRPr>
          </a:p>
          <a:p>
            <a:pPr marL="647700" lvl="0" indent="-304800" algn="l" rtl="0">
              <a:spcBef>
                <a:spcPts val="0"/>
              </a:spcBef>
              <a:spcAft>
                <a:spcPts val="0"/>
              </a:spcAft>
              <a:buClr>
                <a:srgbClr val="111111"/>
              </a:buClr>
              <a:buSzPts val="1200"/>
              <a:buChar char="●"/>
            </a:pPr>
            <a:r>
              <a:rPr lang="en-GB" sz="1200">
                <a:solidFill>
                  <a:srgbClr val="111111"/>
                </a:solidFill>
                <a:highlight>
                  <a:srgbClr val="FFFFFF"/>
                </a:highlight>
              </a:rPr>
              <a:t>How are you (doing)?</a:t>
            </a:r>
            <a:endParaRPr sz="1200">
              <a:solidFill>
                <a:srgbClr val="111111"/>
              </a:solidFill>
              <a:highlight>
                <a:srgbClr val="FFFFFF"/>
              </a:highlight>
            </a:endParaRPr>
          </a:p>
          <a:p>
            <a:pPr marL="647700" lvl="0" indent="-304800" algn="l" rtl="0">
              <a:spcBef>
                <a:spcPts val="0"/>
              </a:spcBef>
              <a:spcAft>
                <a:spcPts val="0"/>
              </a:spcAft>
              <a:buClr>
                <a:srgbClr val="111111"/>
              </a:buClr>
              <a:buSzPts val="1200"/>
              <a:buChar char="●"/>
            </a:pPr>
            <a:r>
              <a:rPr lang="en-GB" sz="1200">
                <a:solidFill>
                  <a:srgbClr val="111111"/>
                </a:solidFill>
                <a:highlight>
                  <a:srgbClr val="FFFFFF"/>
                </a:highlight>
              </a:rPr>
              <a:t>(It's) nice/good/great to see you.</a:t>
            </a:r>
            <a:endParaRPr sz="1200">
              <a:solidFill>
                <a:srgbClr val="111111"/>
              </a:solidFill>
              <a:highlight>
                <a:srgbClr val="FFFFFF"/>
              </a:highlight>
            </a:endParaRPr>
          </a:p>
          <a:p>
            <a:pPr marL="0" lvl="0" indent="0" algn="l" rtl="0">
              <a:spcBef>
                <a:spcPts val="0"/>
              </a:spcBef>
              <a:spcAft>
                <a:spcPts val="1200"/>
              </a:spcAft>
              <a:buNone/>
            </a:pPr>
          </a:p>
        </p:txBody>
      </p:sp>
      <p:pic>
        <p:nvPicPr>
          <p:cNvPr id="86" name="Google Shape;86;p15"/>
          <p:cNvPicPr preferRelativeResize="0"/>
          <p:nvPr/>
        </p:nvPicPr>
        <p:blipFill>
          <a:blip r:embed="rId7"/>
          <a:stretch>
            <a:fillRect/>
          </a:stretch>
        </p:blipFill>
        <p:spPr>
          <a:xfrm>
            <a:off x="1125700" y="3362900"/>
            <a:ext cx="2533650" cy="1714500"/>
          </a:xfrm>
          <a:prstGeom prst="rect">
            <a:avLst/>
          </a:prstGeom>
          <a:noFill/>
          <a:ln>
            <a:noFill/>
          </a:ln>
        </p:spPr>
      </p:pic>
      <p:pic>
        <p:nvPicPr>
          <p:cNvPr id="87" name="Google Shape;87;p15"/>
          <p:cNvPicPr preferRelativeResize="0"/>
          <p:nvPr/>
        </p:nvPicPr>
        <p:blipFill>
          <a:blip r:embed="rId8"/>
          <a:stretch>
            <a:fillRect/>
          </a:stretch>
        </p:blipFill>
        <p:spPr>
          <a:xfrm>
            <a:off x="5623100" y="3809800"/>
            <a:ext cx="1780750" cy="1333700"/>
          </a:xfrm>
          <a:prstGeom prst="rect">
            <a:avLst/>
          </a:prstGeom>
          <a:noFill/>
          <a:ln>
            <a:noFill/>
          </a:ln>
        </p:spPr>
      </p:pic>
      <p:pic>
        <p:nvPicPr>
          <p:cNvPr id="88" name="Google Shape;88;p15"/>
          <p:cNvPicPr preferRelativeResize="0"/>
          <p:nvPr/>
        </p:nvPicPr>
        <p:blipFill>
          <a:blip r:embed="rId9"/>
          <a:stretch>
            <a:fillRect/>
          </a:stretch>
        </p:blipFill>
        <p:spPr>
          <a:xfrm>
            <a:off x="7544100" y="4016513"/>
            <a:ext cx="1433900" cy="1075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92" name="Shape 92"/>
        <p:cNvGrpSpPr/>
        <p:nvPr/>
      </p:nvGrpSpPr>
      <p:grpSpPr>
        <a:xfrm>
          <a:off x="0" y="0"/>
          <a:ext cx="0" cy="0"/>
          <a:chOff x="0" y="0"/>
          <a:chExt cx="0" cy="0"/>
        </a:xfrm>
      </p:grpSpPr>
      <p:sp>
        <p:nvSpPr>
          <p:cNvPr id="93" name="Google Shape;93;p16"/>
          <p:cNvSpPr txBox="1"/>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Clash of culture : Food</a:t>
            </a:r>
            <a:endParaRPr lang="en-GB"/>
          </a:p>
        </p:txBody>
      </p:sp>
      <p:sp>
        <p:nvSpPr>
          <p:cNvPr id="94" name="Google Shape;94;p16"/>
          <p:cNvSpPr txBox="1"/>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1500">
                <a:solidFill>
                  <a:srgbClr val="111111"/>
                </a:solidFill>
                <a:highlight>
                  <a:srgbClr val="FFFFFF"/>
                </a:highlight>
              </a:rPr>
              <a:t>Nigerian cuisine consists of </a:t>
            </a:r>
            <a:r>
              <a:rPr lang="en-GB" sz="1500" b="1">
                <a:solidFill>
                  <a:srgbClr val="111111"/>
                </a:solidFill>
              </a:rPr>
              <a:t>dishes or food items from the hundreds of Native African ethnic groups that comprises Nigeria</a:t>
            </a:r>
            <a:r>
              <a:rPr lang="en-GB" sz="1500">
                <a:solidFill>
                  <a:srgbClr val="111111"/>
                </a:solidFill>
                <a:highlight>
                  <a:srgbClr val="FFFFFF"/>
                </a:highlight>
              </a:rPr>
              <a:t>.</a:t>
            </a:r>
            <a:endParaRPr lang="en-GB" sz="1500">
              <a:solidFill>
                <a:srgbClr val="111111"/>
              </a:solidFill>
              <a:highlight>
                <a:srgbClr val="FFFFFF"/>
              </a:highlight>
            </a:endParaRPr>
          </a:p>
        </p:txBody>
      </p:sp>
      <p:sp>
        <p:nvSpPr>
          <p:cNvPr id="95" name="Google Shape;95;p16"/>
          <p:cNvSpPr txBox="1"/>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1200">
                <a:solidFill>
                  <a:srgbClr val="111111"/>
                </a:solidFill>
                <a:highlight>
                  <a:srgbClr val="FFFFFF"/>
                </a:highlight>
              </a:rPr>
              <a:t>American cuisine consists of</a:t>
            </a:r>
            <a:r>
              <a:rPr lang="en-GB" sz="1200" b="1">
                <a:solidFill>
                  <a:srgbClr val="111111"/>
                </a:solidFill>
                <a:highlight>
                  <a:srgbClr val="FFFFFF"/>
                </a:highlight>
              </a:rPr>
              <a:t> the cooking style and traditional dishes prepared in the United States.</a:t>
            </a:r>
            <a:r>
              <a:rPr lang="en-GB" sz="1200">
                <a:solidFill>
                  <a:srgbClr val="111111"/>
                </a:solidFill>
                <a:highlight>
                  <a:srgbClr val="FFFFFF"/>
                </a:highlight>
              </a:rPr>
              <a:t> It has been significantly influenced by Europeans, Indigenous Americans, Africans, Latin Americans, Asians, Pacific Islanders, and many other cultures and traditions.</a:t>
            </a:r>
            <a:endParaRPr lang="en-GB" sz="1200">
              <a:solidFill>
                <a:srgbClr val="111111"/>
              </a:solidFill>
              <a:highlight>
                <a:srgbClr val="FFFFFF"/>
              </a:highlight>
            </a:endParaRPr>
          </a:p>
        </p:txBody>
      </p:sp>
      <p:pic>
        <p:nvPicPr>
          <p:cNvPr id="96" name="Google Shape;96;p16"/>
          <p:cNvPicPr preferRelativeResize="0"/>
          <p:nvPr/>
        </p:nvPicPr>
        <p:blipFill>
          <a:blip r:embed="rId2"/>
          <a:stretch>
            <a:fillRect/>
          </a:stretch>
        </p:blipFill>
        <p:spPr>
          <a:xfrm>
            <a:off x="7570875" y="3095602"/>
            <a:ext cx="1308375" cy="2047898"/>
          </a:xfrm>
          <a:prstGeom prst="rect">
            <a:avLst/>
          </a:prstGeom>
          <a:noFill/>
          <a:ln>
            <a:noFill/>
          </a:ln>
        </p:spPr>
      </p:pic>
      <p:pic>
        <p:nvPicPr>
          <p:cNvPr id="97" name="Google Shape;97;p16"/>
          <p:cNvPicPr preferRelativeResize="0"/>
          <p:nvPr/>
        </p:nvPicPr>
        <p:blipFill>
          <a:blip r:embed="rId3"/>
          <a:stretch>
            <a:fillRect/>
          </a:stretch>
        </p:blipFill>
        <p:spPr>
          <a:xfrm>
            <a:off x="5173274" y="3236899"/>
            <a:ext cx="2397600" cy="1765300"/>
          </a:xfrm>
          <a:prstGeom prst="rect">
            <a:avLst/>
          </a:prstGeom>
          <a:noFill/>
          <a:ln>
            <a:noFill/>
          </a:ln>
        </p:spPr>
      </p:pic>
      <p:pic>
        <p:nvPicPr>
          <p:cNvPr id="98" name="Google Shape;98;p16"/>
          <p:cNvPicPr preferRelativeResize="0"/>
          <p:nvPr/>
        </p:nvPicPr>
        <p:blipFill>
          <a:blip r:embed="rId4"/>
          <a:stretch>
            <a:fillRect/>
          </a:stretch>
        </p:blipFill>
        <p:spPr>
          <a:xfrm>
            <a:off x="136300" y="3252775"/>
            <a:ext cx="2609850" cy="1733550"/>
          </a:xfrm>
          <a:prstGeom prst="rect">
            <a:avLst/>
          </a:prstGeom>
          <a:noFill/>
          <a:ln>
            <a:noFill/>
          </a:ln>
        </p:spPr>
      </p:pic>
      <p:pic>
        <p:nvPicPr>
          <p:cNvPr id="99" name="Google Shape;99;p16"/>
          <p:cNvPicPr preferRelativeResize="0"/>
          <p:nvPr/>
        </p:nvPicPr>
        <p:blipFill>
          <a:blip r:embed="rId5"/>
          <a:stretch>
            <a:fillRect/>
          </a:stretch>
        </p:blipFill>
        <p:spPr>
          <a:xfrm>
            <a:off x="2498600" y="3695806"/>
            <a:ext cx="1973200" cy="1306394"/>
          </a:xfrm>
          <a:prstGeom prst="rect">
            <a:avLst/>
          </a:prstGeom>
          <a:noFill/>
          <a:ln>
            <a:noFill/>
          </a:ln>
        </p:spPr>
      </p:pic>
      <p:pic>
        <p:nvPicPr>
          <p:cNvPr id="100" name="Google Shape;100;p16"/>
          <p:cNvPicPr preferRelativeResize="0"/>
          <p:nvPr/>
        </p:nvPicPr>
        <p:blipFill>
          <a:blip r:embed="rId6"/>
          <a:stretch>
            <a:fillRect/>
          </a:stretch>
        </p:blipFill>
        <p:spPr>
          <a:xfrm>
            <a:off x="2746150" y="2882475"/>
            <a:ext cx="1180425" cy="1180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04" name="Shape 104"/>
        <p:cNvGrpSpPr/>
        <p:nvPr/>
      </p:nvGrpSpPr>
      <p:grpSpPr>
        <a:xfrm>
          <a:off x="0" y="0"/>
          <a:ext cx="0" cy="0"/>
          <a:chOff x="0" y="0"/>
          <a:chExt cx="0" cy="0"/>
        </a:xfrm>
      </p:grpSpPr>
      <p:sp>
        <p:nvSpPr>
          <p:cNvPr id="105" name="Google Shape;105;p17"/>
          <p:cNvSpPr txBox="1"/>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Clash of culture : Dressing</a:t>
            </a:r>
            <a:endParaRPr lang="en-GB"/>
          </a:p>
        </p:txBody>
      </p:sp>
      <p:sp>
        <p:nvSpPr>
          <p:cNvPr id="106" name="Google Shape;106;p17"/>
          <p:cNvSpPr txBox="1"/>
          <p:nvPr>
            <p:ph type="body" idx="1"/>
          </p:nvPr>
        </p:nvSpPr>
        <p:spPr>
          <a:xfrm>
            <a:off x="339675" y="1720725"/>
            <a:ext cx="3999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1500">
                <a:solidFill>
                  <a:srgbClr val="111111"/>
                </a:solidFill>
                <a:highlight>
                  <a:srgbClr val="FFFFFF"/>
                </a:highlight>
              </a:rPr>
              <a:t>Traditional </a:t>
            </a:r>
            <a:r>
              <a:rPr lang="en-GB" sz="1500" b="1">
                <a:solidFill>
                  <a:srgbClr val="111111"/>
                </a:solidFill>
              </a:rPr>
              <a:t>Nigerian</a:t>
            </a:r>
            <a:r>
              <a:rPr lang="en-GB" sz="1500">
                <a:solidFill>
                  <a:srgbClr val="111111"/>
                </a:solidFill>
                <a:highlight>
                  <a:srgbClr val="FFFFFF"/>
                </a:highlight>
              </a:rPr>
              <a:t> dress varies depending on the ethnic group and region of the country. Some common types of traditional dress include the Buba and Sokoto for men and the iro and Buba for women. The Buba is a loose-fitting blouse, while the Sokoto is a pair of pants. The iro is a wraparound skirt, and the Buba is a blouse.</a:t>
            </a:r>
            <a:endParaRPr lang="en-GB" sz="1500">
              <a:solidFill>
                <a:srgbClr val="111111"/>
              </a:solidFill>
              <a:highlight>
                <a:srgbClr val="FFFFFF"/>
              </a:highlight>
            </a:endParaRPr>
          </a:p>
        </p:txBody>
      </p:sp>
      <p:sp>
        <p:nvSpPr>
          <p:cNvPr id="107" name="Google Shape;107;p17"/>
          <p:cNvSpPr txBox="1"/>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1500" b="1">
                <a:solidFill>
                  <a:srgbClr val="111111"/>
                </a:solidFill>
              </a:rPr>
              <a:t>American</a:t>
            </a:r>
            <a:r>
              <a:rPr lang="en-GB" sz="1500">
                <a:solidFill>
                  <a:srgbClr val="111111"/>
                </a:solidFill>
                <a:highlight>
                  <a:srgbClr val="FFFFFF"/>
                </a:highlight>
              </a:rPr>
              <a:t> clothing style is characterized by its versatility, individuality, and casual comfort. It's influenced by everything from popular culture to the country's unique demographics and varied climate. The style can range from casual streetwear to elegant high fashion.</a:t>
            </a:r>
            <a:endParaRPr lang="en-GB" sz="1500">
              <a:solidFill>
                <a:srgbClr val="111111"/>
              </a:solidFill>
              <a:highlight>
                <a:srgbClr val="FFFFFF"/>
              </a:highlight>
            </a:endParaRPr>
          </a:p>
        </p:txBody>
      </p:sp>
      <p:pic>
        <p:nvPicPr>
          <p:cNvPr id="108" name="Google Shape;108;p17"/>
          <p:cNvPicPr preferRelativeResize="0"/>
          <p:nvPr/>
        </p:nvPicPr>
        <p:blipFill>
          <a:blip r:embed="rId2"/>
          <a:stretch>
            <a:fillRect/>
          </a:stretch>
        </p:blipFill>
        <p:spPr>
          <a:xfrm>
            <a:off x="6571025" y="3600450"/>
            <a:ext cx="1905000" cy="1543050"/>
          </a:xfrm>
          <a:prstGeom prst="rect">
            <a:avLst/>
          </a:prstGeom>
          <a:noFill/>
          <a:ln>
            <a:noFill/>
          </a:ln>
        </p:spPr>
      </p:pic>
      <p:pic>
        <p:nvPicPr>
          <p:cNvPr id="109" name="Google Shape;109;p17"/>
          <p:cNvPicPr preferRelativeResize="0"/>
          <p:nvPr/>
        </p:nvPicPr>
        <p:blipFill>
          <a:blip r:embed="rId3"/>
          <a:stretch>
            <a:fillRect/>
          </a:stretch>
        </p:blipFill>
        <p:spPr>
          <a:xfrm>
            <a:off x="2497100" y="3600443"/>
            <a:ext cx="2197150" cy="1654757"/>
          </a:xfrm>
          <a:prstGeom prst="rect">
            <a:avLst/>
          </a:prstGeom>
          <a:noFill/>
          <a:ln>
            <a:noFill/>
          </a:ln>
        </p:spPr>
      </p:pic>
      <p:pic>
        <p:nvPicPr>
          <p:cNvPr id="110" name="Google Shape;110;p17"/>
          <p:cNvPicPr preferRelativeResize="0"/>
          <p:nvPr/>
        </p:nvPicPr>
        <p:blipFill>
          <a:blip r:embed="rId4"/>
          <a:stretch>
            <a:fillRect/>
          </a:stretch>
        </p:blipFill>
        <p:spPr>
          <a:xfrm>
            <a:off x="201948" y="3901972"/>
            <a:ext cx="2197150" cy="15037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14" name="Shape 114"/>
        <p:cNvGrpSpPr/>
        <p:nvPr/>
      </p:nvGrpSpPr>
      <p:grpSpPr>
        <a:xfrm>
          <a:off x="0" y="0"/>
          <a:ext cx="0" cy="0"/>
          <a:chOff x="0" y="0"/>
          <a:chExt cx="0" cy="0"/>
        </a:xfrm>
      </p:grpSpPr>
      <p:sp>
        <p:nvSpPr>
          <p:cNvPr id="115" name="Google Shape;115;p18"/>
          <p:cNvSpPr txBox="1"/>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Clash of Culture : Education</a:t>
            </a:r>
            <a:endParaRPr lang="en-GB"/>
          </a:p>
        </p:txBody>
      </p:sp>
      <p:sp>
        <p:nvSpPr>
          <p:cNvPr id="116" name="Google Shape;116;p18"/>
          <p:cNvSpPr txBox="1"/>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1350">
                <a:solidFill>
                  <a:srgbClr val="000000"/>
                </a:solidFill>
                <a:highlight>
                  <a:srgbClr val="FFFFFF"/>
                </a:highlight>
                <a:latin typeface="Times New Roman" panose="02020603050405020304"/>
                <a:ea typeface="Times New Roman" panose="02020603050405020304"/>
                <a:cs typeface="Times New Roman" panose="02020603050405020304"/>
                <a:sym typeface="Times New Roman" panose="02020603050405020304"/>
              </a:rPr>
              <a:t>Nigeria’s education system is based on the (1)-6-3-3-4 formula: one year pre-primary education, six years primary, three years junior secondary, three years senior secondary, and a minimum of four years tertiary education.</a:t>
            </a:r>
            <a:endParaRPr lang="en-GB" sz="1350">
              <a:solidFill>
                <a:srgbClr val="000000"/>
              </a:solidFill>
              <a:highlight>
                <a:srgbClr val="FFFFFF"/>
              </a:highlight>
              <a:latin typeface="Times New Roman" panose="02020603050405020304"/>
              <a:ea typeface="Times New Roman" panose="02020603050405020304"/>
              <a:cs typeface="Times New Roman" panose="02020603050405020304"/>
              <a:sym typeface="Times New Roman" panose="02020603050405020304"/>
            </a:endParaRPr>
          </a:p>
        </p:txBody>
      </p:sp>
      <p:sp>
        <p:nvSpPr>
          <p:cNvPr id="117" name="Google Shape;117;p18"/>
          <p:cNvSpPr txBox="1"/>
          <p:nvPr>
            <p:ph type="body" idx="2"/>
          </p:nvPr>
        </p:nvSpPr>
        <p:spPr>
          <a:xfrm>
            <a:off x="4694100" y="1667850"/>
            <a:ext cx="3999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1500">
                <a:solidFill>
                  <a:srgbClr val="111111"/>
                </a:solidFill>
                <a:highlight>
                  <a:srgbClr val="FFFFFF"/>
                </a:highlight>
              </a:rPr>
              <a:t>The structure of U.S. education includes </a:t>
            </a:r>
            <a:r>
              <a:rPr lang="en-GB" sz="1500" b="1">
                <a:solidFill>
                  <a:srgbClr val="111111"/>
                </a:solidFill>
              </a:rPr>
              <a:t>12 years</a:t>
            </a:r>
            <a:r>
              <a:rPr lang="en-GB" sz="1500">
                <a:solidFill>
                  <a:srgbClr val="111111"/>
                </a:solidFill>
                <a:highlight>
                  <a:srgbClr val="FFFFFF"/>
                </a:highlight>
              </a:rPr>
              <a:t> of regular schooling, preceded by a year or two of pre-school education, and followed by a four-stage higher education degree system (associate, bachelor's, master's, doctorate) plus various non-degree certificates and diplomas.</a:t>
            </a:r>
            <a:endParaRPr lang="en-GB" sz="1500">
              <a:solidFill>
                <a:srgbClr val="111111"/>
              </a:solidFill>
              <a:highlight>
                <a:srgbClr val="FFFFFF"/>
              </a:highlight>
            </a:endParaRPr>
          </a:p>
        </p:txBody>
      </p:sp>
      <p:pic>
        <p:nvPicPr>
          <p:cNvPr id="118" name="Google Shape;118;p18"/>
          <p:cNvPicPr preferRelativeResize="0"/>
          <p:nvPr/>
        </p:nvPicPr>
        <p:blipFill>
          <a:blip r:embed="rId2"/>
          <a:stretch>
            <a:fillRect/>
          </a:stretch>
        </p:blipFill>
        <p:spPr>
          <a:xfrm>
            <a:off x="0" y="3414525"/>
            <a:ext cx="3165925" cy="1333750"/>
          </a:xfrm>
          <a:prstGeom prst="rect">
            <a:avLst/>
          </a:prstGeom>
          <a:noFill/>
          <a:ln>
            <a:noFill/>
          </a:ln>
        </p:spPr>
      </p:pic>
      <p:pic>
        <p:nvPicPr>
          <p:cNvPr id="119" name="Google Shape;119;p18"/>
          <p:cNvPicPr preferRelativeResize="0"/>
          <p:nvPr/>
        </p:nvPicPr>
        <p:blipFill>
          <a:blip r:embed="rId3"/>
          <a:stretch>
            <a:fillRect/>
          </a:stretch>
        </p:blipFill>
        <p:spPr>
          <a:xfrm>
            <a:off x="3165920" y="2975025"/>
            <a:ext cx="1298500" cy="972550"/>
          </a:xfrm>
          <a:prstGeom prst="rect">
            <a:avLst/>
          </a:prstGeom>
          <a:noFill/>
          <a:ln>
            <a:noFill/>
          </a:ln>
        </p:spPr>
      </p:pic>
      <p:pic>
        <p:nvPicPr>
          <p:cNvPr id="120" name="Google Shape;120;p18"/>
          <p:cNvPicPr preferRelativeResize="0"/>
          <p:nvPr/>
        </p:nvPicPr>
        <p:blipFill>
          <a:blip r:embed="rId4"/>
          <a:stretch>
            <a:fillRect/>
          </a:stretch>
        </p:blipFill>
        <p:spPr>
          <a:xfrm>
            <a:off x="3165925" y="3947580"/>
            <a:ext cx="1298500" cy="878395"/>
          </a:xfrm>
          <a:prstGeom prst="rect">
            <a:avLst/>
          </a:prstGeom>
          <a:noFill/>
          <a:ln>
            <a:noFill/>
          </a:ln>
        </p:spPr>
      </p:pic>
      <p:pic>
        <p:nvPicPr>
          <p:cNvPr id="121" name="Google Shape;121;p18"/>
          <p:cNvPicPr preferRelativeResize="0"/>
          <p:nvPr/>
        </p:nvPicPr>
        <p:blipFill>
          <a:blip r:embed="rId5"/>
          <a:stretch>
            <a:fillRect/>
          </a:stretch>
        </p:blipFill>
        <p:spPr>
          <a:xfrm>
            <a:off x="5710575" y="3414525"/>
            <a:ext cx="2390025" cy="1525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25" name="Shape 125"/>
        <p:cNvGrpSpPr/>
        <p:nvPr/>
      </p:nvGrpSpPr>
      <p:grpSpPr>
        <a:xfrm>
          <a:off x="0" y="0"/>
          <a:ext cx="0" cy="0"/>
          <a:chOff x="0" y="0"/>
          <a:chExt cx="0" cy="0"/>
        </a:xfrm>
      </p:grpSpPr>
      <p:sp>
        <p:nvSpPr>
          <p:cNvPr id="126" name="Google Shape;126;p19"/>
          <p:cNvSpPr txBox="1"/>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Clash of </a:t>
            </a:r>
            <a:r>
              <a:rPr lang="en-GB"/>
              <a:t>culture</a:t>
            </a:r>
            <a:r>
              <a:rPr lang="en-GB"/>
              <a:t>: Currency</a:t>
            </a:r>
            <a:endParaRPr lang="en-GB"/>
          </a:p>
        </p:txBody>
      </p:sp>
      <p:sp>
        <p:nvSpPr>
          <p:cNvPr id="127" name="Google Shape;127;p19"/>
          <p:cNvSpPr txBox="1"/>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100" b="1">
                <a:solidFill>
                  <a:srgbClr val="444444"/>
                </a:solidFill>
                <a:highlight>
                  <a:srgbClr val="FFFFFF"/>
                </a:highlight>
              </a:rPr>
              <a:t>The naira is the currency of Nigeria. One naira is divided into 100 kobo. The Central Bank of Nigeria is the sole issuer of legal tender money throughout the Federal Republic of Nigeria. It controls the volume of money supplied in the economy in order to ensure monetary and price stability. </a:t>
            </a:r>
            <a:endParaRPr sz="1100" b="1">
              <a:solidFill>
                <a:srgbClr val="444444"/>
              </a:solidFill>
              <a:highlight>
                <a:srgbClr val="FFFFFF"/>
              </a:highlight>
            </a:endParaRPr>
          </a:p>
          <a:p>
            <a:pPr marL="0" lvl="0" indent="0" algn="l" rtl="0">
              <a:spcBef>
                <a:spcPts val="1200"/>
              </a:spcBef>
              <a:spcAft>
                <a:spcPts val="0"/>
              </a:spcAft>
              <a:buNone/>
            </a:pPr>
            <a:endParaRPr sz="1000">
              <a:solidFill>
                <a:srgbClr val="444444"/>
              </a:solidFill>
              <a:highlight>
                <a:srgbClr val="FFFFFF"/>
              </a:highlight>
            </a:endParaRPr>
          </a:p>
          <a:p>
            <a:pPr marL="0" lvl="0" indent="0" algn="l" rtl="0">
              <a:spcBef>
                <a:spcPts val="1200"/>
              </a:spcBef>
              <a:spcAft>
                <a:spcPts val="1200"/>
              </a:spcAft>
              <a:buNone/>
            </a:pPr>
            <a:endParaRPr sz="1000">
              <a:solidFill>
                <a:srgbClr val="444444"/>
              </a:solidFill>
              <a:highlight>
                <a:srgbClr val="FFFFFF"/>
              </a:highlight>
            </a:endParaRPr>
          </a:p>
        </p:txBody>
      </p:sp>
      <p:sp>
        <p:nvSpPr>
          <p:cNvPr id="128" name="Google Shape;128;p19"/>
          <p:cNvSpPr txBox="1"/>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1350">
                <a:solidFill>
                  <a:srgbClr val="111111"/>
                </a:solidFill>
                <a:highlight>
                  <a:srgbClr val="FFFFFF"/>
                </a:highlight>
                <a:latin typeface="Arial" panose="020B0604020202020204"/>
                <a:ea typeface="Arial" panose="020B0604020202020204"/>
                <a:cs typeface="Arial" panose="020B0604020202020204"/>
                <a:sym typeface="Arial" panose="020B0604020202020204"/>
              </a:rPr>
              <a:t>The USD (United States dollar) is the official </a:t>
            </a:r>
            <a:r>
              <a:rPr lang="en-GB" sz="1350" u="sng">
                <a:solidFill>
                  <a:srgbClr val="2C40D0"/>
                </a:solidFill>
                <a:highlight>
                  <a:srgbClr val="FFFFFF"/>
                </a:highlight>
                <a:latin typeface="Arial" panose="020B0604020202020204"/>
                <a:ea typeface="Arial" panose="020B0604020202020204"/>
                <a:cs typeface="Arial" panose="020B0604020202020204"/>
                <a:sym typeface="Arial" panose="020B0604020202020204"/>
                <a:hlinkClick r:id="rId2"/>
              </a:rPr>
              <a:t>currency</a:t>
            </a:r>
            <a:r>
              <a:rPr lang="en-GB" sz="1350">
                <a:solidFill>
                  <a:srgbClr val="111111"/>
                </a:solidFill>
                <a:highlight>
                  <a:srgbClr val="FFFFFF"/>
                </a:highlight>
                <a:latin typeface="Arial" panose="020B0604020202020204"/>
                <a:ea typeface="Arial" panose="020B0604020202020204"/>
                <a:cs typeface="Arial" panose="020B0604020202020204"/>
                <a:sym typeface="Arial" panose="020B0604020202020204"/>
              </a:rPr>
              <a:t> of the United States of America. The United States dollar, or U.S. dollar, is made up of 100 cents. It is represented by the symbol $ or US$ to differentiate it from other dollar-based currencies.</a:t>
            </a:r>
            <a:endParaRPr lang="en-GB" sz="1350">
              <a:solidFill>
                <a:srgbClr val="111111"/>
              </a:solidFill>
              <a:highlight>
                <a:srgbClr val="FFFFFF"/>
              </a:highlight>
              <a:latin typeface="Arial" panose="020B0604020202020204"/>
              <a:ea typeface="Arial" panose="020B0604020202020204"/>
              <a:cs typeface="Arial" panose="020B0604020202020204"/>
              <a:sym typeface="Arial" panose="020B0604020202020204"/>
            </a:endParaRPr>
          </a:p>
        </p:txBody>
      </p:sp>
      <p:pic>
        <p:nvPicPr>
          <p:cNvPr id="129" name="Google Shape;129;p19"/>
          <p:cNvPicPr preferRelativeResize="0"/>
          <p:nvPr/>
        </p:nvPicPr>
        <p:blipFill>
          <a:blip r:embed="rId3"/>
          <a:stretch>
            <a:fillRect/>
          </a:stretch>
        </p:blipFill>
        <p:spPr>
          <a:xfrm>
            <a:off x="1779686" y="3226750"/>
            <a:ext cx="2722675" cy="1580350"/>
          </a:xfrm>
          <a:prstGeom prst="rect">
            <a:avLst/>
          </a:prstGeom>
          <a:noFill/>
          <a:ln>
            <a:noFill/>
          </a:ln>
        </p:spPr>
      </p:pic>
      <p:pic>
        <p:nvPicPr>
          <p:cNvPr id="130" name="Google Shape;130;p19"/>
          <p:cNvPicPr preferRelativeResize="0"/>
          <p:nvPr/>
        </p:nvPicPr>
        <p:blipFill>
          <a:blip r:embed="rId4"/>
          <a:stretch>
            <a:fillRect/>
          </a:stretch>
        </p:blipFill>
        <p:spPr>
          <a:xfrm>
            <a:off x="0" y="3319310"/>
            <a:ext cx="1811775" cy="1230640"/>
          </a:xfrm>
          <a:prstGeom prst="rect">
            <a:avLst/>
          </a:prstGeom>
          <a:noFill/>
          <a:ln>
            <a:noFill/>
          </a:ln>
        </p:spPr>
      </p:pic>
      <p:pic>
        <p:nvPicPr>
          <p:cNvPr id="131" name="Google Shape;131;p19"/>
          <p:cNvPicPr preferRelativeResize="0"/>
          <p:nvPr/>
        </p:nvPicPr>
        <p:blipFill>
          <a:blip r:embed="rId5"/>
          <a:stretch>
            <a:fillRect/>
          </a:stretch>
        </p:blipFill>
        <p:spPr>
          <a:xfrm>
            <a:off x="4976700" y="3438300"/>
            <a:ext cx="2421576" cy="1472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35" name="Shape 135"/>
        <p:cNvGrpSpPr/>
        <p:nvPr/>
      </p:nvGrpSpPr>
      <p:grpSpPr>
        <a:xfrm>
          <a:off x="0" y="0"/>
          <a:ext cx="0" cy="0"/>
          <a:chOff x="0" y="0"/>
          <a:chExt cx="0" cy="0"/>
        </a:xfrm>
      </p:grpSpPr>
      <p:sp>
        <p:nvSpPr>
          <p:cNvPr id="136" name="Google Shape;136;p20"/>
          <p:cNvSpPr txBox="1"/>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Clash of </a:t>
            </a:r>
            <a:r>
              <a:rPr lang="en-GB"/>
              <a:t>culture</a:t>
            </a:r>
            <a:r>
              <a:rPr lang="en-GB"/>
              <a:t> : Tribe </a:t>
            </a:r>
            <a:endParaRPr lang="en-GB"/>
          </a:p>
        </p:txBody>
      </p:sp>
      <p:sp>
        <p:nvSpPr>
          <p:cNvPr id="137" name="Google Shape;137;p20"/>
          <p:cNvSpPr txBox="1"/>
          <p:nvPr>
            <p:ph type="body" idx="1"/>
          </p:nvPr>
        </p:nvSpPr>
        <p:spPr>
          <a:xfrm>
            <a:off x="312925" y="1744925"/>
            <a:ext cx="3999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150" b="1">
                <a:solidFill>
                  <a:srgbClr val="0D0D0D"/>
                </a:solidFill>
              </a:rPr>
              <a:t> Nigeria is Africa’s most populous country and has one of the largest aggregation of ethnic groups in Africa. There are more than 300 Nigerian tribes and among them  1. Hausa. 2. Yoruba. 3. Igbo. 4. Fulani (Fulbe) 5. Ibibio. 6. Kanuri. 7. Tiv. 8. Ijaw (Izon or Izon Otu) 9. Nupe. 10. Jukun (Njikum) Tribes in Nigeria and their states are the </a:t>
            </a:r>
            <a:r>
              <a:rPr lang="en-GB" sz="1150" b="1">
                <a:solidFill>
                  <a:srgbClr val="0D0D0D"/>
                </a:solidFill>
              </a:rPr>
              <a:t>biggest</a:t>
            </a:r>
            <a:r>
              <a:rPr lang="en-GB" sz="1150" b="1">
                <a:solidFill>
                  <a:srgbClr val="0D0D0D"/>
                </a:solidFill>
              </a:rPr>
              <a:t> </a:t>
            </a:r>
            <a:r>
              <a:rPr lang="en-GB" sz="1150" b="1">
                <a:solidFill>
                  <a:srgbClr val="0D0D0D"/>
                </a:solidFill>
              </a:rPr>
              <a:t>ethnic</a:t>
            </a:r>
            <a:r>
              <a:rPr lang="en-GB" sz="1150" b="1">
                <a:solidFill>
                  <a:srgbClr val="0D0D0D"/>
                </a:solidFill>
              </a:rPr>
              <a:t> grouos .</a:t>
            </a:r>
            <a:endParaRPr sz="1150" b="1">
              <a:solidFill>
                <a:srgbClr val="0D0D0D"/>
              </a:solidFill>
            </a:endParaRPr>
          </a:p>
          <a:p>
            <a:pPr marL="0" lvl="0" indent="0" algn="l" rtl="0">
              <a:spcBef>
                <a:spcPts val="1200"/>
              </a:spcBef>
              <a:spcAft>
                <a:spcPts val="1200"/>
              </a:spcAft>
              <a:buNone/>
            </a:pPr>
            <a:endParaRPr sz="1050">
              <a:solidFill>
                <a:srgbClr val="71777D"/>
              </a:solidFill>
              <a:highlight>
                <a:srgbClr val="FFFFFF"/>
              </a:highlight>
            </a:endParaRPr>
          </a:p>
        </p:txBody>
      </p:sp>
      <p:sp>
        <p:nvSpPr>
          <p:cNvPr id="138" name="Google Shape;138;p20"/>
          <p:cNvSpPr txBox="1"/>
          <p:nvPr>
            <p:ph type="body" idx="2"/>
          </p:nvPr>
        </p:nvSpPr>
        <p:spPr>
          <a:xfrm>
            <a:off x="4694100" y="1744925"/>
            <a:ext cx="3999900" cy="2710200"/>
          </a:xfrm>
          <a:prstGeom prst="rect">
            <a:avLst/>
          </a:prstGeom>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en-GB" sz="1200" b="1">
                <a:solidFill>
                  <a:srgbClr val="333333"/>
                </a:solidFill>
                <a:highlight>
                  <a:srgbClr val="FFFFFF"/>
                </a:highlight>
                <a:latin typeface="Arial" panose="020B0604020202020204"/>
                <a:ea typeface="Arial" panose="020B0604020202020204"/>
                <a:cs typeface="Arial" panose="020B0604020202020204"/>
                <a:sym typeface="Arial" panose="020B0604020202020204"/>
              </a:rPr>
              <a:t>U.S. culture has also been shaped by the cultures of Indigenous Americans, Latin Americans, Africans and Asians.</a:t>
            </a:r>
            <a:r>
              <a:rPr lang="en-GB" sz="1200" b="1">
                <a:solidFill>
                  <a:srgbClr val="333333"/>
                </a:solidFill>
                <a:highlight>
                  <a:srgbClr val="FFFFFF"/>
                </a:highlight>
                <a:latin typeface="Arial" panose="020B0604020202020204"/>
                <a:ea typeface="Arial" panose="020B0604020202020204"/>
                <a:cs typeface="Arial" panose="020B0604020202020204"/>
                <a:sym typeface="Arial" panose="020B0604020202020204"/>
              </a:rPr>
              <a:t>the</a:t>
            </a:r>
            <a:r>
              <a:rPr lang="en-GB" sz="1200" b="1">
                <a:solidFill>
                  <a:srgbClr val="333333"/>
                </a:solidFill>
                <a:highlight>
                  <a:srgbClr val="FFFFFF"/>
                </a:highlight>
                <a:latin typeface="Arial" panose="020B0604020202020204"/>
                <a:ea typeface="Arial" panose="020B0604020202020204"/>
                <a:cs typeface="Arial" panose="020B0604020202020204"/>
                <a:sym typeface="Arial" panose="020B0604020202020204"/>
              </a:rPr>
              <a:t> United States is sometimes described as a "melting pot", according to </a:t>
            </a:r>
            <a:r>
              <a:rPr lang="en-GB" sz="1200" b="1" u="sng">
                <a:solidFill>
                  <a:srgbClr val="026CA2"/>
                </a:solidFill>
                <a:highlight>
                  <a:srgbClr val="FFFFFF"/>
                </a:highlight>
                <a:latin typeface="Arial" panose="020B0604020202020204"/>
                <a:ea typeface="Arial" panose="020B0604020202020204"/>
                <a:cs typeface="Arial" panose="020B0604020202020204"/>
                <a:sym typeface="Arial" panose="020B0604020202020204"/>
                <a:hlinkClick r:id="rId2"/>
              </a:rPr>
              <a:t>Golden Beacon USA</a:t>
            </a:r>
            <a:r>
              <a:rPr lang="en-GB" sz="1200" b="1">
                <a:solidFill>
                  <a:srgbClr val="333333"/>
                </a:solidFill>
                <a:highlight>
                  <a:srgbClr val="FFFFFF"/>
                </a:highlight>
                <a:latin typeface="Arial" panose="020B0604020202020204"/>
                <a:ea typeface="Arial" panose="020B0604020202020204"/>
                <a:cs typeface="Arial" panose="020B0604020202020204"/>
                <a:sym typeface="Arial" panose="020B0604020202020204"/>
              </a:rPr>
              <a:t>, in which different cultures have contributed their own distinct "flavors" to American culture</a:t>
            </a:r>
            <a:endParaRPr sz="1200" b="1">
              <a:solidFill>
                <a:srgbClr val="333333"/>
              </a:solidFill>
              <a:highlight>
                <a:srgbClr val="EDEDED"/>
              </a:highlight>
              <a:latin typeface="Arial" panose="020B0604020202020204"/>
              <a:ea typeface="Arial" panose="020B0604020202020204"/>
              <a:cs typeface="Arial" panose="020B0604020202020204"/>
              <a:sym typeface="Arial" panose="020B0604020202020204"/>
            </a:endParaRPr>
          </a:p>
          <a:p>
            <a:pPr marL="0" lvl="0" indent="0" algn="l" rtl="0">
              <a:spcBef>
                <a:spcPts val="1200"/>
              </a:spcBef>
              <a:spcAft>
                <a:spcPts val="1200"/>
              </a:spcAft>
              <a:buNone/>
            </a:pPr>
            <a:endParaRPr sz="1200" b="1"/>
          </a:p>
        </p:txBody>
      </p:sp>
      <p:pic>
        <p:nvPicPr>
          <p:cNvPr id="139" name="Google Shape;139;p20"/>
          <p:cNvPicPr preferRelativeResize="0"/>
          <p:nvPr/>
        </p:nvPicPr>
        <p:blipFill rotWithShape="1">
          <a:blip r:embed="rId3"/>
          <a:srcRect t="10023" r="6244"/>
          <a:stretch>
            <a:fillRect/>
          </a:stretch>
        </p:blipFill>
        <p:spPr>
          <a:xfrm>
            <a:off x="-176300" y="3253525"/>
            <a:ext cx="2225776" cy="1201600"/>
          </a:xfrm>
          <a:prstGeom prst="rect">
            <a:avLst/>
          </a:prstGeom>
          <a:noFill/>
          <a:ln>
            <a:noFill/>
          </a:ln>
        </p:spPr>
      </p:pic>
      <p:pic>
        <p:nvPicPr>
          <p:cNvPr id="140" name="Google Shape;140;p20"/>
          <p:cNvPicPr preferRelativeResize="0"/>
          <p:nvPr/>
        </p:nvPicPr>
        <p:blipFill>
          <a:blip r:embed="rId4"/>
          <a:stretch>
            <a:fillRect/>
          </a:stretch>
        </p:blipFill>
        <p:spPr>
          <a:xfrm>
            <a:off x="2197800" y="3186591"/>
            <a:ext cx="2136177" cy="1201600"/>
          </a:xfrm>
          <a:prstGeom prst="rect">
            <a:avLst/>
          </a:prstGeom>
          <a:noFill/>
          <a:ln>
            <a:noFill/>
          </a:ln>
        </p:spPr>
      </p:pic>
      <p:pic>
        <p:nvPicPr>
          <p:cNvPr id="141" name="Google Shape;141;p20"/>
          <p:cNvPicPr preferRelativeResize="0"/>
          <p:nvPr/>
        </p:nvPicPr>
        <p:blipFill>
          <a:blip r:embed="rId5"/>
          <a:stretch>
            <a:fillRect/>
          </a:stretch>
        </p:blipFill>
        <p:spPr>
          <a:xfrm>
            <a:off x="312925" y="4189874"/>
            <a:ext cx="3196847" cy="1798225"/>
          </a:xfrm>
          <a:prstGeom prst="rect">
            <a:avLst/>
          </a:prstGeom>
          <a:noFill/>
          <a:ln>
            <a:noFill/>
          </a:ln>
        </p:spPr>
      </p:pic>
      <p:pic>
        <p:nvPicPr>
          <p:cNvPr id="142" name="Google Shape;142;p20"/>
          <p:cNvPicPr preferRelativeResize="0"/>
          <p:nvPr/>
        </p:nvPicPr>
        <p:blipFill>
          <a:blip r:embed="rId6"/>
          <a:stretch>
            <a:fillRect/>
          </a:stretch>
        </p:blipFill>
        <p:spPr>
          <a:xfrm>
            <a:off x="5485700" y="3451050"/>
            <a:ext cx="3262326" cy="2328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46" name="Shape 146"/>
        <p:cNvGrpSpPr/>
        <p:nvPr/>
      </p:nvGrpSpPr>
      <p:grpSpPr>
        <a:xfrm>
          <a:off x="0" y="0"/>
          <a:ext cx="0" cy="0"/>
          <a:chOff x="0" y="0"/>
          <a:chExt cx="0" cy="0"/>
        </a:xfrm>
      </p:grpSpPr>
      <p:sp>
        <p:nvSpPr>
          <p:cNvPr id="147" name="Google Shape;147;p21"/>
          <p:cNvSpPr txBox="1"/>
          <p:nvPr>
            <p:ph type="title"/>
          </p:nvPr>
        </p:nvSpPr>
        <p:spPr>
          <a:xfrm>
            <a:off x="305175" y="2039250"/>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a:t>Conclusion: Acculturation </a:t>
            </a:r>
            <a:endParaRPr lang="en-GB"/>
          </a:p>
        </p:txBody>
      </p:sp>
      <p:sp>
        <p:nvSpPr>
          <p:cNvPr id="148" name="Google Shape;148;p21"/>
          <p:cNvSpPr txBox="1"/>
          <p:nvPr>
            <p:ph type="body" idx="2"/>
          </p:nvPr>
        </p:nvSpPr>
        <p:spPr>
          <a:xfrm>
            <a:off x="4572000" y="-72722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r>
              <a:rPr lang="en-GB" sz="1500" b="1">
                <a:solidFill>
                  <a:srgbClr val="222222"/>
                </a:solidFill>
                <a:highlight>
                  <a:srgbClr val="FFFFFF"/>
                </a:highlight>
                <a:latin typeface="Arial" panose="020B0604020202020204"/>
                <a:ea typeface="Arial" panose="020B0604020202020204"/>
                <a:cs typeface="Arial" panose="020B0604020202020204"/>
                <a:sym typeface="Arial" panose="020B0604020202020204"/>
              </a:rPr>
              <a:t>Acculturation is the phenomenon where individuals or groups from one culture come into contact with, and adopt elements of, another culture, while still retaining some of their original cultural traits.</a:t>
            </a:r>
            <a:endParaRPr lang="en-GB" sz="1500" b="1">
              <a:solidFill>
                <a:srgbClr val="222222"/>
              </a:solidFill>
              <a:highlight>
                <a:srgbClr val="FFFFFF"/>
              </a:highlight>
              <a:latin typeface="Arial" panose="020B0604020202020204"/>
              <a:ea typeface="Arial" panose="020B0604020202020204"/>
              <a:cs typeface="Arial" panose="020B0604020202020204"/>
              <a:sym typeface="Arial" panose="020B0604020202020204"/>
            </a:endParaRPr>
          </a:p>
        </p:txBody>
      </p:sp>
      <p:sp>
        <p:nvSpPr>
          <p:cNvPr id="149" name="Google Shape;149;p21"/>
          <p:cNvSpPr txBox="1"/>
          <p:nvPr>
            <p:ph type="body" idx="4294967295"/>
          </p:nvPr>
        </p:nvSpPr>
        <p:spPr>
          <a:xfrm>
            <a:off x="5267950" y="2373425"/>
            <a:ext cx="3999900" cy="27102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GB" b="1">
                <a:solidFill>
                  <a:schemeClr val="dk2"/>
                </a:solidFill>
                <a:highlight>
                  <a:schemeClr val="lt1"/>
                </a:highlight>
              </a:rPr>
              <a:t>My </a:t>
            </a:r>
            <a:r>
              <a:rPr lang="en-GB" b="1">
                <a:solidFill>
                  <a:schemeClr val="dk2"/>
                </a:solidFill>
                <a:highlight>
                  <a:schemeClr val="lt1"/>
                </a:highlight>
              </a:rPr>
              <a:t>journey</a:t>
            </a:r>
            <a:r>
              <a:rPr lang="en-GB" b="1">
                <a:solidFill>
                  <a:schemeClr val="dk2"/>
                </a:solidFill>
                <a:highlight>
                  <a:schemeClr val="lt1"/>
                </a:highlight>
              </a:rPr>
              <a:t> of Coming in from a Different country affected my views on the different values and prarivces held in America.</a:t>
            </a:r>
            <a:endParaRPr b="1">
              <a:solidFill>
                <a:schemeClr val="dk2"/>
              </a:solidFill>
              <a:highlight>
                <a:schemeClr val="lt1"/>
              </a:highlight>
            </a:endParaRPr>
          </a:p>
          <a:p>
            <a:pPr marL="0" lvl="0" indent="0" algn="l" rtl="0">
              <a:spcBef>
                <a:spcPts val="1200"/>
              </a:spcBef>
              <a:spcAft>
                <a:spcPts val="1200"/>
              </a:spcAft>
              <a:buNone/>
            </a:pPr>
            <a:r>
              <a:rPr lang="en-GB" b="1">
                <a:solidFill>
                  <a:schemeClr val="dk2"/>
                </a:solidFill>
                <a:highlight>
                  <a:schemeClr val="lt1"/>
                </a:highlight>
              </a:rPr>
              <a:t>As timewent on I became more opened anddeveloped and adaptic naturewiththe </a:t>
            </a:r>
            <a:r>
              <a:rPr lang="en-GB" b="1">
                <a:solidFill>
                  <a:schemeClr val="dk2"/>
                </a:solidFill>
                <a:highlight>
                  <a:schemeClr val="lt1"/>
                </a:highlight>
              </a:rPr>
              <a:t>willingness</a:t>
            </a:r>
            <a:r>
              <a:rPr lang="en-GB" b="1">
                <a:solidFill>
                  <a:schemeClr val="dk2"/>
                </a:solidFill>
                <a:highlight>
                  <a:schemeClr val="lt1"/>
                </a:highlight>
              </a:rPr>
              <a:t> tolearn about the Country I was going to consider home </a:t>
            </a:r>
            <a:endParaRPr b="1">
              <a:solidFill>
                <a:schemeClr val="dk2"/>
              </a:solidFill>
              <a:highlight>
                <a:schemeClr val="lt1"/>
              </a:highlight>
            </a:endParaRPr>
          </a:p>
        </p:txBody>
      </p:sp>
      <p:pic>
        <p:nvPicPr>
          <p:cNvPr id="150" name="Google Shape;150;p21"/>
          <p:cNvPicPr preferRelativeResize="0"/>
          <p:nvPr/>
        </p:nvPicPr>
        <p:blipFill>
          <a:blip r:embed="rId2"/>
          <a:stretch>
            <a:fillRect/>
          </a:stretch>
        </p:blipFill>
        <p:spPr>
          <a:xfrm>
            <a:off x="2122525" y="3298582"/>
            <a:ext cx="2449475" cy="1785042"/>
          </a:xfrm>
          <a:prstGeom prst="rect">
            <a:avLst/>
          </a:prstGeom>
          <a:noFill/>
          <a:ln>
            <a:noFill/>
          </a:ln>
        </p:spPr>
      </p:pic>
      <p:pic>
        <p:nvPicPr>
          <p:cNvPr id="151" name="Google Shape;151;p21"/>
          <p:cNvPicPr preferRelativeResize="0"/>
          <p:nvPr/>
        </p:nvPicPr>
        <p:blipFill>
          <a:blip r:embed="rId3"/>
          <a:stretch>
            <a:fillRect/>
          </a:stretch>
        </p:blipFill>
        <p:spPr>
          <a:xfrm>
            <a:off x="1" y="32626"/>
            <a:ext cx="3035375" cy="2175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4615</Words>
  <Application>WPS Presentation</Application>
  <PresentationFormat/>
  <Paragraphs>73</Paragraphs>
  <Slides>10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vt:i4>
      </vt:variant>
    </vt:vector>
  </HeadingPairs>
  <TitlesOfParts>
    <vt:vector size="21" baseType="lpstr">
      <vt:lpstr>Arial</vt:lpstr>
      <vt:lpstr>SimSun</vt:lpstr>
      <vt:lpstr>Wingdings</vt:lpstr>
      <vt:lpstr>Arial</vt:lpstr>
      <vt:lpstr>Roboto</vt:lpstr>
      <vt:lpstr>Impact</vt:lpstr>
      <vt:lpstr>Georgia</vt:lpstr>
      <vt:lpstr>Times New Roman</vt:lpstr>
      <vt:lpstr>Microsoft YaHei</vt:lpstr>
      <vt:lpstr>Arial Unicode MS</vt:lpstr>
      <vt:lpstr>Material</vt:lpstr>
      <vt:lpstr> My Acculturation story in America  </vt:lpstr>
      <vt:lpstr>Intro : The clash of culture </vt:lpstr>
      <vt:lpstr>Clash of Culture: Respect </vt:lpstr>
      <vt:lpstr>Clash of culture : Food</vt:lpstr>
      <vt:lpstr>Clash of culture : Dressing</vt:lpstr>
      <vt:lpstr>Clash of Culture : Education</vt:lpstr>
      <vt:lpstr>Clash of culture: Currency</vt:lpstr>
      <vt:lpstr>Clash of culture : Tribe </vt:lpstr>
      <vt:lpstr>Conclusion: Acculturation </vt:lpstr>
      <vt:lpstr>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My Acculturation story in America  </dc:title>
  <dc:creator/>
  <cp:lastModifiedBy>oalap</cp:lastModifiedBy>
  <cp:revision>1</cp:revision>
  <dcterms:created xsi:type="dcterms:W3CDTF">2024-03-28T22:20:07Z</dcterms:created>
  <dcterms:modified xsi:type="dcterms:W3CDTF">2024-03-28T22:20:08Z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6C4C5EE9467C42759A8138F1116C0EA4_13</vt:lpwstr>
  </property>
  <property fmtid="{D5CDD505-2E9C-101B-9397-08002B2CF9AE}" pid="3" name="KSOProductBuildVer">
    <vt:lpwstr>1033-12.2.0.13538</vt:lpwstr>
  </property>
</Properties>
</file>