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57" r:id="rId4"/>
    <p:sldId id="258" r:id="rId6"/>
    <p:sldId id="260" r:id="rId7"/>
    <p:sldId id="262" r:id="rId8"/>
    <p:sldId id="266" r:id="rId9"/>
    <p:sldId id="263" r:id="rId10"/>
    <p:sldId id="264" r:id="rId11"/>
    <p:sldId id="265" r:id="rId12"/>
    <p:sldId id="268" r:id="rId13"/>
    <p:sldId id="269" r:id="rId14"/>
    <p:sldId id="271"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B8C537-63CE-40CA-BBD1-8C148A52337D}">
          <p14:sldIdLst>
            <p14:sldId id="256"/>
            <p14:sldId id="257"/>
            <p14:sldId id="258"/>
            <p14:sldId id="260"/>
            <p14:sldId id="262"/>
            <p14:sldId id="266"/>
            <p14:sldId id="263"/>
            <p14:sldId id="264"/>
            <p14:sldId id="265"/>
            <p14:sldId id="268"/>
            <p14:sldId id="269"/>
            <p14:sldId id="271"/>
            <p14:sldId id="27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9" autoAdjust="0"/>
    <p:restoredTop sz="81623" autoAdjust="0"/>
  </p:normalViewPr>
  <p:slideViewPr>
    <p:cSldViewPr snapToGrid="0">
      <p:cViewPr varScale="1">
        <p:scale>
          <a:sx n="78" d="100"/>
          <a:sy n="78" d="100"/>
        </p:scale>
        <p:origin x="87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DDC1C8-9EB0-44F2-9537-2BDEC85216D1}"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820C43-7FA2-4652-91C3-11053AFBC10F}"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820C43-7FA2-4652-91C3-11053AFBC10F}"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countries border </a:t>
            </a:r>
            <a:r>
              <a:rPr lang="en-US" dirty="0" err="1"/>
              <a:t>china</a:t>
            </a:r>
            <a:r>
              <a:rPr lang="en-US" dirty="0"/>
              <a:t>, (</a:t>
            </a:r>
            <a:r>
              <a:rPr lang="en-US" b="1" i="0" dirty="0">
                <a:solidFill>
                  <a:srgbClr val="202124"/>
                </a:solidFill>
                <a:effectLst/>
                <a:latin typeface="Roboto" panose="02000000000000000000" pitchFamily="2" charset="0"/>
              </a:rPr>
              <a:t>Afghanistan, Bhutan, India, Kazakhstan, North Korea, Kyrgyzstan, Laos, Mongolia, Myanmar (Burma), Nepal, Pakistan, Russia, Tajikistan, and Vietnam</a:t>
            </a:r>
            <a:r>
              <a:rPr lang="en-US" b="0" i="0" dirty="0">
                <a:solidFill>
                  <a:srgbClr val="202124"/>
                </a:solidFill>
                <a:effectLst/>
                <a:latin typeface="Roboto" panose="02000000000000000000" pitchFamily="2" charset="0"/>
              </a:rPr>
              <a:t>.</a:t>
            </a:r>
            <a:endParaRPr lang="en-US" b="0" i="0" dirty="0">
              <a:solidFill>
                <a:srgbClr val="202124"/>
              </a:solidFill>
              <a:effectLst/>
              <a:latin typeface="Roboto" panose="02000000000000000000" pitchFamily="2" charset="0"/>
            </a:endParaRPr>
          </a:p>
          <a:p>
            <a:pPr algn="l"/>
            <a:r>
              <a:rPr lang="en-US" dirty="0"/>
              <a:t>Three seas </a:t>
            </a:r>
            <a:r>
              <a:rPr lang="en-US" dirty="0" err="1"/>
              <a:t>bording</a:t>
            </a:r>
            <a:r>
              <a:rPr lang="en-US" dirty="0"/>
              <a:t> </a:t>
            </a:r>
            <a:r>
              <a:rPr lang="en-US" dirty="0" err="1"/>
              <a:t>china</a:t>
            </a:r>
            <a:r>
              <a:rPr lang="en-US" dirty="0"/>
              <a:t> (</a:t>
            </a:r>
            <a:r>
              <a:rPr lang="en-US" b="0" i="0" dirty="0">
                <a:solidFill>
                  <a:srgbClr val="202124"/>
                </a:solidFill>
                <a:effectLst/>
                <a:latin typeface="Roboto" panose="02000000000000000000" pitchFamily="2" charset="0"/>
              </a:rPr>
              <a:t>pacific ocean, east </a:t>
            </a:r>
            <a:r>
              <a:rPr lang="en-US" b="0" i="0" dirty="0" err="1">
                <a:solidFill>
                  <a:srgbClr val="202124"/>
                </a:solidFill>
                <a:effectLst/>
                <a:latin typeface="Roboto" panose="02000000000000000000" pitchFamily="2" charset="0"/>
              </a:rPr>
              <a:t>china</a:t>
            </a:r>
            <a:r>
              <a:rPr lang="en-US" b="0" i="0" dirty="0">
                <a:solidFill>
                  <a:srgbClr val="202124"/>
                </a:solidFill>
                <a:effectLst/>
                <a:latin typeface="Roboto" panose="02000000000000000000" pitchFamily="2" charset="0"/>
              </a:rPr>
              <a:t> sea, South China Sea, yellow sea</a:t>
            </a:r>
            <a:endParaRPr lang="en-US" b="0" i="0" dirty="0">
              <a:solidFill>
                <a:srgbClr val="202124"/>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7F820C43-7FA2-4652-91C3-11053AFBC10F}"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 social classes, (</a:t>
            </a:r>
            <a:r>
              <a:rPr lang="en-US" sz="1200" dirty="0">
                <a:solidFill>
                  <a:schemeClr val="bg1"/>
                </a:solidFill>
              </a:rPr>
              <a:t>the working class, the peasantry, the urban elite, and the national bourgeoisie)</a:t>
            </a:r>
            <a:endParaRPr lang="en-US" sz="1200" dirty="0">
              <a:solidFill>
                <a:schemeClr val="bg1"/>
              </a:solidFill>
            </a:endParaRPr>
          </a:p>
          <a:p>
            <a:r>
              <a:rPr lang="en-US" sz="1200" dirty="0">
                <a:solidFill>
                  <a:schemeClr val="bg1"/>
                </a:solidFill>
              </a:rPr>
              <a:t>Only the emperor can wear </a:t>
            </a:r>
            <a:r>
              <a:rPr lang="en-US" sz="1200" dirty="0" err="1">
                <a:solidFill>
                  <a:schemeClr val="bg1"/>
                </a:solidFill>
              </a:rPr>
              <a:t>yelloe</a:t>
            </a:r>
            <a:r>
              <a:rPr lang="en-US" sz="1200" dirty="0">
                <a:solidFill>
                  <a:schemeClr val="bg1"/>
                </a:solidFill>
              </a:rPr>
              <a:t>, the civilian were prohibited. Yellow represents power, royalty and prosperity.</a:t>
            </a:r>
            <a:endParaRPr lang="en-US" sz="1200" dirty="0">
              <a:solidFill>
                <a:schemeClr val="bg1"/>
              </a:solidFill>
            </a:endParaRPr>
          </a:p>
          <a:p>
            <a:r>
              <a:rPr lang="en-US" sz="1200" dirty="0">
                <a:solidFill>
                  <a:schemeClr val="bg1"/>
                </a:solidFill>
              </a:rPr>
              <a:t>Golden yellow is regarded the color of heaven since ancient times </a:t>
            </a:r>
            <a:endParaRPr lang="en-US" dirty="0"/>
          </a:p>
        </p:txBody>
      </p:sp>
      <p:sp>
        <p:nvSpPr>
          <p:cNvPr id="4" name="Slide Number Placeholder 3"/>
          <p:cNvSpPr>
            <a:spLocks noGrp="1"/>
          </p:cNvSpPr>
          <p:nvPr>
            <p:ph type="sldNum" sz="quarter" idx="5"/>
          </p:nvPr>
        </p:nvSpPr>
        <p:spPr/>
        <p:txBody>
          <a:bodyPr/>
          <a:lstStyle/>
          <a:p>
            <a:fld id="{7F820C43-7FA2-4652-91C3-11053AFBC10F}"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202124"/>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7F820C43-7FA2-4652-91C3-11053AFBC10F}"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Chinese new year is also known as the spring festival, falls on different dates b/c on the lunar calendar, the first day of the month </a:t>
            </a:r>
            <a:r>
              <a:rPr lang="en-US" dirty="0" err="1"/>
              <a:t>begans</a:t>
            </a:r>
            <a:r>
              <a:rPr lang="en-US" dirty="0"/>
              <a:t> during the new moon. (fab 1, 2022 // </a:t>
            </a:r>
            <a:r>
              <a:rPr lang="en-US" dirty="0" err="1"/>
              <a:t>jan</a:t>
            </a:r>
            <a:r>
              <a:rPr lang="en-US" dirty="0"/>
              <a:t> 22, 2023) </a:t>
            </a:r>
            <a:endParaRPr lang="en-US" dirty="0"/>
          </a:p>
          <a:p>
            <a:pPr marL="171450" indent="-171450">
              <a:buFontTx/>
              <a:buChar char="-"/>
            </a:pPr>
            <a:r>
              <a:rPr lang="en-US" dirty="0"/>
              <a:t>Red envelopes are filled with cash and given to children or parents, (</a:t>
            </a:r>
            <a:r>
              <a:rPr lang="zh-CN" altLang="en-US" b="1" i="0" dirty="0">
                <a:solidFill>
                  <a:srgbClr val="202124"/>
                </a:solidFill>
                <a:effectLst/>
                <a:latin typeface="Roboto" panose="02000000000000000000" pitchFamily="2" charset="0"/>
              </a:rPr>
              <a:t>祝你新年快乐，身体健康</a:t>
            </a:r>
            <a:r>
              <a:rPr lang="zh-CN" altLang="en-US" b="0" i="0" dirty="0">
                <a:solidFill>
                  <a:srgbClr val="202124"/>
                </a:solidFill>
                <a:effectLst/>
                <a:latin typeface="Roboto" panose="02000000000000000000" pitchFamily="2" charset="0"/>
              </a:rPr>
              <a:t>”</a:t>
            </a:r>
            <a:r>
              <a:rPr lang="en-US" altLang="zh-CN" b="0" i="0" dirty="0">
                <a:solidFill>
                  <a:srgbClr val="202124"/>
                </a:solidFill>
                <a:effectLst/>
                <a:latin typeface="Roboto" panose="02000000000000000000" pitchFamily="2" charset="0"/>
              </a:rPr>
              <a:t>) for happiness, good luck and health. </a:t>
            </a:r>
            <a:endParaRPr lang="en-US" altLang="zh-CN" b="0" i="0" dirty="0">
              <a:solidFill>
                <a:srgbClr val="202124"/>
              </a:solidFill>
              <a:effectLst/>
              <a:latin typeface="Roboto" panose="02000000000000000000" pitchFamily="2" charset="0"/>
            </a:endParaRPr>
          </a:p>
          <a:p>
            <a:pPr marL="171450" indent="-171450">
              <a:buFontTx/>
              <a:buChar char="-"/>
            </a:pPr>
            <a:r>
              <a:rPr lang="en-US" altLang="zh-CN" b="0" i="0" dirty="0">
                <a:solidFill>
                  <a:srgbClr val="202124"/>
                </a:solidFill>
                <a:effectLst/>
                <a:latin typeface="Roboto" panose="02000000000000000000" pitchFamily="2" charset="0"/>
              </a:rPr>
              <a:t>Dragon boat festival is also know as duan </a:t>
            </a:r>
            <a:r>
              <a:rPr lang="en-US" altLang="zh-CN" b="0" i="0" dirty="0" err="1">
                <a:solidFill>
                  <a:srgbClr val="202124"/>
                </a:solidFill>
                <a:effectLst/>
                <a:latin typeface="Roboto" panose="02000000000000000000" pitchFamily="2" charset="0"/>
              </a:rPr>
              <a:t>wu</a:t>
            </a:r>
            <a:r>
              <a:rPr lang="en-US" altLang="zh-CN" b="0" i="0" dirty="0">
                <a:solidFill>
                  <a:srgbClr val="202124"/>
                </a:solidFill>
                <a:effectLst/>
                <a:latin typeface="Roboto" panose="02000000000000000000" pitchFamily="2" charset="0"/>
              </a:rPr>
              <a:t> </a:t>
            </a:r>
            <a:r>
              <a:rPr lang="en-US" altLang="zh-CN" b="0" i="0" dirty="0" err="1">
                <a:solidFill>
                  <a:srgbClr val="202124"/>
                </a:solidFill>
                <a:effectLst/>
                <a:latin typeface="Roboto" panose="02000000000000000000" pitchFamily="2" charset="0"/>
              </a:rPr>
              <a:t>jie</a:t>
            </a:r>
            <a:r>
              <a:rPr lang="en-US" altLang="zh-CN" b="0" i="0" dirty="0">
                <a:solidFill>
                  <a:srgbClr val="202124"/>
                </a:solidFill>
                <a:effectLst/>
                <a:latin typeface="Roboto" panose="02000000000000000000" pitchFamily="2" charset="0"/>
              </a:rPr>
              <a:t> which is also known as the dumpling festival. Eat Zongzi. People clean homes to start </a:t>
            </a:r>
            <a:endParaRPr lang="en-US" altLang="zh-CN" b="0" i="0" dirty="0">
              <a:solidFill>
                <a:srgbClr val="202124"/>
              </a:solidFill>
              <a:effectLst/>
              <a:latin typeface="Roboto" panose="02000000000000000000" pitchFamily="2" charset="0"/>
            </a:endParaRPr>
          </a:p>
          <a:p>
            <a:pPr marL="171450" indent="-171450">
              <a:buFontTx/>
              <a:buChar char="-"/>
            </a:pPr>
            <a:r>
              <a:rPr lang="en-US" b="0" i="0" dirty="0">
                <a:solidFill>
                  <a:srgbClr val="202124"/>
                </a:solidFill>
                <a:effectLst/>
                <a:latin typeface="Roboto" panose="02000000000000000000" pitchFamily="2" charset="0"/>
              </a:rPr>
              <a:t>Mid autumn festival is also known as the mooncake festival. (</a:t>
            </a:r>
            <a:r>
              <a:rPr lang="en-US" b="0" i="0" dirty="0" err="1">
                <a:solidFill>
                  <a:srgbClr val="202124"/>
                </a:solidFill>
                <a:effectLst/>
                <a:latin typeface="Roboto" panose="02000000000000000000" pitchFamily="2" charset="0"/>
              </a:rPr>
              <a:t>sep</a:t>
            </a:r>
            <a:r>
              <a:rPr lang="en-US" b="0" i="0" dirty="0">
                <a:solidFill>
                  <a:srgbClr val="202124"/>
                </a:solidFill>
                <a:effectLst/>
                <a:latin typeface="Roboto" panose="02000000000000000000" pitchFamily="2" charset="0"/>
              </a:rPr>
              <a:t> 10, 2022) </a:t>
            </a:r>
            <a:r>
              <a:rPr lang="en-US" b="1" i="0" dirty="0">
                <a:solidFill>
                  <a:srgbClr val="202124"/>
                </a:solidFill>
                <a:effectLst/>
                <a:latin typeface="Roboto" panose="02000000000000000000" pitchFamily="2" charset="0"/>
              </a:rPr>
              <a:t>a celebration of the rice harvest and fruits. </a:t>
            </a:r>
            <a:r>
              <a:rPr lang="en-US" dirty="0"/>
              <a:t>people would travel back home to celebrate it with their families. </a:t>
            </a:r>
            <a:r>
              <a:rPr lang="en-US" b="0" i="0" dirty="0">
                <a:solidFill>
                  <a:srgbClr val="202124"/>
                </a:solidFill>
                <a:effectLst/>
                <a:latin typeface="Roboto" panose="02000000000000000000" pitchFamily="2" charset="0"/>
              </a:rPr>
              <a:t>a reunion time for families, a little like Thanksgiving.</a:t>
            </a:r>
            <a:endParaRPr lang="en-US" b="0" i="0" dirty="0">
              <a:solidFill>
                <a:srgbClr val="202124"/>
              </a:solidFill>
              <a:effectLst/>
              <a:latin typeface="Roboto" panose="02000000000000000000" pitchFamily="2" charset="0"/>
            </a:endParaRPr>
          </a:p>
          <a:p>
            <a:pPr algn="l"/>
            <a:r>
              <a:rPr lang="en-US" b="0" i="0" dirty="0">
                <a:solidFill>
                  <a:srgbClr val="202124"/>
                </a:solidFill>
                <a:effectLst/>
                <a:latin typeface="Roboto" panose="02000000000000000000" pitchFamily="2" charset="0"/>
              </a:rPr>
              <a:t>- Qingming Festival: go and sweep tombs and </a:t>
            </a:r>
            <a:r>
              <a:rPr lang="en-US" b="1" i="0" dirty="0">
                <a:solidFill>
                  <a:srgbClr val="202124"/>
                </a:solidFill>
                <a:effectLst/>
                <a:latin typeface="Roboto" panose="02000000000000000000" pitchFamily="2" charset="0"/>
              </a:rPr>
              <a:t>commemorate their ancestors</a:t>
            </a:r>
            <a:r>
              <a:rPr lang="en-US" b="0" i="0" dirty="0">
                <a:solidFill>
                  <a:srgbClr val="202124"/>
                </a:solidFill>
                <a:effectLst/>
                <a:latin typeface="Roboto" panose="02000000000000000000" pitchFamily="2" charset="0"/>
              </a:rPr>
              <a:t>. </a:t>
            </a:r>
            <a:r>
              <a:rPr lang="en-US" b="0" i="0" dirty="0" err="1">
                <a:solidFill>
                  <a:srgbClr val="202124"/>
                </a:solidFill>
                <a:effectLst/>
                <a:latin typeface="Roboto" panose="02000000000000000000" pitchFamily="2" charset="0"/>
              </a:rPr>
              <a:t>Celbrates</a:t>
            </a:r>
            <a:r>
              <a:rPr lang="en-US" b="0" i="0" dirty="0">
                <a:solidFill>
                  <a:srgbClr val="202124"/>
                </a:solidFill>
                <a:effectLst/>
                <a:latin typeface="Roboto" panose="02000000000000000000" pitchFamily="2" charset="0"/>
              </a:rPr>
              <a:t> springs, </a:t>
            </a:r>
            <a:endParaRPr lang="en-US" b="0" i="0" dirty="0">
              <a:solidFill>
                <a:srgbClr val="202124"/>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7F820C43-7FA2-4652-91C3-11053AFBC10F}"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Chinese writing used to start from the right to down to left </a:t>
            </a:r>
            <a:endParaRPr lang="en-US" dirty="0"/>
          </a:p>
          <a:p>
            <a:r>
              <a:rPr lang="en-US" dirty="0"/>
              <a:t>Dragon is only </a:t>
            </a:r>
            <a:r>
              <a:rPr lang="en-US" dirty="0" err="1"/>
              <a:t>mysical</a:t>
            </a:r>
            <a:r>
              <a:rPr lang="en-US" dirty="0"/>
              <a:t> creature on zodiac </a:t>
            </a:r>
            <a:endParaRPr lang="en-US" dirty="0"/>
          </a:p>
          <a:p>
            <a:r>
              <a:rPr lang="en-US" dirty="0"/>
              <a:t>Hot pot </a:t>
            </a:r>
            <a:r>
              <a:rPr lang="en-US" b="1" i="0" dirty="0">
                <a:solidFill>
                  <a:srgbClr val="202124"/>
                </a:solidFill>
                <a:effectLst/>
                <a:latin typeface="Roboto" panose="02000000000000000000" pitchFamily="2" charset="0"/>
              </a:rPr>
              <a:t>symbolizes a prosperous new year</a:t>
            </a:r>
            <a:r>
              <a:rPr lang="en-US" b="0" i="0" dirty="0">
                <a:solidFill>
                  <a:srgbClr val="202124"/>
                </a:solidFill>
                <a:effectLst/>
                <a:latin typeface="Roboto" panose="02000000000000000000" pitchFamily="2" charset="0"/>
              </a:rPr>
              <a:t>.</a:t>
            </a:r>
            <a:endParaRPr lang="en-US" b="0" i="0" dirty="0">
              <a:solidFill>
                <a:srgbClr val="202124"/>
              </a:solidFill>
              <a:effectLst/>
              <a:latin typeface="Roboto" panose="02000000000000000000" pitchFamily="2" charset="0"/>
            </a:endParaRPr>
          </a:p>
          <a:p>
            <a:endParaRPr lang="en-US" b="0" i="0" dirty="0">
              <a:solidFill>
                <a:srgbClr val="202124"/>
              </a:solidFill>
              <a:effectLst/>
              <a:latin typeface="Roboto" panose="02000000000000000000" pitchFamily="2" charset="0"/>
            </a:endParaRPr>
          </a:p>
          <a:p>
            <a:r>
              <a:rPr lang="en-US" b="0" i="0" dirty="0">
                <a:solidFill>
                  <a:srgbClr val="202124"/>
                </a:solidFill>
                <a:effectLst/>
                <a:latin typeface="Roboto" panose="02000000000000000000" pitchFamily="2" charset="0"/>
              </a:rPr>
              <a:t> Red symbolizing </a:t>
            </a:r>
            <a:r>
              <a:rPr lang="en-US" b="1" i="0" dirty="0">
                <a:solidFill>
                  <a:srgbClr val="202124"/>
                </a:solidFill>
                <a:effectLst/>
                <a:latin typeface="Roboto" panose="02000000000000000000" pitchFamily="2" charset="0"/>
              </a:rPr>
              <a:t>luck, joy, and happiness</a:t>
            </a:r>
            <a:r>
              <a:rPr lang="en-US" b="0" i="0" dirty="0">
                <a:solidFill>
                  <a:srgbClr val="202124"/>
                </a:solidFill>
                <a:effectLst/>
                <a:latin typeface="Roboto" panose="02000000000000000000" pitchFamily="2" charset="0"/>
              </a:rPr>
              <a:t>. // Red is the traditional color worn by Chinese brides, as it is believed to ward off evil.</a:t>
            </a:r>
            <a:endParaRPr lang="en-US" dirty="0"/>
          </a:p>
        </p:txBody>
      </p:sp>
      <p:sp>
        <p:nvSpPr>
          <p:cNvPr id="4" name="Slide Number Placeholder 3"/>
          <p:cNvSpPr>
            <a:spLocks noGrp="1"/>
          </p:cNvSpPr>
          <p:nvPr>
            <p:ph type="sldNum" sz="quarter" idx="5"/>
          </p:nvPr>
        </p:nvSpPr>
        <p:spPr/>
        <p:txBody>
          <a:bodyPr/>
          <a:lstStyle/>
          <a:p>
            <a:fld id="{7F820C43-7FA2-4652-91C3-11053AFBC10F}"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Kowtow elders</a:t>
            </a:r>
            <a:endParaRPr lang="en-US" dirty="0"/>
          </a:p>
          <a:p>
            <a:r>
              <a:rPr lang="en-US" dirty="0"/>
              <a:t>Four is bad</a:t>
            </a:r>
            <a:endParaRPr lang="en-US" dirty="0"/>
          </a:p>
          <a:p>
            <a:endParaRPr lang="en-US" dirty="0"/>
          </a:p>
        </p:txBody>
      </p:sp>
      <p:sp>
        <p:nvSpPr>
          <p:cNvPr id="4" name="Slide Number Placeholder 3"/>
          <p:cNvSpPr>
            <a:spLocks noGrp="1"/>
          </p:cNvSpPr>
          <p:nvPr>
            <p:ph type="sldNum" sz="quarter" idx="5"/>
          </p:nvPr>
        </p:nvSpPr>
        <p:spPr/>
        <p:txBody>
          <a:bodyPr/>
          <a:lstStyle/>
          <a:p>
            <a:fld id="{7F820C43-7FA2-4652-91C3-11053AFBC10F}"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62D6E202-B606-4609-B914-27C9371A1F6D}" type="datetime1">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62D6E202-B606-4609-B914-27C9371A1F6D}"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fld>
            <a:endParaRPr 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endParaRPr lang="en-US" sz="8000" dirty="0">
              <a:solidFill>
                <a:schemeClr val="accent1"/>
              </a:solidFill>
            </a:endParaRP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endParaRPr lang="en-US" sz="8000" dirty="0">
              <a:solidFill>
                <a:schemeClr val="accent1"/>
              </a:solidFill>
            </a:endParaRP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endParaRPr lang="en-US"/>
          </a:p>
        </p:txBody>
      </p:sp>
      <p:sp>
        <p:nvSpPr>
          <p:cNvPr id="4" name="Date Placeholder 3"/>
          <p:cNvSpPr>
            <a:spLocks noGrp="1"/>
          </p:cNvSpPr>
          <p:nvPr>
            <p:ph type="dt" sz="half" idx="10"/>
          </p:nvPr>
        </p:nvSpPr>
        <p:spPr/>
        <p:txBody>
          <a:bodyPr/>
          <a:lstStyle/>
          <a:p>
            <a:fld id="{62D6E202-B606-4609-B914-27C9371A1F6D}"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fld>
            <a:endParaRPr lang="en-US" dirty="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endParaRPr lang="en-US"/>
          </a:p>
        </p:txBody>
      </p:sp>
      <p:sp>
        <p:nvSpPr>
          <p:cNvPr id="4" name="Date Placeholder 3"/>
          <p:cNvSpPr>
            <a:spLocks noGrp="1"/>
          </p:cNvSpPr>
          <p:nvPr>
            <p:ph type="dt" sz="half" idx="10"/>
          </p:nvPr>
        </p:nvSpPr>
        <p:spPr/>
        <p:txBody>
          <a:bodyPr/>
          <a:lstStyle/>
          <a:p>
            <a:fld id="{62D6E202-B606-4609-B914-27C9371A1F6D}"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fld>
            <a:endParaRPr lang="en-US" dirty="0"/>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endParaRPr lang="en-US" sz="8000" dirty="0">
              <a:solidFill>
                <a:schemeClr val="accent1"/>
              </a:solidFill>
            </a:endParaRP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endParaRPr lang="en-US" sz="8000" dirty="0">
              <a:solidFill>
                <a:schemeClr val="accent1"/>
              </a:solidFill>
            </a:endParaRP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endParaRPr lang="en-US"/>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62D6E202-B606-4609-B914-27C9371A1F6D}"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fld>
            <a:endParaRPr lang="en-US" dirty="0"/>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endParaRPr lang="en-US"/>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62D6E202-B606-4609-B914-27C9371A1F6D}"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fld>
            <a:endParaRPr lang="en-US" dirty="0"/>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B612A279-0833-481D-8C56-F67FD0AC6C50}"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6587DA83-5663-4C9C-B9AA-0B40A3DAFF81}"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97669AF7-7BEB-44E4-9852-375E34362B5B}"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92BEA474-078D-4E9B-9B14-09A87B19DC46}" type="datetime1">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6399212" y="5883275"/>
            <a:ext cx="914400" cy="365125"/>
          </a:xfrm>
        </p:spPr>
        <p:txBody>
          <a:bodyPr/>
          <a:lstStyle/>
          <a:p>
            <a:fld id="{4907D986-8816-4272-A432-0437A28A9828}" type="datetime1">
              <a:rPr lang="en-US" smtClean="0"/>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pPr algn="l"/>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3A98EE3D-8CD1-4C3F-BD1C-C98C9596463C}"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2D6E202-B606-4609-B914-27C9371A1F6D}" type="datetime1">
              <a:rPr lang="en-US" smtClean="0"/>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3A98EE3D-8CD1-4C3F-BD1C-C98C9596463C}" type="slidenum">
              <a:rPr lang="en-US" smtClean="0"/>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panose="020B0604020202020204"/>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panose="020B0604020202020204"/>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panose="020B0604020202020204"/>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panose="020B0604020202020204"/>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panose="020B0604020202020204"/>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panose="020B0604020202020204"/>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panose="020B0604020202020204"/>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panose="020B0604020202020204"/>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panose="020B0604020202020204"/>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4" descr="Beautiful China Background Images, HD Pictures and Wallpaper For Free  Download | Pngtre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441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374752" y="234465"/>
            <a:ext cx="9456250" cy="3575537"/>
          </a:xfrm>
        </p:spPr>
        <p:txBody>
          <a:bodyPr>
            <a:normAutofit/>
          </a:bodyPr>
          <a:lstStyle/>
          <a:p>
            <a:r>
              <a:rPr lang="en-US" sz="6000" dirty="0">
                <a:solidFill>
                  <a:schemeClr val="bg1"/>
                </a:solidFill>
              </a:rPr>
              <a:t>My cross-cultural experience</a:t>
            </a:r>
            <a:endParaRPr lang="en-US" sz="6000" dirty="0">
              <a:solidFill>
                <a:schemeClr val="bg1"/>
              </a:solidFill>
            </a:endParaRPr>
          </a:p>
        </p:txBody>
      </p:sp>
      <p:sp>
        <p:nvSpPr>
          <p:cNvPr id="3" name="Subtitle 2"/>
          <p:cNvSpPr>
            <a:spLocks noGrp="1"/>
          </p:cNvSpPr>
          <p:nvPr>
            <p:ph type="subTitle" idx="1"/>
          </p:nvPr>
        </p:nvSpPr>
        <p:spPr>
          <a:xfrm>
            <a:off x="1764766" y="3810001"/>
            <a:ext cx="8676222" cy="1506415"/>
          </a:xfrm>
        </p:spPr>
        <p:txBody>
          <a:bodyPr>
            <a:normAutofit/>
          </a:bodyPr>
          <a:lstStyle/>
          <a:p>
            <a:r>
              <a:rPr lang="en-US" sz="1800" dirty="0">
                <a:solidFill>
                  <a:schemeClr val="bg1"/>
                </a:solidFill>
              </a:rPr>
              <a:t>Tina zheng</a:t>
            </a:r>
            <a:endParaRPr lang="en-US" sz="1800" dirty="0">
              <a:solidFill>
                <a:schemeClr val="bg1"/>
              </a:solidFill>
            </a:endParaRPr>
          </a:p>
          <a:p>
            <a:r>
              <a:rPr lang="en-US" sz="1800" dirty="0">
                <a:solidFill>
                  <a:schemeClr val="bg1"/>
                </a:solidFill>
              </a:rPr>
              <a:t>CLDV 100</a:t>
            </a:r>
            <a:endParaRPr lang="en-US" sz="1800" dirty="0">
              <a:solidFill>
                <a:schemeClr val="bg1"/>
              </a:solidFill>
            </a:endParaRPr>
          </a:p>
          <a:p>
            <a:r>
              <a:rPr lang="en-US" sz="1800" dirty="0">
                <a:solidFill>
                  <a:schemeClr val="bg1"/>
                </a:solidFill>
              </a:rPr>
              <a:t>Professor </a:t>
            </a:r>
            <a:r>
              <a:rPr lang="en-US" sz="1800" dirty="0" err="1">
                <a:solidFill>
                  <a:schemeClr val="bg1"/>
                </a:solidFill>
              </a:rPr>
              <a:t>alapo</a:t>
            </a:r>
            <a:endParaRPr lang="en-US" sz="1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eautiful China Background Images, HD Pictures and Wallpaper For Free  Download | Pngtre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441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41413" y="381000"/>
            <a:ext cx="9905998" cy="1905000"/>
          </a:xfrm>
        </p:spPr>
        <p:txBody>
          <a:bodyPr/>
          <a:lstStyle/>
          <a:p>
            <a:r>
              <a:rPr lang="en-US" sz="4000" dirty="0">
                <a:solidFill>
                  <a:schemeClr val="bg1"/>
                </a:solidFill>
              </a:rPr>
              <a:t>Living in New York</a:t>
            </a:r>
            <a:endParaRPr lang="en-US" dirty="0">
              <a:solidFill>
                <a:schemeClr val="bg1"/>
              </a:solidFill>
            </a:endParaRPr>
          </a:p>
        </p:txBody>
      </p:sp>
      <p:sp>
        <p:nvSpPr>
          <p:cNvPr id="6" name="Content Placeholder 5"/>
          <p:cNvSpPr>
            <a:spLocks noGrp="1"/>
          </p:cNvSpPr>
          <p:nvPr>
            <p:ph idx="1"/>
          </p:nvPr>
        </p:nvSpPr>
        <p:spPr>
          <a:xfrm>
            <a:off x="1141413" y="1020418"/>
            <a:ext cx="9905998" cy="5181600"/>
          </a:xfrm>
        </p:spPr>
        <p:txBody>
          <a:bodyPr/>
          <a:lstStyle/>
          <a:p>
            <a:pPr marL="0" indent="0">
              <a:buNone/>
            </a:pPr>
            <a:r>
              <a:rPr lang="en-US" dirty="0">
                <a:solidFill>
                  <a:schemeClr val="bg1"/>
                </a:solidFill>
              </a:rPr>
              <a:t>As mentioned before, Queens is considered one of the most ethnically diverse neighborhood. New York City has distinct patterns of residential concentration by race and ethnicity. Although a mix of racial groups live in some neighborhoods, each group predominates or is unevenly concentrated in many areas. In Jackson heights there are a lot of southeastern Asians, Corona has a lot of Hispanic people, Jamaica has a lot of Caribbean and African Americans. Each neighborhood is distinct to the predominant ethnic group that gathers there and forms a close-knit community as a result of familiarity. New York city is a good place for immigrants to get used to America. There are definitely community where they can reside in with other people of the same ethnicity. It’s a good starter city to get used to the different cultures that exist in the world. </a:t>
            </a:r>
            <a:endParaRPr lang="en-US"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eautiful China Background Images, HD Pictures and Wallpaper For Free  Download | Pngtre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441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41413" y="381000"/>
            <a:ext cx="9905998" cy="1905000"/>
          </a:xfrm>
        </p:spPr>
        <p:txBody>
          <a:bodyPr/>
          <a:lstStyle/>
          <a:p>
            <a:r>
              <a:rPr lang="en-US" sz="4000" dirty="0">
                <a:solidFill>
                  <a:schemeClr val="bg1"/>
                </a:solidFill>
              </a:rPr>
              <a:t>How did week 1-8 impact my cross-cultural experience</a:t>
            </a:r>
            <a:endParaRPr lang="en-US" dirty="0">
              <a:solidFill>
                <a:schemeClr val="bg1"/>
              </a:solidFill>
            </a:endParaRPr>
          </a:p>
        </p:txBody>
      </p:sp>
      <p:sp>
        <p:nvSpPr>
          <p:cNvPr id="6" name="Content Placeholder 5"/>
          <p:cNvSpPr>
            <a:spLocks noGrp="1"/>
          </p:cNvSpPr>
          <p:nvPr>
            <p:ph idx="1"/>
          </p:nvPr>
        </p:nvSpPr>
        <p:spPr>
          <a:xfrm>
            <a:off x="1141413" y="1558787"/>
            <a:ext cx="9905998" cy="4625009"/>
          </a:xfrm>
        </p:spPr>
        <p:txBody>
          <a:bodyPr>
            <a:normAutofit/>
          </a:bodyPr>
          <a:lstStyle/>
          <a:p>
            <a:r>
              <a:rPr lang="en-US" sz="2400" dirty="0">
                <a:solidFill>
                  <a:schemeClr val="bg1"/>
                </a:solidFill>
              </a:rPr>
              <a:t>How This class has impacted my cross-cultural experience from the first week to week 8 is that I am able to learn so much about other people’s culture. Despite coming from various backgrounds, everyone was able to share some characteristics, whether they were cultural or personal. It's amazing how everyone is actually so similar in many ways. This establishes a connection and a feeling of familiarity with everyone. I was able to bond with someone in this class who I've grown close to. I am learning new things about different cultures every time I go to class!</a:t>
            </a:r>
            <a:endParaRPr lang="en-US" sz="24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eautiful China Background Images, HD Pictures and Wallpaper For Free  Download | Pngtre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441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41413" y="381000"/>
            <a:ext cx="9905998" cy="1905000"/>
          </a:xfrm>
        </p:spPr>
        <p:txBody>
          <a:bodyPr/>
          <a:lstStyle/>
          <a:p>
            <a:r>
              <a:rPr lang="en-US" sz="4000" dirty="0">
                <a:solidFill>
                  <a:schemeClr val="bg1"/>
                </a:solidFill>
              </a:rPr>
              <a:t>Conclusion</a:t>
            </a:r>
            <a:endParaRPr lang="en-US" dirty="0">
              <a:solidFill>
                <a:schemeClr val="bg1"/>
              </a:solidFill>
            </a:endParaRPr>
          </a:p>
        </p:txBody>
      </p:sp>
      <p:sp>
        <p:nvSpPr>
          <p:cNvPr id="6" name="Content Placeholder 5"/>
          <p:cNvSpPr>
            <a:spLocks noGrp="1"/>
          </p:cNvSpPr>
          <p:nvPr>
            <p:ph idx="1"/>
          </p:nvPr>
        </p:nvSpPr>
        <p:spPr>
          <a:xfrm>
            <a:off x="1141413" y="1765852"/>
            <a:ext cx="9905998" cy="3945836"/>
          </a:xfrm>
        </p:spPr>
        <p:txBody>
          <a:bodyPr>
            <a:normAutofit/>
          </a:bodyPr>
          <a:lstStyle/>
          <a:p>
            <a:r>
              <a:rPr lang="en-US" sz="2400" dirty="0">
                <a:solidFill>
                  <a:schemeClr val="bg1"/>
                </a:solidFill>
              </a:rPr>
              <a:t>Overall this multicultural class has taught me so much about different cultures and how similar we actually are to them. There are many different between my Chinese culture and American ones but there are also so many differences. I am able to interact with so many people of different ethnicity and background in this class, that I learn new things. This class has been a insightful course. I was also able to learn about my own culture too!</a:t>
            </a:r>
            <a:endParaRPr lang="en-US" sz="24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eautiful China Background Images, HD Pictures and Wallpaper For Free  Download | Pngtre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441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41413" y="381000"/>
            <a:ext cx="9905998" cy="1905000"/>
          </a:xfrm>
        </p:spPr>
        <p:txBody>
          <a:bodyPr/>
          <a:lstStyle/>
          <a:p>
            <a:r>
              <a:rPr lang="en-US" sz="4000" dirty="0">
                <a:solidFill>
                  <a:schemeClr val="bg1"/>
                </a:solidFill>
              </a:rPr>
              <a:t>Resources</a:t>
            </a:r>
            <a:endParaRPr lang="en-US" dirty="0">
              <a:solidFill>
                <a:schemeClr val="bg1"/>
              </a:solidFill>
            </a:endParaRPr>
          </a:p>
        </p:txBody>
      </p:sp>
      <p:sp>
        <p:nvSpPr>
          <p:cNvPr id="6" name="Content Placeholder 5"/>
          <p:cNvSpPr>
            <a:spLocks noGrp="1"/>
          </p:cNvSpPr>
          <p:nvPr>
            <p:ph idx="1"/>
          </p:nvPr>
        </p:nvSpPr>
        <p:spPr>
          <a:xfrm>
            <a:off x="1141413" y="1484243"/>
            <a:ext cx="9905998" cy="5128592"/>
          </a:xfrm>
        </p:spPr>
        <p:txBody>
          <a:bodyPr>
            <a:normAutofit/>
          </a:bodyPr>
          <a:lstStyle/>
          <a:p>
            <a:pPr marL="0" indent="0">
              <a:buNone/>
            </a:pPr>
            <a:r>
              <a:rPr lang="en-US" sz="1800" dirty="0">
                <a:solidFill>
                  <a:schemeClr val="bg1"/>
                </a:solidFill>
                <a:highlight>
                  <a:srgbClr val="C0C0C0"/>
                </a:highlight>
              </a:rPr>
              <a:t>- https://www.britannica.com/place/East-China-Sea</a:t>
            </a:r>
            <a:endParaRPr lang="en-US" sz="1800" dirty="0">
              <a:solidFill>
                <a:schemeClr val="bg1"/>
              </a:solidFill>
              <a:highlight>
                <a:srgbClr val="C0C0C0"/>
              </a:highlight>
            </a:endParaRPr>
          </a:p>
          <a:p>
            <a:pPr marL="0" indent="0">
              <a:buNone/>
            </a:pPr>
            <a:r>
              <a:rPr lang="en-US" sz="1800" dirty="0">
                <a:solidFill>
                  <a:schemeClr val="bg1"/>
                </a:solidFill>
                <a:highlight>
                  <a:srgbClr val="C0C0C0"/>
                </a:highlight>
              </a:rPr>
              <a:t>- https://globaledge.msu.edu/countries/china</a:t>
            </a:r>
            <a:endParaRPr lang="en-US" sz="1800" dirty="0">
              <a:solidFill>
                <a:schemeClr val="bg1"/>
              </a:solidFill>
              <a:highlight>
                <a:srgbClr val="C0C0C0"/>
              </a:highlight>
            </a:endParaRPr>
          </a:p>
          <a:p>
            <a:pPr marL="0" indent="0">
              <a:buNone/>
            </a:pPr>
            <a:r>
              <a:rPr lang="en-US" sz="1800" dirty="0">
                <a:solidFill>
                  <a:schemeClr val="bg1"/>
                </a:solidFill>
                <a:highlight>
                  <a:srgbClr val="C0C0C0"/>
                </a:highlight>
              </a:rPr>
              <a:t>- https://www.nspirement.com/2021/03/22/why-ancient-chinese-culture-was-a-world-filled-with-yellow.html#:~:text=Civilians%20were%20prohibited%20from%20wearing,royal%20inspection%20tours%20were%20yellow.</a:t>
            </a:r>
            <a:endParaRPr lang="en-US" sz="1800" dirty="0">
              <a:solidFill>
                <a:schemeClr val="bg1"/>
              </a:solidFill>
              <a:highlight>
                <a:srgbClr val="C0C0C0"/>
              </a:highlight>
            </a:endParaRPr>
          </a:p>
          <a:p>
            <a:pPr marL="0" indent="0">
              <a:buNone/>
            </a:pPr>
            <a:r>
              <a:rPr lang="en-US" sz="1800" dirty="0">
                <a:solidFill>
                  <a:schemeClr val="bg1"/>
                </a:solidFill>
                <a:highlight>
                  <a:srgbClr val="C0C0C0"/>
                </a:highlight>
              </a:rPr>
              <a:t>- https://www.deviantart.com/lilsuika/art/Evolution-of-Chinese-Clothing-and-Cheongsam-Qipao-353219884</a:t>
            </a:r>
            <a:endParaRPr lang="en-US" sz="1800" dirty="0">
              <a:solidFill>
                <a:schemeClr val="bg1"/>
              </a:solidFill>
              <a:highlight>
                <a:srgbClr val="C0C0C0"/>
              </a:highlight>
            </a:endParaRPr>
          </a:p>
          <a:p>
            <a:pPr marL="0" indent="0">
              <a:buNone/>
            </a:pPr>
            <a:r>
              <a:rPr lang="en-US" sz="1800" dirty="0">
                <a:solidFill>
                  <a:schemeClr val="bg1"/>
                </a:solidFill>
                <a:highlight>
                  <a:srgbClr val="C0C0C0"/>
                </a:highlight>
              </a:rPr>
              <a:t>- https://www.chinahighlights.com/festivals/china-public-holiday.htm</a:t>
            </a:r>
            <a:endParaRPr lang="en-US" sz="1800" dirty="0">
              <a:solidFill>
                <a:schemeClr val="bg1"/>
              </a:solidFill>
              <a:highlight>
                <a:srgbClr val="C0C0C0"/>
              </a:highlight>
            </a:endParaRPr>
          </a:p>
          <a:p>
            <a:pPr marL="0" indent="0">
              <a:buNone/>
            </a:pPr>
            <a:r>
              <a:rPr lang="en-US" sz="1800" dirty="0">
                <a:solidFill>
                  <a:schemeClr val="bg1"/>
                </a:solidFill>
                <a:highlight>
                  <a:srgbClr val="C0C0C0"/>
                </a:highlight>
              </a:rPr>
              <a:t>- https://www.chinahighlights.com/travelguide/chinese-family-values.htm#:~:text=In%20China%2C%20family%20is%20regarded,attributed%20to%20family%20remains%20strong.</a:t>
            </a:r>
            <a:endParaRPr lang="en-US" sz="1800" dirty="0">
              <a:solidFill>
                <a:schemeClr val="bg1"/>
              </a:solidFill>
              <a:highlight>
                <a:srgbClr val="C0C0C0"/>
              </a:highlight>
            </a:endParaRPr>
          </a:p>
          <a:p>
            <a:pPr marL="0" indent="0">
              <a:buNone/>
            </a:pPr>
            <a:r>
              <a:rPr lang="en-US" sz="1800" dirty="0">
                <a:solidFill>
                  <a:schemeClr val="bg1"/>
                </a:solidFill>
                <a:highlight>
                  <a:srgbClr val="C0C0C0"/>
                </a:highlight>
              </a:rPr>
              <a:t>- http://www.ediplomat.com/np/cultural_etiquette/ce_cn.htm</a:t>
            </a:r>
            <a:endParaRPr lang="en-US" sz="1800" dirty="0">
              <a:solidFill>
                <a:schemeClr val="bg1"/>
              </a:solidFill>
              <a:highlight>
                <a:srgbClr val="C0C0C0"/>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eautiful China Background Images, HD Pictures and Wallpaper For Free  Download | Pngtre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3883"/>
            <a:ext cx="12192000" cy="68441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41413" y="609600"/>
            <a:ext cx="9905998" cy="1359877"/>
          </a:xfrm>
        </p:spPr>
        <p:txBody>
          <a:bodyPr>
            <a:normAutofit/>
          </a:bodyPr>
          <a:lstStyle/>
          <a:p>
            <a:r>
              <a:rPr lang="en-US" sz="4000" dirty="0">
                <a:solidFill>
                  <a:schemeClr val="bg1"/>
                </a:solidFill>
              </a:rPr>
              <a:t>INTRODUCTION</a:t>
            </a:r>
            <a:endParaRPr lang="en-US" sz="4000" dirty="0">
              <a:solidFill>
                <a:schemeClr val="bg1"/>
              </a:solidFill>
            </a:endParaRPr>
          </a:p>
        </p:txBody>
      </p:sp>
      <p:sp>
        <p:nvSpPr>
          <p:cNvPr id="3" name="Content Placeholder 2"/>
          <p:cNvSpPr>
            <a:spLocks noGrp="1"/>
          </p:cNvSpPr>
          <p:nvPr>
            <p:ph idx="1"/>
          </p:nvPr>
        </p:nvSpPr>
        <p:spPr>
          <a:xfrm>
            <a:off x="1141413" y="1669774"/>
            <a:ext cx="9905998" cy="4194312"/>
          </a:xfrm>
        </p:spPr>
        <p:txBody>
          <a:bodyPr>
            <a:normAutofit/>
          </a:bodyPr>
          <a:lstStyle/>
          <a:p>
            <a:pPr marL="0" indent="0">
              <a:buNone/>
            </a:pPr>
            <a:r>
              <a:rPr lang="en-US" sz="2400" dirty="0">
                <a:solidFill>
                  <a:schemeClr val="bg1"/>
                </a:solidFill>
              </a:rPr>
              <a:t>Hello my name is Tina Zheng, I’m a sophomore at York college. My nationality is American, and my Ethnicity is Chinese. I born and raised in Queens, the borough of New York City, which is considered one of the most ethnically diverse urban area in the world. Just by living here I am exposed to many cross-cultural experiences. I will present to you my cross-cultural experience as an American born Chinese (also known as ABC)</a:t>
            </a:r>
            <a:endParaRPr 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eautiful China Background Images, HD Pictures and Wallpaper For Free  Download | Pngtre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88783" cy="68423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41413" y="516835"/>
            <a:ext cx="9905998" cy="1514059"/>
          </a:xfrm>
        </p:spPr>
        <p:txBody>
          <a:bodyPr>
            <a:normAutofit/>
          </a:bodyPr>
          <a:lstStyle/>
          <a:p>
            <a:r>
              <a:rPr lang="en-US" sz="4000" dirty="0">
                <a:solidFill>
                  <a:schemeClr val="bg1"/>
                </a:solidFill>
              </a:rPr>
              <a:t>My home country</a:t>
            </a:r>
            <a:endParaRPr lang="en-US" sz="4000" dirty="0">
              <a:solidFill>
                <a:schemeClr val="bg1"/>
              </a:solidFill>
            </a:endParaRPr>
          </a:p>
        </p:txBody>
      </p:sp>
      <p:sp>
        <p:nvSpPr>
          <p:cNvPr id="3" name="Content Placeholder 2"/>
          <p:cNvSpPr>
            <a:spLocks noGrp="1"/>
          </p:cNvSpPr>
          <p:nvPr>
            <p:ph idx="1"/>
          </p:nvPr>
        </p:nvSpPr>
        <p:spPr>
          <a:xfrm>
            <a:off x="632204" y="998546"/>
            <a:ext cx="5932031" cy="5654045"/>
          </a:xfrm>
        </p:spPr>
        <p:txBody>
          <a:bodyPr>
            <a:normAutofit/>
          </a:bodyPr>
          <a:lstStyle/>
          <a:p>
            <a:pPr marL="0" indent="0">
              <a:buNone/>
            </a:pPr>
            <a:r>
              <a:rPr lang="en-US" sz="2400" dirty="0">
                <a:solidFill>
                  <a:schemeClr val="bg1"/>
                </a:solidFill>
                <a:highlight>
                  <a:srgbClr val="C0C0C0"/>
                </a:highlight>
              </a:rPr>
              <a:t>China is an east Asian country with the world’s oldest cultures and is recognized as one of the four great ancient civilization alongside ancient Egypt, Babylon, and Greece. It’s the third largest country with high population rates. The geography is diverse, ranging from deserts in the west, plains in the east, one third of land is mountains and three seas bordering the coast</a:t>
            </a:r>
            <a:endParaRPr lang="en-US" sz="2400" dirty="0">
              <a:solidFill>
                <a:schemeClr val="bg1"/>
              </a:solidFill>
              <a:highlight>
                <a:srgbClr val="C0C0C0"/>
              </a:highlight>
            </a:endParaRPr>
          </a:p>
        </p:txBody>
      </p:sp>
      <p:pic>
        <p:nvPicPr>
          <p:cNvPr id="4098" name="Picture 2" descr="What are the Key Facts of the People's Republic of China? - Answ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4235" y="1609142"/>
            <a:ext cx="5447860" cy="39292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eautiful China Background Images, HD Pictures and Wallpaper For Free  Download | Pngtre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3883"/>
            <a:ext cx="12192000" cy="6844117"/>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p:cNvSpPr>
            <a:spLocks noGrp="1"/>
          </p:cNvSpPr>
          <p:nvPr>
            <p:ph type="title"/>
          </p:nvPr>
        </p:nvSpPr>
        <p:spPr>
          <a:xfrm>
            <a:off x="1141413" y="609600"/>
            <a:ext cx="9905998" cy="1447799"/>
          </a:xfrm>
        </p:spPr>
        <p:txBody>
          <a:bodyPr>
            <a:normAutofit/>
          </a:bodyPr>
          <a:lstStyle/>
          <a:p>
            <a:r>
              <a:rPr lang="en-US" sz="4000" dirty="0">
                <a:solidFill>
                  <a:schemeClr val="bg1"/>
                </a:solidFill>
              </a:rPr>
              <a:t>Flag of China</a:t>
            </a:r>
            <a:endParaRPr lang="en-US" sz="4000" dirty="0">
              <a:solidFill>
                <a:schemeClr val="bg1"/>
              </a:solidFill>
            </a:endParaRPr>
          </a:p>
        </p:txBody>
      </p:sp>
      <p:sp>
        <p:nvSpPr>
          <p:cNvPr id="10" name="Content Placeholder 9"/>
          <p:cNvSpPr>
            <a:spLocks noGrp="1"/>
          </p:cNvSpPr>
          <p:nvPr>
            <p:ph sz="half" idx="1"/>
          </p:nvPr>
        </p:nvSpPr>
        <p:spPr>
          <a:xfrm>
            <a:off x="1141412" y="2666999"/>
            <a:ext cx="4677994" cy="3124201"/>
          </a:xfrm>
        </p:spPr>
        <p:txBody>
          <a:bodyPr/>
          <a:lstStyle/>
          <a:p>
            <a:endParaRPr lang="en-US" dirty="0"/>
          </a:p>
        </p:txBody>
      </p:sp>
      <p:sp>
        <p:nvSpPr>
          <p:cNvPr id="11" name="Content Placeholder 10"/>
          <p:cNvSpPr>
            <a:spLocks noGrp="1"/>
          </p:cNvSpPr>
          <p:nvPr>
            <p:ph sz="half" idx="2"/>
          </p:nvPr>
        </p:nvSpPr>
        <p:spPr>
          <a:xfrm>
            <a:off x="6758608" y="1722783"/>
            <a:ext cx="4288803" cy="4525617"/>
          </a:xfrm>
        </p:spPr>
        <p:txBody>
          <a:bodyPr>
            <a:normAutofit/>
          </a:bodyPr>
          <a:lstStyle/>
          <a:p>
            <a:pPr marL="0" indent="0">
              <a:buNone/>
            </a:pPr>
            <a:r>
              <a:rPr lang="en-US" sz="2000" dirty="0">
                <a:solidFill>
                  <a:schemeClr val="bg1"/>
                </a:solidFill>
              </a:rPr>
              <a:t>The flag is a red background with five yellow stars. The red color is used as a symbol of communism and the Chinese Nation, and the great yellow star represents the leadership of the communist party. The four smaller stars represent the four social classes. Yellow is a symbolic color in Chinese history, its an imperial color or the color of an emperor</a:t>
            </a:r>
            <a:endParaRPr lang="en-US" sz="2000" dirty="0">
              <a:solidFill>
                <a:schemeClr val="bg1"/>
              </a:solidFill>
            </a:endParaRPr>
          </a:p>
        </p:txBody>
      </p:sp>
      <p:pic>
        <p:nvPicPr>
          <p:cNvPr id="8" name="Picture 7"/>
          <p:cNvPicPr>
            <a:picLocks noChangeAspect="1"/>
          </p:cNvPicPr>
          <p:nvPr/>
        </p:nvPicPr>
        <p:blipFill>
          <a:blip r:embed="rId2"/>
          <a:stretch>
            <a:fillRect/>
          </a:stretch>
        </p:blipFill>
        <p:spPr>
          <a:xfrm>
            <a:off x="202210" y="2057399"/>
            <a:ext cx="6357616" cy="424370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eautiful China Background Images, HD Pictures and Wallpaper For Free  Download | Pngtre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13883"/>
            <a:ext cx="12192000" cy="68441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41413" y="609600"/>
            <a:ext cx="9905998" cy="1510748"/>
          </a:xfrm>
        </p:spPr>
        <p:txBody>
          <a:bodyPr>
            <a:normAutofit/>
          </a:bodyPr>
          <a:lstStyle/>
          <a:p>
            <a:r>
              <a:rPr lang="en-US" sz="4000" dirty="0">
                <a:solidFill>
                  <a:schemeClr val="bg1"/>
                </a:solidFill>
              </a:rPr>
              <a:t>Chinese culture</a:t>
            </a:r>
            <a:endParaRPr lang="en-US" sz="4000" dirty="0">
              <a:solidFill>
                <a:schemeClr val="bg1"/>
              </a:solidFill>
            </a:endParaRPr>
          </a:p>
        </p:txBody>
      </p:sp>
      <p:sp>
        <p:nvSpPr>
          <p:cNvPr id="6" name="Content Placeholder 5"/>
          <p:cNvSpPr>
            <a:spLocks noGrp="1"/>
          </p:cNvSpPr>
          <p:nvPr>
            <p:ph idx="1"/>
          </p:nvPr>
        </p:nvSpPr>
        <p:spPr>
          <a:xfrm>
            <a:off x="1061900" y="1127067"/>
            <a:ext cx="7313474" cy="4896046"/>
          </a:xfrm>
        </p:spPr>
        <p:txBody>
          <a:bodyPr>
            <a:normAutofit/>
          </a:bodyPr>
          <a:lstStyle/>
          <a:p>
            <a:pPr marL="0" indent="0">
              <a:buNone/>
            </a:pPr>
            <a:r>
              <a:rPr lang="en-US" dirty="0">
                <a:solidFill>
                  <a:schemeClr val="bg1"/>
                </a:solidFill>
              </a:rPr>
              <a:t>- Chinese culture is one of the earliest ancient civilizations and they’ve been around for thousands of centuries.</a:t>
            </a:r>
            <a:endParaRPr lang="en-US" dirty="0">
              <a:solidFill>
                <a:schemeClr val="bg1"/>
              </a:solidFill>
            </a:endParaRPr>
          </a:p>
          <a:p>
            <a:pPr marL="0" indent="0">
              <a:buNone/>
            </a:pPr>
            <a:r>
              <a:rPr lang="en-US" dirty="0">
                <a:solidFill>
                  <a:schemeClr val="bg1"/>
                </a:solidFill>
              </a:rPr>
              <a:t>- Family is regarded as the most important part of an individuals life’s </a:t>
            </a:r>
            <a:endParaRPr lang="en-US" dirty="0">
              <a:solidFill>
                <a:schemeClr val="bg1"/>
              </a:solidFill>
            </a:endParaRPr>
          </a:p>
          <a:p>
            <a:pPr marL="0" indent="0">
              <a:buNone/>
            </a:pPr>
            <a:r>
              <a:rPr lang="en-US" dirty="0">
                <a:solidFill>
                  <a:schemeClr val="bg1"/>
                </a:solidFill>
              </a:rPr>
              <a:t>- Elders are viewed as a source of wisdom and spirituality. Its important to respect your elders!!</a:t>
            </a:r>
            <a:endParaRPr lang="en-US" dirty="0">
              <a:solidFill>
                <a:schemeClr val="bg1"/>
              </a:solidFill>
            </a:endParaRPr>
          </a:p>
          <a:p>
            <a:pPr marL="0" indent="0">
              <a:buNone/>
            </a:pPr>
            <a:r>
              <a:rPr lang="en-US" dirty="0">
                <a:solidFill>
                  <a:schemeClr val="bg1"/>
                </a:solidFill>
              </a:rPr>
              <a:t>- Our cultural values of harmony, righteousness, courtesy, wisdom, honesty, </a:t>
            </a:r>
            <a:r>
              <a:rPr lang="en-US" dirty="0" err="1">
                <a:solidFill>
                  <a:schemeClr val="bg1"/>
                </a:solidFill>
              </a:rPr>
              <a:t>etc</a:t>
            </a:r>
            <a:endParaRPr lang="en-US" dirty="0">
              <a:solidFill>
                <a:schemeClr val="bg1"/>
              </a:solidFill>
            </a:endParaRPr>
          </a:p>
        </p:txBody>
      </p:sp>
      <p:pic>
        <p:nvPicPr>
          <p:cNvPr id="3" name="Picture 2"/>
          <p:cNvPicPr>
            <a:picLocks noChangeAspect="1"/>
          </p:cNvPicPr>
          <p:nvPr/>
        </p:nvPicPr>
        <p:blipFill>
          <a:blip r:embed="rId2"/>
          <a:stretch>
            <a:fillRect/>
          </a:stretch>
        </p:blipFill>
        <p:spPr>
          <a:xfrm>
            <a:off x="8469002" y="3380831"/>
            <a:ext cx="2888076" cy="2642282"/>
          </a:xfrm>
          <a:prstGeom prst="rect">
            <a:avLst/>
          </a:prstGeom>
        </p:spPr>
      </p:pic>
      <p:pic>
        <p:nvPicPr>
          <p:cNvPr id="1034" name="Picture 10" descr="Chinese New Year Reunion Dinner 2022: Jan. 31, Food, Tradi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7809" y="265511"/>
            <a:ext cx="3870463" cy="2412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eautiful China Background Images, HD Pictures and Wallpaper For Free  Download | Pngtre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441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41413" y="609600"/>
            <a:ext cx="9905998" cy="1550504"/>
          </a:xfrm>
        </p:spPr>
        <p:txBody>
          <a:bodyPr>
            <a:normAutofit/>
          </a:bodyPr>
          <a:lstStyle/>
          <a:p>
            <a:r>
              <a:rPr lang="en-US" sz="4000" dirty="0">
                <a:solidFill>
                  <a:schemeClr val="bg1"/>
                </a:solidFill>
              </a:rPr>
              <a:t>Holidays</a:t>
            </a:r>
            <a:endParaRPr lang="en-US" sz="4000" dirty="0">
              <a:solidFill>
                <a:schemeClr val="bg1"/>
              </a:solidFill>
            </a:endParaRPr>
          </a:p>
        </p:txBody>
      </p:sp>
      <p:sp>
        <p:nvSpPr>
          <p:cNvPr id="6" name="Content Placeholder 5"/>
          <p:cNvSpPr>
            <a:spLocks noGrp="1"/>
          </p:cNvSpPr>
          <p:nvPr>
            <p:ph idx="1"/>
          </p:nvPr>
        </p:nvSpPr>
        <p:spPr>
          <a:xfrm>
            <a:off x="787419" y="1384852"/>
            <a:ext cx="6059555" cy="5459265"/>
          </a:xfrm>
        </p:spPr>
        <p:txBody>
          <a:bodyPr>
            <a:normAutofit/>
          </a:bodyPr>
          <a:lstStyle/>
          <a:p>
            <a:pPr marL="0" indent="0">
              <a:buNone/>
            </a:pPr>
            <a:r>
              <a:rPr lang="en-US" sz="2400" dirty="0">
                <a:solidFill>
                  <a:schemeClr val="bg1"/>
                </a:solidFill>
                <a:highlight>
                  <a:srgbClr val="C0C0C0"/>
                </a:highlight>
              </a:rPr>
              <a:t>- Holidays that we celebrate: New Year Day, Chinese New Year, </a:t>
            </a:r>
            <a:r>
              <a:rPr lang="en-US" sz="2400" dirty="0" err="1">
                <a:solidFill>
                  <a:schemeClr val="bg1"/>
                </a:solidFill>
                <a:highlight>
                  <a:srgbClr val="C0C0C0"/>
                </a:highlight>
              </a:rPr>
              <a:t>QingMing</a:t>
            </a:r>
            <a:r>
              <a:rPr lang="en-US" sz="2400" dirty="0">
                <a:solidFill>
                  <a:schemeClr val="bg1"/>
                </a:solidFill>
                <a:highlight>
                  <a:srgbClr val="C0C0C0"/>
                </a:highlight>
              </a:rPr>
              <a:t> Festival, Dragon Boat festival, Mid- autumn festival, Golden Week, </a:t>
            </a:r>
            <a:r>
              <a:rPr lang="en-US" sz="2400" dirty="0" err="1">
                <a:solidFill>
                  <a:schemeClr val="bg1"/>
                </a:solidFill>
                <a:highlight>
                  <a:srgbClr val="C0C0C0"/>
                </a:highlight>
              </a:rPr>
              <a:t>etc</a:t>
            </a:r>
            <a:endParaRPr lang="en-US" sz="2400" dirty="0">
              <a:solidFill>
                <a:schemeClr val="bg1"/>
              </a:solidFill>
              <a:highlight>
                <a:srgbClr val="C0C0C0"/>
              </a:highlight>
            </a:endParaRPr>
          </a:p>
          <a:p>
            <a:pPr marL="0" indent="0">
              <a:buNone/>
            </a:pPr>
            <a:r>
              <a:rPr lang="en-US" sz="2400" dirty="0">
                <a:solidFill>
                  <a:schemeClr val="bg1"/>
                </a:solidFill>
                <a:highlight>
                  <a:srgbClr val="C0C0C0"/>
                </a:highlight>
              </a:rPr>
              <a:t>- Holidays are a celebration/reunion with families</a:t>
            </a:r>
            <a:endParaRPr lang="en-US" sz="2400" dirty="0">
              <a:solidFill>
                <a:schemeClr val="bg1"/>
              </a:solidFill>
              <a:highlight>
                <a:srgbClr val="C0C0C0"/>
              </a:highlight>
            </a:endParaRPr>
          </a:p>
          <a:p>
            <a:pPr marL="0" indent="0">
              <a:buNone/>
            </a:pPr>
            <a:r>
              <a:rPr lang="en-US" sz="2400" dirty="0">
                <a:solidFill>
                  <a:schemeClr val="bg1"/>
                </a:solidFill>
                <a:highlight>
                  <a:srgbClr val="C0C0C0"/>
                </a:highlight>
              </a:rPr>
              <a:t>- We eat traditional foods, give red envelopes, watch lion dances, watch dragon boat races, and gather around as a family.</a:t>
            </a:r>
            <a:endParaRPr lang="en-US" sz="2400" dirty="0">
              <a:solidFill>
                <a:schemeClr val="bg1"/>
              </a:solidFill>
              <a:highlight>
                <a:srgbClr val="C0C0C0"/>
              </a:highlight>
            </a:endParaRPr>
          </a:p>
          <a:p>
            <a:pPr marL="0" indent="0">
              <a:buNone/>
            </a:pPr>
            <a:r>
              <a:rPr lang="en-US" sz="2200" dirty="0">
                <a:solidFill>
                  <a:schemeClr val="bg1"/>
                </a:solidFill>
              </a:rPr>
              <a:t>- </a:t>
            </a:r>
            <a:endParaRPr lang="en-US" sz="2200" dirty="0">
              <a:solidFill>
                <a:schemeClr val="bg1"/>
              </a:solidFill>
            </a:endParaRPr>
          </a:p>
        </p:txBody>
      </p:sp>
      <p:pic>
        <p:nvPicPr>
          <p:cNvPr id="7" name="Picture 6" descr="Chinese Lion Dances: What Is It and What Does It Symbol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6001" y="4412121"/>
            <a:ext cx="3629370" cy="226196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hinese New Year Family Vector Art, Icons, and Graphics fo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980" y="92633"/>
            <a:ext cx="3629370" cy="362937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Lucky Red Envelopes” and Other Ways to Bring in Luck for Chinese New Year |  Beelinguapp Bl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5957" y="2881768"/>
            <a:ext cx="2619837" cy="19662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eautiful China Background Images, HD Pictures and Wallpaper For Free  Download | Pngtre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3883"/>
            <a:ext cx="12192000" cy="684411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宋婵妮💗✨ on Twitter | Fashion history timeline, Ancient china clothing,  China fash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957" y="238149"/>
            <a:ext cx="2463795" cy="439454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3"/>
          <a:stretch>
            <a:fillRect/>
          </a:stretch>
        </p:blipFill>
        <p:spPr>
          <a:xfrm>
            <a:off x="2679302" y="2319805"/>
            <a:ext cx="2598835" cy="4517021"/>
          </a:xfrm>
          <a:prstGeom prst="rect">
            <a:avLst/>
          </a:prstGeom>
        </p:spPr>
      </p:pic>
      <p:sp>
        <p:nvSpPr>
          <p:cNvPr id="2" name="TextBox 1"/>
          <p:cNvSpPr txBox="1"/>
          <p:nvPr/>
        </p:nvSpPr>
        <p:spPr>
          <a:xfrm>
            <a:off x="2849618" y="463369"/>
            <a:ext cx="3028852" cy="1631216"/>
          </a:xfrm>
          <a:prstGeom prst="rect">
            <a:avLst/>
          </a:prstGeom>
          <a:noFill/>
        </p:spPr>
        <p:txBody>
          <a:bodyPr wrap="square" rtlCol="0">
            <a:spAutoFit/>
          </a:bodyPr>
          <a:lstStyle/>
          <a:p>
            <a:r>
              <a:rPr lang="en-US" sz="2000" dirty="0">
                <a:solidFill>
                  <a:schemeClr val="bg1"/>
                </a:solidFill>
                <a:highlight>
                  <a:srgbClr val="C0C0C0"/>
                </a:highlight>
              </a:rPr>
              <a:t>&lt; Since Chinese history’s been around since ancient times, their fashion also changes</a:t>
            </a:r>
            <a:endParaRPr lang="en-US" sz="2000" dirty="0">
              <a:solidFill>
                <a:schemeClr val="bg1"/>
              </a:solidFill>
              <a:highlight>
                <a:srgbClr val="C0C0C0"/>
              </a:highlight>
            </a:endParaRPr>
          </a:p>
        </p:txBody>
      </p:sp>
      <p:sp>
        <p:nvSpPr>
          <p:cNvPr id="6" name="TextBox 5"/>
          <p:cNvSpPr txBox="1"/>
          <p:nvPr/>
        </p:nvSpPr>
        <p:spPr>
          <a:xfrm>
            <a:off x="263884" y="4744188"/>
            <a:ext cx="2461510" cy="1938992"/>
          </a:xfrm>
          <a:prstGeom prst="rect">
            <a:avLst/>
          </a:prstGeom>
          <a:noFill/>
        </p:spPr>
        <p:txBody>
          <a:bodyPr wrap="square" rtlCol="0">
            <a:spAutoFit/>
          </a:bodyPr>
          <a:lstStyle/>
          <a:p>
            <a:r>
              <a:rPr lang="en-US" sz="2000" dirty="0">
                <a:solidFill>
                  <a:schemeClr val="bg1"/>
                </a:solidFill>
                <a:highlight>
                  <a:srgbClr val="C0C0C0"/>
                </a:highlight>
              </a:rPr>
              <a:t>^ The most popular and recognizable style is the Hanfu, Qipao and Tang dresses</a:t>
            </a:r>
            <a:endParaRPr lang="en-US" sz="2000" dirty="0">
              <a:solidFill>
                <a:schemeClr val="bg1"/>
              </a:solidFill>
              <a:highlight>
                <a:srgbClr val="C0C0C0"/>
              </a:highlight>
            </a:endParaRPr>
          </a:p>
        </p:txBody>
      </p:sp>
      <p:pic>
        <p:nvPicPr>
          <p:cNvPr id="2050" name="Picture 2" descr="Chinese calligraphy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2110" y="218158"/>
            <a:ext cx="3118824" cy="260962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024730" y="490330"/>
            <a:ext cx="2714477" cy="707886"/>
          </a:xfrm>
          <a:prstGeom prst="rect">
            <a:avLst/>
          </a:prstGeom>
          <a:noFill/>
        </p:spPr>
        <p:txBody>
          <a:bodyPr wrap="square" rtlCol="0">
            <a:spAutoFit/>
          </a:bodyPr>
          <a:lstStyle/>
          <a:p>
            <a:r>
              <a:rPr lang="en-US" sz="2000" dirty="0">
                <a:solidFill>
                  <a:schemeClr val="bg1"/>
                </a:solidFill>
                <a:highlight>
                  <a:srgbClr val="C0C0C0"/>
                </a:highlight>
                <a:sym typeface="Wingdings" panose="05000000000000000000" pitchFamily="2" charset="2"/>
              </a:rPr>
              <a:t>&lt; </a:t>
            </a:r>
            <a:r>
              <a:rPr lang="en-US" sz="2000" dirty="0">
                <a:solidFill>
                  <a:schemeClr val="bg1"/>
                </a:solidFill>
                <a:highlight>
                  <a:srgbClr val="C0C0C0"/>
                </a:highlight>
              </a:rPr>
              <a:t>Ancient Chinese text and writing</a:t>
            </a:r>
            <a:endParaRPr lang="en-US" sz="2000" dirty="0">
              <a:solidFill>
                <a:schemeClr val="bg1"/>
              </a:solidFill>
              <a:highlight>
                <a:srgbClr val="C0C0C0"/>
              </a:highlight>
            </a:endParaRPr>
          </a:p>
        </p:txBody>
      </p:sp>
      <p:pic>
        <p:nvPicPr>
          <p:cNvPr id="2052" name="Picture 4" descr="Learn About Chinese Dragons | Chinese Language Institu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7975" y="2177451"/>
            <a:ext cx="3915086" cy="267791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inese Hot Pot at Home: How To! - The Woks of Lif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0573" y="4124605"/>
            <a:ext cx="3380361" cy="26900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307480" y="2968364"/>
            <a:ext cx="3212769" cy="1015663"/>
          </a:xfrm>
          <a:prstGeom prst="rect">
            <a:avLst/>
          </a:prstGeom>
          <a:noFill/>
        </p:spPr>
        <p:txBody>
          <a:bodyPr wrap="square" rtlCol="0">
            <a:spAutoFit/>
          </a:bodyPr>
          <a:lstStyle/>
          <a:p>
            <a:r>
              <a:rPr lang="en-US" sz="2000" dirty="0">
                <a:solidFill>
                  <a:schemeClr val="bg1"/>
                </a:solidFill>
                <a:highlight>
                  <a:srgbClr val="C0C0C0"/>
                </a:highlight>
              </a:rPr>
              <a:t>&gt; Chinese dragon symbolizes strength health and good luck</a:t>
            </a:r>
            <a:endParaRPr lang="en-US" sz="2000" dirty="0">
              <a:solidFill>
                <a:schemeClr val="bg1"/>
              </a:solidFill>
              <a:highlight>
                <a:srgbClr val="C0C0C0"/>
              </a:highlight>
            </a:endParaRPr>
          </a:p>
        </p:txBody>
      </p:sp>
      <p:sp>
        <p:nvSpPr>
          <p:cNvPr id="11" name="TextBox 10"/>
          <p:cNvSpPr txBox="1"/>
          <p:nvPr/>
        </p:nvSpPr>
        <p:spPr>
          <a:xfrm>
            <a:off x="8930274" y="4950827"/>
            <a:ext cx="2997841" cy="1631216"/>
          </a:xfrm>
          <a:prstGeom prst="rect">
            <a:avLst/>
          </a:prstGeom>
          <a:noFill/>
        </p:spPr>
        <p:txBody>
          <a:bodyPr wrap="square" rtlCol="0">
            <a:spAutoFit/>
          </a:bodyPr>
          <a:lstStyle/>
          <a:p>
            <a:r>
              <a:rPr lang="en-US" sz="2000" dirty="0">
                <a:solidFill>
                  <a:schemeClr val="bg1"/>
                </a:solidFill>
                <a:highlight>
                  <a:srgbClr val="C0C0C0"/>
                </a:highlight>
              </a:rPr>
              <a:t>&lt; Hot pots are typically a celebration type of meal. Often during Chinese new year</a:t>
            </a:r>
            <a:endParaRPr lang="en-US" sz="2000" dirty="0">
              <a:solidFill>
                <a:schemeClr val="bg1"/>
              </a:solidFill>
              <a:highlight>
                <a:srgbClr val="C0C0C0"/>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eautiful China Background Images, HD Pictures and Wallpaper For Free  Download | Pngtre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441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65213" y="380999"/>
            <a:ext cx="9905998" cy="1905000"/>
          </a:xfrm>
        </p:spPr>
        <p:txBody>
          <a:bodyPr>
            <a:normAutofit/>
          </a:bodyPr>
          <a:lstStyle/>
          <a:p>
            <a:r>
              <a:rPr lang="en-US" sz="4000" dirty="0">
                <a:solidFill>
                  <a:schemeClr val="bg1"/>
                </a:solidFill>
              </a:rPr>
              <a:t>MY Cultural norms</a:t>
            </a:r>
            <a:endParaRPr lang="en-US" sz="4000" dirty="0">
              <a:solidFill>
                <a:schemeClr val="bg1"/>
              </a:solidFill>
            </a:endParaRPr>
          </a:p>
        </p:txBody>
      </p:sp>
      <p:sp>
        <p:nvSpPr>
          <p:cNvPr id="3" name="Content Placeholder 2"/>
          <p:cNvSpPr>
            <a:spLocks noGrp="1"/>
          </p:cNvSpPr>
          <p:nvPr>
            <p:ph sz="half" idx="1"/>
          </p:nvPr>
        </p:nvSpPr>
        <p:spPr>
          <a:xfrm>
            <a:off x="791024" y="1333498"/>
            <a:ext cx="10609952" cy="5040797"/>
          </a:xfrm>
        </p:spPr>
        <p:txBody>
          <a:bodyPr>
            <a:normAutofit/>
          </a:bodyPr>
          <a:lstStyle/>
          <a:p>
            <a:pPr marL="0" indent="0">
              <a:buNone/>
            </a:pPr>
            <a:r>
              <a:rPr lang="en-US" sz="2400" dirty="0">
                <a:solidFill>
                  <a:schemeClr val="bg1"/>
                </a:solidFill>
              </a:rPr>
              <a:t>Some cultural norms I grew up with are to respect elders, take off my shoes before entering homes, don’t wear green on your head (it means infidelity), can't wear red clothing or accessories at funerals, don’t stick your chopsticks straight up in your food (spirits may think its an offering to them. During Chinese new years, you have to say your greetings before receiving an red envelope. </a:t>
            </a:r>
            <a:endParaRPr lang="en-US" sz="24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eautiful China Background Images, HD Pictures and Wallpaper For Free  Download | Pngtre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441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41413" y="716959"/>
            <a:ext cx="9905998" cy="1233082"/>
          </a:xfrm>
        </p:spPr>
        <p:txBody>
          <a:bodyPr>
            <a:normAutofit/>
          </a:bodyPr>
          <a:lstStyle/>
          <a:p>
            <a:r>
              <a:rPr lang="en-US" sz="4000" dirty="0">
                <a:solidFill>
                  <a:schemeClr val="bg1"/>
                </a:solidFill>
              </a:rPr>
              <a:t>My Cultural shock experiences </a:t>
            </a:r>
            <a:endParaRPr lang="en-US" sz="4000" dirty="0">
              <a:solidFill>
                <a:schemeClr val="bg1"/>
              </a:solidFill>
            </a:endParaRPr>
          </a:p>
        </p:txBody>
      </p:sp>
      <p:sp>
        <p:nvSpPr>
          <p:cNvPr id="6" name="Content Placeholder 5"/>
          <p:cNvSpPr>
            <a:spLocks noGrp="1"/>
          </p:cNvSpPr>
          <p:nvPr>
            <p:ph idx="1"/>
          </p:nvPr>
        </p:nvSpPr>
        <p:spPr>
          <a:xfrm>
            <a:off x="1141413" y="1789043"/>
            <a:ext cx="9905998" cy="4002157"/>
          </a:xfrm>
        </p:spPr>
        <p:txBody>
          <a:bodyPr>
            <a:normAutofit fontScale="92500" lnSpcReduction="10000"/>
          </a:bodyPr>
          <a:lstStyle/>
          <a:p>
            <a:pPr marL="0" indent="0">
              <a:buNone/>
            </a:pPr>
            <a:r>
              <a:rPr lang="en-US" dirty="0">
                <a:solidFill>
                  <a:schemeClr val="bg1"/>
                </a:solidFill>
              </a:rPr>
              <a:t>- Some cultural shock I've experienced is the sexism that runs rapid in Chinese culture. Women were seen below men and must always obey the man of the house, including their own son. There's a clear distinction in status and favoritism between a son and daughter. Daughters are often less desirable than sons, which is why there are more female infant deaths/abortions or "disappearance" than sons. If a family has too many girls, they were looked down upon. Maybe its because I live and grew up in America where there are modern views, that I’m so disgusted by this. </a:t>
            </a:r>
            <a:endParaRPr lang="en-US" dirty="0">
              <a:solidFill>
                <a:schemeClr val="bg1"/>
              </a:solidFill>
            </a:endParaRPr>
          </a:p>
          <a:p>
            <a:pPr marL="0" indent="0">
              <a:buNone/>
            </a:pPr>
            <a:r>
              <a:rPr lang="en-US" dirty="0">
                <a:solidFill>
                  <a:schemeClr val="bg1"/>
                </a:solidFill>
              </a:rPr>
              <a:t>- Other experiences I've had with other cultures would be the fact that I live in queens where there are so many other cultures in this borough. A cultural shock that I often experience is how different each culture is. Each neighborhood I visit in Queens has a distinctive atmosphere. I feel as though I have stepped into a miniature version of that nation or culture. There are numerous shops in that region that sell goods like food and clothing. I am able to experience a small part of each culture within a single borough.</a:t>
            </a:r>
            <a:endParaRPr lang="en-US" dirty="0">
              <a:solidFill>
                <a:schemeClr val="bg1"/>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0</TotalTime>
  <Words>6462</Words>
  <Application>WPS Presentation</Application>
  <PresentationFormat>Widescreen</PresentationFormat>
  <Paragraphs>73</Paragraphs>
  <Slides>13</Slides>
  <Notes>7</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13</vt:i4>
      </vt:variant>
    </vt:vector>
  </HeadingPairs>
  <TitlesOfParts>
    <vt:vector size="24" baseType="lpstr">
      <vt:lpstr>Arial</vt:lpstr>
      <vt:lpstr>SimSun</vt:lpstr>
      <vt:lpstr>Wingdings</vt:lpstr>
      <vt:lpstr>Arial</vt:lpstr>
      <vt:lpstr>Roboto</vt:lpstr>
      <vt:lpstr>Wide Latin</vt:lpstr>
      <vt:lpstr>Century Gothic</vt:lpstr>
      <vt:lpstr>Microsoft YaHei</vt:lpstr>
      <vt:lpstr>Arial Unicode MS</vt:lpstr>
      <vt:lpstr>Calibri</vt:lpstr>
      <vt:lpstr>Mesh</vt:lpstr>
      <vt:lpstr>My cross-cultural experience</vt:lpstr>
      <vt:lpstr>INTRODUCTION</vt:lpstr>
      <vt:lpstr>My home country</vt:lpstr>
      <vt:lpstr>Flag of China</vt:lpstr>
      <vt:lpstr>Chinese culture</vt:lpstr>
      <vt:lpstr>Holidays</vt:lpstr>
      <vt:lpstr>PowerPoint 演示文稿</vt:lpstr>
      <vt:lpstr>MY Cultural norms</vt:lpstr>
      <vt:lpstr>My Cultural shock experiences </vt:lpstr>
      <vt:lpstr>Living in New York</vt:lpstr>
      <vt:lpstr>How did week 1-8 impact my cross-cultural experience</vt:lpstr>
      <vt:lpstr>Conclusion</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cross-cultural experience</dc:title>
  <dc:creator>tina zheng</dc:creator>
  <cp:lastModifiedBy>oalap</cp:lastModifiedBy>
  <cp:revision>3</cp:revision>
  <dcterms:created xsi:type="dcterms:W3CDTF">2022-10-31T13:44:00Z</dcterms:created>
  <dcterms:modified xsi:type="dcterms:W3CDTF">2022-12-17T18:54:04Z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AADCCBAE2661435DA1C7166AEB52FD16</vt:lpwstr>
  </property>
  <property fmtid="{D5CDD505-2E9C-101B-9397-08002B2CF9AE}" pid="3" name="KSOProductBuildVer">
    <vt:lpwstr>1033-11.2.0.11440</vt:lpwstr>
  </property>
</Properties>
</file>