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60" r:id="rId4"/>
    <p:sldId id="257" r:id="rId5"/>
    <p:sldId id="258" r:id="rId6"/>
    <p:sldId id="259" r:id="rId7"/>
    <p:sldId id="264" r:id="rId8"/>
    <p:sldId id="267" r:id="rId9"/>
    <p:sldId id="262"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5865"/>
  </p:normalViewPr>
  <p:slideViewPr>
    <p:cSldViewPr snapToGrid="0">
      <p:cViewPr varScale="1">
        <p:scale>
          <a:sx n="113" d="100"/>
          <a:sy n="113"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s>
</file>

<file path=ppt/diagrams/_rels/data3.xml.rels><?xml version="1.0" encoding="UTF-8" standalone="yes"?>
<Relationships xmlns="http://schemas.openxmlformats.org/package/2006/relationships"><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0.svg"/><Relationship Id="rId3" Type="http://schemas.openxmlformats.org/officeDocument/2006/relationships/image" Target="../media/image29.png"/><Relationship Id="rId2" Type="http://schemas.openxmlformats.org/officeDocument/2006/relationships/image" Target="../media/image32.svg"/><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0.svg"/><Relationship Id="rId3" Type="http://schemas.openxmlformats.org/officeDocument/2006/relationships/image" Target="../media/image29.png"/><Relationship Id="rId2" Type="http://schemas.openxmlformats.org/officeDocument/2006/relationships/image" Target="../media/image32.sv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F214DA1-0430-4B03-93EB-1CCF7792BA88}" type="doc">
      <dgm:prSet loTypeId="urn:microsoft.com/office/officeart/2018/5/layout/IconLeaf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8F4FFC0F-61D5-4B3F-9DD9-BF126D6F7F54}">
      <dgm:prSet/>
      <dgm:spPr/>
      <dgm:t>
        <a:bodyPr/>
        <a:lstStyle/>
        <a:p>
          <a:r>
            <a:rPr lang="en-US" b="0" i="0"/>
            <a:t>The national dance of the Dominican Republic is called merengue.</a:t>
          </a:r>
          <a:endParaRPr lang="en-US"/>
        </a:p>
      </dgm:t>
    </dgm:pt>
    <dgm:pt modelId="{041FCCE1-4E7D-4CF9-91F7-3A75268CE8FE}" cxnId="{13EED3E0-AF2A-48B7-BC83-2ACB2DE7208E}" type="parTrans">
      <dgm:prSet/>
      <dgm:spPr/>
      <dgm:t>
        <a:bodyPr/>
        <a:lstStyle/>
        <a:p>
          <a:endParaRPr lang="en-US"/>
        </a:p>
      </dgm:t>
    </dgm:pt>
    <dgm:pt modelId="{58C00980-9269-4CB6-BE81-072E5C34FD18}" cxnId="{13EED3E0-AF2A-48B7-BC83-2ACB2DE7208E}" type="sibTrans">
      <dgm:prSet/>
      <dgm:spPr/>
      <dgm:t>
        <a:bodyPr/>
        <a:lstStyle/>
        <a:p>
          <a:endParaRPr lang="en-US"/>
        </a:p>
      </dgm:t>
    </dgm:pt>
    <dgm:pt modelId="{72AC52F4-DC3D-4054-B296-DFBE813ADC0A}">
      <dgm:prSet/>
      <dgm:spPr/>
      <dgm:t>
        <a:bodyPr/>
        <a:lstStyle/>
        <a:p>
          <a:r>
            <a:rPr lang="en-US" b="0" i="0"/>
            <a:t>Bachata: A sensual pair dance from the Dominican Republic; traditional</a:t>
          </a:r>
          <a:endParaRPr lang="en-US"/>
        </a:p>
      </dgm:t>
    </dgm:pt>
    <dgm:pt modelId="{5DEFDD91-8C15-4280-992E-914A4D7FEAC9}" cxnId="{8893A29D-E8AE-4794-BE29-3230FB8983AB}" type="parTrans">
      <dgm:prSet/>
      <dgm:spPr/>
      <dgm:t>
        <a:bodyPr/>
        <a:lstStyle/>
        <a:p>
          <a:endParaRPr lang="en-US"/>
        </a:p>
      </dgm:t>
    </dgm:pt>
    <dgm:pt modelId="{FDD4CA79-FD08-44D7-BDBE-290C8A466963}" cxnId="{8893A29D-E8AE-4794-BE29-3230FB8983AB}" type="sibTrans">
      <dgm:prSet/>
      <dgm:spPr/>
      <dgm:t>
        <a:bodyPr/>
        <a:lstStyle/>
        <a:p>
          <a:endParaRPr lang="en-US"/>
        </a:p>
      </dgm:t>
    </dgm:pt>
    <dgm:pt modelId="{0CF4F514-3C2E-440D-B139-B58ABCCF2BDA}">
      <dgm:prSet/>
      <dgm:spPr/>
      <dgm:t>
        <a:bodyPr/>
        <a:lstStyle/>
        <a:p>
          <a:r>
            <a:rPr lang="en-US" b="0" i="0"/>
            <a:t>Instruments include the Tambora, guiro, and accordion</a:t>
          </a:r>
          <a:endParaRPr lang="en-US"/>
        </a:p>
      </dgm:t>
    </dgm:pt>
    <dgm:pt modelId="{21EE2022-BCB2-4334-830A-592B33D7E00D}" cxnId="{1E1918C2-3565-46DF-863C-FCD8A3C54F86}" type="parTrans">
      <dgm:prSet/>
      <dgm:spPr/>
      <dgm:t>
        <a:bodyPr/>
        <a:lstStyle/>
        <a:p>
          <a:endParaRPr lang="en-US"/>
        </a:p>
      </dgm:t>
    </dgm:pt>
    <dgm:pt modelId="{209635A2-A84F-4F28-B9E6-6868A22E61C6}" cxnId="{1E1918C2-3565-46DF-863C-FCD8A3C54F86}" type="sibTrans">
      <dgm:prSet/>
      <dgm:spPr/>
      <dgm:t>
        <a:bodyPr/>
        <a:lstStyle/>
        <a:p>
          <a:endParaRPr lang="en-US"/>
        </a:p>
      </dgm:t>
    </dgm:pt>
    <dgm:pt modelId="{66FA23B8-4F18-4831-B41E-D14C636B96AE}" type="pres">
      <dgm:prSet presAssocID="{3F214DA1-0430-4B03-93EB-1CCF7792BA88}" presName="root" presStyleCnt="0">
        <dgm:presLayoutVars>
          <dgm:dir/>
          <dgm:resizeHandles val="exact"/>
        </dgm:presLayoutVars>
      </dgm:prSet>
      <dgm:spPr/>
    </dgm:pt>
    <dgm:pt modelId="{4CEC0FFF-0B97-403F-90D1-F0EE933DD690}" type="pres">
      <dgm:prSet presAssocID="{8F4FFC0F-61D5-4B3F-9DD9-BF126D6F7F54}" presName="compNode" presStyleCnt="0"/>
      <dgm:spPr/>
    </dgm:pt>
    <dgm:pt modelId="{316C6A0F-A226-4BA2-8329-BC470504C0CE}" type="pres">
      <dgm:prSet presAssocID="{8F4FFC0F-61D5-4B3F-9DD9-BF126D6F7F54}" presName="iconBgRect" presStyleLbl="bgShp" presStyleIdx="0" presStyleCnt="3"/>
      <dgm:spPr>
        <a:prstGeom prst="round2DiagRect">
          <a:avLst>
            <a:gd name="adj1" fmla="val 29727"/>
            <a:gd name="adj2" fmla="val 0"/>
          </a:avLst>
        </a:prstGeom>
      </dgm:spPr>
    </dgm:pt>
    <dgm:pt modelId="{12BB1F1C-C7B1-43BD-8F57-49760CA75AF1}" type="pres">
      <dgm:prSet presAssocID="{8F4FFC0F-61D5-4B3F-9DD9-BF126D6F7F5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DAC071DA-ACFF-4DD8-ABC0-A948BD6A325F}" type="pres">
      <dgm:prSet presAssocID="{8F4FFC0F-61D5-4B3F-9DD9-BF126D6F7F54}" presName="spaceRect" presStyleCnt="0"/>
      <dgm:spPr/>
    </dgm:pt>
    <dgm:pt modelId="{414DFE22-8E3C-4C38-A959-9095C91708D1}" type="pres">
      <dgm:prSet presAssocID="{8F4FFC0F-61D5-4B3F-9DD9-BF126D6F7F54}" presName="textRect" presStyleLbl="revTx" presStyleIdx="0" presStyleCnt="3">
        <dgm:presLayoutVars>
          <dgm:chMax val="1"/>
          <dgm:chPref val="1"/>
        </dgm:presLayoutVars>
      </dgm:prSet>
      <dgm:spPr/>
    </dgm:pt>
    <dgm:pt modelId="{5B3B1D08-CD3D-41D2-9075-A45DE770F9E1}" type="pres">
      <dgm:prSet presAssocID="{58C00980-9269-4CB6-BE81-072E5C34FD18}" presName="sibTrans" presStyleCnt="0"/>
      <dgm:spPr/>
    </dgm:pt>
    <dgm:pt modelId="{76E55717-10CC-44BB-8343-43FBB2CBF50E}" type="pres">
      <dgm:prSet presAssocID="{72AC52F4-DC3D-4054-B296-DFBE813ADC0A}" presName="compNode" presStyleCnt="0"/>
      <dgm:spPr/>
    </dgm:pt>
    <dgm:pt modelId="{DF2F077A-BD52-4619-8952-79B8511456E3}" type="pres">
      <dgm:prSet presAssocID="{72AC52F4-DC3D-4054-B296-DFBE813ADC0A}" presName="iconBgRect" presStyleLbl="bgShp" presStyleIdx="1" presStyleCnt="3"/>
      <dgm:spPr>
        <a:prstGeom prst="round2DiagRect">
          <a:avLst>
            <a:gd name="adj1" fmla="val 29727"/>
            <a:gd name="adj2" fmla="val 0"/>
          </a:avLst>
        </a:prstGeom>
      </dgm:spPr>
    </dgm:pt>
    <dgm:pt modelId="{15B4C200-7FC5-4EE0-8EC8-89216C11CE00}" type="pres">
      <dgm:prSet presAssocID="{72AC52F4-DC3D-4054-B296-DFBE813ADC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D11F436C-0D3D-4360-8B03-202223C22C4B}" type="pres">
      <dgm:prSet presAssocID="{72AC52F4-DC3D-4054-B296-DFBE813ADC0A}" presName="spaceRect" presStyleCnt="0"/>
      <dgm:spPr/>
    </dgm:pt>
    <dgm:pt modelId="{18518DE9-798D-4093-A196-9A2416A2F329}" type="pres">
      <dgm:prSet presAssocID="{72AC52F4-DC3D-4054-B296-DFBE813ADC0A}" presName="textRect" presStyleLbl="revTx" presStyleIdx="1" presStyleCnt="3">
        <dgm:presLayoutVars>
          <dgm:chMax val="1"/>
          <dgm:chPref val="1"/>
        </dgm:presLayoutVars>
      </dgm:prSet>
      <dgm:spPr/>
    </dgm:pt>
    <dgm:pt modelId="{2041CD03-C218-42AE-B926-107EA368615B}" type="pres">
      <dgm:prSet presAssocID="{FDD4CA79-FD08-44D7-BDBE-290C8A466963}" presName="sibTrans" presStyleCnt="0"/>
      <dgm:spPr/>
    </dgm:pt>
    <dgm:pt modelId="{C66C3638-B039-451C-BC71-8F3F18E61499}" type="pres">
      <dgm:prSet presAssocID="{0CF4F514-3C2E-440D-B139-B58ABCCF2BDA}" presName="compNode" presStyleCnt="0"/>
      <dgm:spPr/>
    </dgm:pt>
    <dgm:pt modelId="{BCBA7F70-A55F-4B34-98A5-A92ABFF029C6}" type="pres">
      <dgm:prSet presAssocID="{0CF4F514-3C2E-440D-B139-B58ABCCF2BDA}" presName="iconBgRect" presStyleLbl="bgShp" presStyleIdx="2" presStyleCnt="3"/>
      <dgm:spPr>
        <a:prstGeom prst="round2DiagRect">
          <a:avLst>
            <a:gd name="adj1" fmla="val 29727"/>
            <a:gd name="adj2" fmla="val 0"/>
          </a:avLst>
        </a:prstGeom>
      </dgm:spPr>
    </dgm:pt>
    <dgm:pt modelId="{C39169C6-E9F6-4508-8AFD-284E23857A6B}" type="pres">
      <dgm:prSet presAssocID="{0CF4F514-3C2E-440D-B139-B58ABCCF2BD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DAF27430-9E30-42E6-BE62-3FEDFFE23F5B}" type="pres">
      <dgm:prSet presAssocID="{0CF4F514-3C2E-440D-B139-B58ABCCF2BDA}" presName="spaceRect" presStyleCnt="0"/>
      <dgm:spPr/>
    </dgm:pt>
    <dgm:pt modelId="{DED5C23B-6141-4FE9-A9AE-5F3C4F68CDD7}" type="pres">
      <dgm:prSet presAssocID="{0CF4F514-3C2E-440D-B139-B58ABCCF2BDA}" presName="textRect" presStyleLbl="revTx" presStyleIdx="2" presStyleCnt="3">
        <dgm:presLayoutVars>
          <dgm:chMax val="1"/>
          <dgm:chPref val="1"/>
        </dgm:presLayoutVars>
      </dgm:prSet>
      <dgm:spPr/>
    </dgm:pt>
  </dgm:ptLst>
  <dgm:cxnLst>
    <dgm:cxn modelId="{9CCBB116-97BD-B14C-B9DC-0494868C8F7C}" type="presOf" srcId="{3F214DA1-0430-4B03-93EB-1CCF7792BA88}" destId="{66FA23B8-4F18-4831-B41E-D14C636B96AE}" srcOrd="0" destOrd="0" presId="urn:microsoft.com/office/officeart/2018/5/layout/IconLeafLabelList"/>
    <dgm:cxn modelId="{10508245-9397-9947-BCAA-D20A329C8684}" type="presOf" srcId="{72AC52F4-DC3D-4054-B296-DFBE813ADC0A}" destId="{18518DE9-798D-4093-A196-9A2416A2F329}" srcOrd="0" destOrd="0" presId="urn:microsoft.com/office/officeart/2018/5/layout/IconLeafLabelList"/>
    <dgm:cxn modelId="{8893A29D-E8AE-4794-BE29-3230FB8983AB}" srcId="{3F214DA1-0430-4B03-93EB-1CCF7792BA88}" destId="{72AC52F4-DC3D-4054-B296-DFBE813ADC0A}" srcOrd="1" destOrd="0" parTransId="{5DEFDD91-8C15-4280-992E-914A4D7FEAC9}" sibTransId="{FDD4CA79-FD08-44D7-BDBE-290C8A466963}"/>
    <dgm:cxn modelId="{392DA3AA-9851-174E-8362-B03FF7CEB60E}" type="presOf" srcId="{0CF4F514-3C2E-440D-B139-B58ABCCF2BDA}" destId="{DED5C23B-6141-4FE9-A9AE-5F3C4F68CDD7}" srcOrd="0" destOrd="0" presId="urn:microsoft.com/office/officeart/2018/5/layout/IconLeafLabelList"/>
    <dgm:cxn modelId="{468A15B1-9C0F-5044-BBAF-A9D9BADF3848}" type="presOf" srcId="{8F4FFC0F-61D5-4B3F-9DD9-BF126D6F7F54}" destId="{414DFE22-8E3C-4C38-A959-9095C91708D1}" srcOrd="0" destOrd="0" presId="urn:microsoft.com/office/officeart/2018/5/layout/IconLeafLabelList"/>
    <dgm:cxn modelId="{1E1918C2-3565-46DF-863C-FCD8A3C54F86}" srcId="{3F214DA1-0430-4B03-93EB-1CCF7792BA88}" destId="{0CF4F514-3C2E-440D-B139-B58ABCCF2BDA}" srcOrd="2" destOrd="0" parTransId="{21EE2022-BCB2-4334-830A-592B33D7E00D}" sibTransId="{209635A2-A84F-4F28-B9E6-6868A22E61C6}"/>
    <dgm:cxn modelId="{13EED3E0-AF2A-48B7-BC83-2ACB2DE7208E}" srcId="{3F214DA1-0430-4B03-93EB-1CCF7792BA88}" destId="{8F4FFC0F-61D5-4B3F-9DD9-BF126D6F7F54}" srcOrd="0" destOrd="0" parTransId="{041FCCE1-4E7D-4CF9-91F7-3A75268CE8FE}" sibTransId="{58C00980-9269-4CB6-BE81-072E5C34FD18}"/>
    <dgm:cxn modelId="{A6FB0061-55C0-9E44-A289-CD634FF13138}" type="presParOf" srcId="{66FA23B8-4F18-4831-B41E-D14C636B96AE}" destId="{4CEC0FFF-0B97-403F-90D1-F0EE933DD690}" srcOrd="0" destOrd="0" presId="urn:microsoft.com/office/officeart/2018/5/layout/IconLeafLabelList"/>
    <dgm:cxn modelId="{230497B0-BCA9-4843-B8B0-BBF079FEF846}" type="presParOf" srcId="{4CEC0FFF-0B97-403F-90D1-F0EE933DD690}" destId="{316C6A0F-A226-4BA2-8329-BC470504C0CE}" srcOrd="0" destOrd="0" presId="urn:microsoft.com/office/officeart/2018/5/layout/IconLeafLabelList"/>
    <dgm:cxn modelId="{3672FC4D-061B-9749-89D4-5049A7D83131}" type="presParOf" srcId="{4CEC0FFF-0B97-403F-90D1-F0EE933DD690}" destId="{12BB1F1C-C7B1-43BD-8F57-49760CA75AF1}" srcOrd="1" destOrd="0" presId="urn:microsoft.com/office/officeart/2018/5/layout/IconLeafLabelList"/>
    <dgm:cxn modelId="{DB757725-29E4-EE4D-9039-7FAB16CA7E61}" type="presParOf" srcId="{4CEC0FFF-0B97-403F-90D1-F0EE933DD690}" destId="{DAC071DA-ACFF-4DD8-ABC0-A948BD6A325F}" srcOrd="2" destOrd="0" presId="urn:microsoft.com/office/officeart/2018/5/layout/IconLeafLabelList"/>
    <dgm:cxn modelId="{F23C78E0-0BB5-7243-B2EE-5C4F2BA38683}" type="presParOf" srcId="{4CEC0FFF-0B97-403F-90D1-F0EE933DD690}" destId="{414DFE22-8E3C-4C38-A959-9095C91708D1}" srcOrd="3" destOrd="0" presId="urn:microsoft.com/office/officeart/2018/5/layout/IconLeafLabelList"/>
    <dgm:cxn modelId="{5046693F-902D-224B-885B-D89A13E5C602}" type="presParOf" srcId="{66FA23B8-4F18-4831-B41E-D14C636B96AE}" destId="{5B3B1D08-CD3D-41D2-9075-A45DE770F9E1}" srcOrd="1" destOrd="0" presId="urn:microsoft.com/office/officeart/2018/5/layout/IconLeafLabelList"/>
    <dgm:cxn modelId="{59AEA291-2567-7B4B-B7EE-E7D0146FC7EE}" type="presParOf" srcId="{66FA23B8-4F18-4831-B41E-D14C636B96AE}" destId="{76E55717-10CC-44BB-8343-43FBB2CBF50E}" srcOrd="2" destOrd="0" presId="urn:microsoft.com/office/officeart/2018/5/layout/IconLeafLabelList"/>
    <dgm:cxn modelId="{6FD29AAD-376B-7744-8FFB-9EB21ACEBE64}" type="presParOf" srcId="{76E55717-10CC-44BB-8343-43FBB2CBF50E}" destId="{DF2F077A-BD52-4619-8952-79B8511456E3}" srcOrd="0" destOrd="0" presId="urn:microsoft.com/office/officeart/2018/5/layout/IconLeafLabelList"/>
    <dgm:cxn modelId="{837241D3-B9A0-8E4D-8964-162655AB3B2C}" type="presParOf" srcId="{76E55717-10CC-44BB-8343-43FBB2CBF50E}" destId="{15B4C200-7FC5-4EE0-8EC8-89216C11CE00}" srcOrd="1" destOrd="0" presId="urn:microsoft.com/office/officeart/2018/5/layout/IconLeafLabelList"/>
    <dgm:cxn modelId="{255ED903-4B5D-AC44-89D5-9B9922DFF1DA}" type="presParOf" srcId="{76E55717-10CC-44BB-8343-43FBB2CBF50E}" destId="{D11F436C-0D3D-4360-8B03-202223C22C4B}" srcOrd="2" destOrd="0" presId="urn:microsoft.com/office/officeart/2018/5/layout/IconLeafLabelList"/>
    <dgm:cxn modelId="{E62287B5-E97C-C74A-86A7-3D25770B1DE9}" type="presParOf" srcId="{76E55717-10CC-44BB-8343-43FBB2CBF50E}" destId="{18518DE9-798D-4093-A196-9A2416A2F329}" srcOrd="3" destOrd="0" presId="urn:microsoft.com/office/officeart/2018/5/layout/IconLeafLabelList"/>
    <dgm:cxn modelId="{F50CC805-55D2-3E43-B7C0-8AA13FA85BA1}" type="presParOf" srcId="{66FA23B8-4F18-4831-B41E-D14C636B96AE}" destId="{2041CD03-C218-42AE-B926-107EA368615B}" srcOrd="3" destOrd="0" presId="urn:microsoft.com/office/officeart/2018/5/layout/IconLeafLabelList"/>
    <dgm:cxn modelId="{9328A4FA-5270-9F4E-992E-7B2E55E31688}" type="presParOf" srcId="{66FA23B8-4F18-4831-B41E-D14C636B96AE}" destId="{C66C3638-B039-451C-BC71-8F3F18E61499}" srcOrd="4" destOrd="0" presId="urn:microsoft.com/office/officeart/2018/5/layout/IconLeafLabelList"/>
    <dgm:cxn modelId="{6599BAB5-E991-914F-9C71-C07AD6279CEB}" type="presParOf" srcId="{C66C3638-B039-451C-BC71-8F3F18E61499}" destId="{BCBA7F70-A55F-4B34-98A5-A92ABFF029C6}" srcOrd="0" destOrd="0" presId="urn:microsoft.com/office/officeart/2018/5/layout/IconLeafLabelList"/>
    <dgm:cxn modelId="{20AA0233-BA24-0441-A7F5-00DFC581DE76}" type="presParOf" srcId="{C66C3638-B039-451C-BC71-8F3F18E61499}" destId="{C39169C6-E9F6-4508-8AFD-284E23857A6B}" srcOrd="1" destOrd="0" presId="urn:microsoft.com/office/officeart/2018/5/layout/IconLeafLabelList"/>
    <dgm:cxn modelId="{4F341820-9BD5-5F47-AABF-B51EA7984009}" type="presParOf" srcId="{C66C3638-B039-451C-BC71-8F3F18E61499}" destId="{DAF27430-9E30-42E6-BE62-3FEDFFE23F5B}" srcOrd="2" destOrd="0" presId="urn:microsoft.com/office/officeart/2018/5/layout/IconLeafLabelList"/>
    <dgm:cxn modelId="{9C4D39D4-BDB4-5B40-934D-FDFFE7D8C8C5}" type="presParOf" srcId="{C66C3638-B039-451C-BC71-8F3F18E61499}" destId="{DED5C23B-6141-4FE9-A9AE-5F3C4F68CDD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09D9B-BBAA-4380-978A-8C1285FBBBD0}"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43BB647-5365-4B95-AD87-76DC69084AB0}">
      <dgm:prSet/>
      <dgm:spPr/>
      <dgm:t>
        <a:bodyPr/>
        <a:lstStyle/>
        <a:p>
          <a:r>
            <a:rPr lang="en-US" b="0" i="0"/>
            <a:t>Santo Domingo: Charming colonial capital city</a:t>
          </a:r>
          <a:endParaRPr lang="en-US"/>
        </a:p>
      </dgm:t>
    </dgm:pt>
    <dgm:pt modelId="{60CF54E8-5406-43E5-B0AB-76BE084C6EF8}" cxnId="{9BD7D933-CFE0-464C-AE23-9C63779291A5}" type="parTrans">
      <dgm:prSet/>
      <dgm:spPr/>
      <dgm:t>
        <a:bodyPr/>
        <a:lstStyle/>
        <a:p>
          <a:endParaRPr lang="en-US"/>
        </a:p>
      </dgm:t>
    </dgm:pt>
    <dgm:pt modelId="{B2D1FA6E-908C-4CAB-97A8-06FF949D8F57}" cxnId="{9BD7D933-CFE0-464C-AE23-9C63779291A5}" type="sibTrans">
      <dgm:prSet/>
      <dgm:spPr/>
      <dgm:t>
        <a:bodyPr/>
        <a:lstStyle/>
        <a:p>
          <a:endParaRPr lang="en-US"/>
        </a:p>
      </dgm:t>
    </dgm:pt>
    <dgm:pt modelId="{ECACFAFD-6A1E-481B-8EF4-B672291C2101}">
      <dgm:prSet/>
      <dgm:spPr/>
      <dgm:t>
        <a:bodyPr/>
        <a:lstStyle/>
        <a:p>
          <a:r>
            <a:rPr lang="en-US" b="0" i="0"/>
            <a:t>Punta Cana: Well-known for its resorts and beaches</a:t>
          </a:r>
          <a:endParaRPr lang="en-US"/>
        </a:p>
      </dgm:t>
    </dgm:pt>
    <dgm:pt modelId="{10A3E869-AEF1-4D7A-B5CB-F0746C67B44F}" cxnId="{575CD4AE-58E5-4295-B687-DB8FDF6BF613}" type="parTrans">
      <dgm:prSet/>
      <dgm:spPr/>
      <dgm:t>
        <a:bodyPr/>
        <a:lstStyle/>
        <a:p>
          <a:endParaRPr lang="en-US"/>
        </a:p>
      </dgm:t>
    </dgm:pt>
    <dgm:pt modelId="{D7944F0A-660F-4759-92AD-4F6E1F17E8D8}" cxnId="{575CD4AE-58E5-4295-B687-DB8FDF6BF613}" type="sibTrans">
      <dgm:prSet/>
      <dgm:spPr/>
      <dgm:t>
        <a:bodyPr/>
        <a:lstStyle/>
        <a:p>
          <a:endParaRPr lang="en-US"/>
        </a:p>
      </dgm:t>
    </dgm:pt>
    <dgm:pt modelId="{83E974A5-7C43-4068-90A2-46DD8AB5F59B}">
      <dgm:prSet/>
      <dgm:spPr/>
      <dgm:t>
        <a:bodyPr/>
        <a:lstStyle/>
        <a:p>
          <a:r>
            <a:rPr lang="en-US" b="0" i="0"/>
            <a:t>Santiago: a center of culture with a thriving nightlife</a:t>
          </a:r>
          <a:br>
            <a:rPr lang="en-US" b="0" i="0"/>
          </a:br>
          <a:endParaRPr lang="en-US"/>
        </a:p>
      </dgm:t>
    </dgm:pt>
    <dgm:pt modelId="{6A3E23E2-938C-4E7F-849D-C59E995E2880}" cxnId="{13FF6EB6-F17E-4D10-B9EC-5B66D1EBF87D}" type="parTrans">
      <dgm:prSet/>
      <dgm:spPr/>
      <dgm:t>
        <a:bodyPr/>
        <a:lstStyle/>
        <a:p>
          <a:endParaRPr lang="en-US"/>
        </a:p>
      </dgm:t>
    </dgm:pt>
    <dgm:pt modelId="{A1541B58-2F01-4101-8F67-AF7C7B2E198A}" cxnId="{13FF6EB6-F17E-4D10-B9EC-5B66D1EBF87D}" type="sibTrans">
      <dgm:prSet/>
      <dgm:spPr/>
      <dgm:t>
        <a:bodyPr/>
        <a:lstStyle/>
        <a:p>
          <a:endParaRPr lang="en-US"/>
        </a:p>
      </dgm:t>
    </dgm:pt>
    <dgm:pt modelId="{5D64D0F8-01AF-405B-8333-CB8BA86AC740}" type="pres">
      <dgm:prSet presAssocID="{D0709D9B-BBAA-4380-978A-8C1285FBBBD0}" presName="root" presStyleCnt="0">
        <dgm:presLayoutVars>
          <dgm:dir/>
          <dgm:resizeHandles val="exact"/>
        </dgm:presLayoutVars>
      </dgm:prSet>
      <dgm:spPr/>
    </dgm:pt>
    <dgm:pt modelId="{64E27276-6014-4893-8807-20B57EBA867A}" type="pres">
      <dgm:prSet presAssocID="{443BB647-5365-4B95-AD87-76DC69084AB0}" presName="compNode" presStyleCnt="0"/>
      <dgm:spPr/>
    </dgm:pt>
    <dgm:pt modelId="{FE55892E-7F54-44B8-89DE-F23D37932B64}" type="pres">
      <dgm:prSet presAssocID="{443BB647-5365-4B95-AD87-76DC69084A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41D15BDA-F2A5-47F3-9F7D-00CED4B85FB4}" type="pres">
      <dgm:prSet presAssocID="{443BB647-5365-4B95-AD87-76DC69084AB0}" presName="spaceRect" presStyleCnt="0"/>
      <dgm:spPr/>
    </dgm:pt>
    <dgm:pt modelId="{DF3683C6-FFB0-47B0-B64F-C4FD3E48052E}" type="pres">
      <dgm:prSet presAssocID="{443BB647-5365-4B95-AD87-76DC69084AB0}" presName="textRect" presStyleLbl="revTx" presStyleIdx="0" presStyleCnt="3">
        <dgm:presLayoutVars>
          <dgm:chMax val="1"/>
          <dgm:chPref val="1"/>
        </dgm:presLayoutVars>
      </dgm:prSet>
      <dgm:spPr/>
    </dgm:pt>
    <dgm:pt modelId="{318461A8-E525-4344-9CFE-D9CBC8F52A31}" type="pres">
      <dgm:prSet presAssocID="{B2D1FA6E-908C-4CAB-97A8-06FF949D8F57}" presName="sibTrans" presStyleCnt="0"/>
      <dgm:spPr/>
    </dgm:pt>
    <dgm:pt modelId="{27A47BD9-6FB9-4D4C-BEEC-6D920A412C17}" type="pres">
      <dgm:prSet presAssocID="{ECACFAFD-6A1E-481B-8EF4-B672291C2101}" presName="compNode" presStyleCnt="0"/>
      <dgm:spPr/>
    </dgm:pt>
    <dgm:pt modelId="{EB3EEF5E-523B-4754-ACF9-28C5F9CE166D}" type="pres">
      <dgm:prSet presAssocID="{ECACFAFD-6A1E-481B-8EF4-B672291C21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B5287C0A-DDC1-4B5A-8E00-DA776795C584}" type="pres">
      <dgm:prSet presAssocID="{ECACFAFD-6A1E-481B-8EF4-B672291C2101}" presName="spaceRect" presStyleCnt="0"/>
      <dgm:spPr/>
    </dgm:pt>
    <dgm:pt modelId="{77D09FEE-02DA-4CB7-95D8-D0C05A05C46D}" type="pres">
      <dgm:prSet presAssocID="{ECACFAFD-6A1E-481B-8EF4-B672291C2101}" presName="textRect" presStyleLbl="revTx" presStyleIdx="1" presStyleCnt="3">
        <dgm:presLayoutVars>
          <dgm:chMax val="1"/>
          <dgm:chPref val="1"/>
        </dgm:presLayoutVars>
      </dgm:prSet>
      <dgm:spPr/>
    </dgm:pt>
    <dgm:pt modelId="{1FDA5EB9-17E9-4D35-A645-99226B77E2C4}" type="pres">
      <dgm:prSet presAssocID="{D7944F0A-660F-4759-92AD-4F6E1F17E8D8}" presName="sibTrans" presStyleCnt="0"/>
      <dgm:spPr/>
    </dgm:pt>
    <dgm:pt modelId="{CEAD0FA9-E528-48FF-92C9-A5C91384FCE4}" type="pres">
      <dgm:prSet presAssocID="{83E974A5-7C43-4068-90A2-46DD8AB5F59B}" presName="compNode" presStyleCnt="0"/>
      <dgm:spPr/>
    </dgm:pt>
    <dgm:pt modelId="{1C0011FB-686F-402F-9930-3812088EAF93}" type="pres">
      <dgm:prSet presAssocID="{83E974A5-7C43-4068-90A2-46DD8AB5F5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97BF842F-7C92-497D-823D-4F6345348306}" type="pres">
      <dgm:prSet presAssocID="{83E974A5-7C43-4068-90A2-46DD8AB5F59B}" presName="spaceRect" presStyleCnt="0"/>
      <dgm:spPr/>
    </dgm:pt>
    <dgm:pt modelId="{5738A053-0B78-404D-8D25-6481F2756DED}" type="pres">
      <dgm:prSet presAssocID="{83E974A5-7C43-4068-90A2-46DD8AB5F59B}" presName="textRect" presStyleLbl="revTx" presStyleIdx="2" presStyleCnt="3">
        <dgm:presLayoutVars>
          <dgm:chMax val="1"/>
          <dgm:chPref val="1"/>
        </dgm:presLayoutVars>
      </dgm:prSet>
      <dgm:spPr/>
    </dgm:pt>
  </dgm:ptLst>
  <dgm:cxnLst>
    <dgm:cxn modelId="{4DE82C17-4D64-41DE-AB9C-A15FD003D6F5}" type="presOf" srcId="{443BB647-5365-4B95-AD87-76DC69084AB0}" destId="{DF3683C6-FFB0-47B0-B64F-C4FD3E48052E}" srcOrd="0" destOrd="0" presId="urn:microsoft.com/office/officeart/2018/2/layout/IconLabelList"/>
    <dgm:cxn modelId="{E8B3F12D-3A3E-4452-BA43-6192DDB27054}" type="presOf" srcId="{83E974A5-7C43-4068-90A2-46DD8AB5F59B}" destId="{5738A053-0B78-404D-8D25-6481F2756DED}" srcOrd="0" destOrd="0" presId="urn:microsoft.com/office/officeart/2018/2/layout/IconLabelList"/>
    <dgm:cxn modelId="{9BD7D933-CFE0-464C-AE23-9C63779291A5}" srcId="{D0709D9B-BBAA-4380-978A-8C1285FBBBD0}" destId="{443BB647-5365-4B95-AD87-76DC69084AB0}" srcOrd="0" destOrd="0" parTransId="{60CF54E8-5406-43E5-B0AB-76BE084C6EF8}" sibTransId="{B2D1FA6E-908C-4CAB-97A8-06FF949D8F57}"/>
    <dgm:cxn modelId="{1DDF7F59-820E-491F-857F-90594867ABBE}" type="presOf" srcId="{ECACFAFD-6A1E-481B-8EF4-B672291C2101}" destId="{77D09FEE-02DA-4CB7-95D8-D0C05A05C46D}" srcOrd="0" destOrd="0" presId="urn:microsoft.com/office/officeart/2018/2/layout/IconLabelList"/>
    <dgm:cxn modelId="{575CD4AE-58E5-4295-B687-DB8FDF6BF613}" srcId="{D0709D9B-BBAA-4380-978A-8C1285FBBBD0}" destId="{ECACFAFD-6A1E-481B-8EF4-B672291C2101}" srcOrd="1" destOrd="0" parTransId="{10A3E869-AEF1-4D7A-B5CB-F0746C67B44F}" sibTransId="{D7944F0A-660F-4759-92AD-4F6E1F17E8D8}"/>
    <dgm:cxn modelId="{13FF6EB6-F17E-4D10-B9EC-5B66D1EBF87D}" srcId="{D0709D9B-BBAA-4380-978A-8C1285FBBBD0}" destId="{83E974A5-7C43-4068-90A2-46DD8AB5F59B}" srcOrd="2" destOrd="0" parTransId="{6A3E23E2-938C-4E7F-849D-C59E995E2880}" sibTransId="{A1541B58-2F01-4101-8F67-AF7C7B2E198A}"/>
    <dgm:cxn modelId="{F050D9D7-130D-4762-A6C3-666A449F19CA}" type="presOf" srcId="{D0709D9B-BBAA-4380-978A-8C1285FBBBD0}" destId="{5D64D0F8-01AF-405B-8333-CB8BA86AC740}" srcOrd="0" destOrd="0" presId="urn:microsoft.com/office/officeart/2018/2/layout/IconLabelList"/>
    <dgm:cxn modelId="{4EDD86ED-0279-4CBE-9586-B5DB44B17C05}" type="presParOf" srcId="{5D64D0F8-01AF-405B-8333-CB8BA86AC740}" destId="{64E27276-6014-4893-8807-20B57EBA867A}" srcOrd="0" destOrd="0" presId="urn:microsoft.com/office/officeart/2018/2/layout/IconLabelList"/>
    <dgm:cxn modelId="{BD5DE48C-4ACE-4939-ACD5-B7EE72D75226}" type="presParOf" srcId="{64E27276-6014-4893-8807-20B57EBA867A}" destId="{FE55892E-7F54-44B8-89DE-F23D37932B64}" srcOrd="0" destOrd="0" presId="urn:microsoft.com/office/officeart/2018/2/layout/IconLabelList"/>
    <dgm:cxn modelId="{54639521-F40D-455D-B67D-9963EEF16C4C}" type="presParOf" srcId="{64E27276-6014-4893-8807-20B57EBA867A}" destId="{41D15BDA-F2A5-47F3-9F7D-00CED4B85FB4}" srcOrd="1" destOrd="0" presId="urn:microsoft.com/office/officeart/2018/2/layout/IconLabelList"/>
    <dgm:cxn modelId="{C5E7D380-A9E5-4F6A-ADE7-2861756C2E1B}" type="presParOf" srcId="{64E27276-6014-4893-8807-20B57EBA867A}" destId="{DF3683C6-FFB0-47B0-B64F-C4FD3E48052E}" srcOrd="2" destOrd="0" presId="urn:microsoft.com/office/officeart/2018/2/layout/IconLabelList"/>
    <dgm:cxn modelId="{AE3D6A88-E2DC-4208-B087-C200064C3196}" type="presParOf" srcId="{5D64D0F8-01AF-405B-8333-CB8BA86AC740}" destId="{318461A8-E525-4344-9CFE-D9CBC8F52A31}" srcOrd="1" destOrd="0" presId="urn:microsoft.com/office/officeart/2018/2/layout/IconLabelList"/>
    <dgm:cxn modelId="{95F72B0F-97F0-4261-8F37-331AE5403619}" type="presParOf" srcId="{5D64D0F8-01AF-405B-8333-CB8BA86AC740}" destId="{27A47BD9-6FB9-4D4C-BEEC-6D920A412C17}" srcOrd="2" destOrd="0" presId="urn:microsoft.com/office/officeart/2018/2/layout/IconLabelList"/>
    <dgm:cxn modelId="{45394B0E-C138-4DDC-9488-B671A02A1EEA}" type="presParOf" srcId="{27A47BD9-6FB9-4D4C-BEEC-6D920A412C17}" destId="{EB3EEF5E-523B-4754-ACF9-28C5F9CE166D}" srcOrd="0" destOrd="0" presId="urn:microsoft.com/office/officeart/2018/2/layout/IconLabelList"/>
    <dgm:cxn modelId="{1B6E4A50-2914-4D25-8C2A-07E792AD1825}" type="presParOf" srcId="{27A47BD9-6FB9-4D4C-BEEC-6D920A412C17}" destId="{B5287C0A-DDC1-4B5A-8E00-DA776795C584}" srcOrd="1" destOrd="0" presId="urn:microsoft.com/office/officeart/2018/2/layout/IconLabelList"/>
    <dgm:cxn modelId="{C4EB49AC-FC52-4D74-9338-4391F30F861B}" type="presParOf" srcId="{27A47BD9-6FB9-4D4C-BEEC-6D920A412C17}" destId="{77D09FEE-02DA-4CB7-95D8-D0C05A05C46D}" srcOrd="2" destOrd="0" presId="urn:microsoft.com/office/officeart/2018/2/layout/IconLabelList"/>
    <dgm:cxn modelId="{7163B819-822F-4FD7-AE10-A21242430B64}" type="presParOf" srcId="{5D64D0F8-01AF-405B-8333-CB8BA86AC740}" destId="{1FDA5EB9-17E9-4D35-A645-99226B77E2C4}" srcOrd="3" destOrd="0" presId="urn:microsoft.com/office/officeart/2018/2/layout/IconLabelList"/>
    <dgm:cxn modelId="{5C0B9A6A-D02F-4048-A215-224163E63D1F}" type="presParOf" srcId="{5D64D0F8-01AF-405B-8333-CB8BA86AC740}" destId="{CEAD0FA9-E528-48FF-92C9-A5C91384FCE4}" srcOrd="4" destOrd="0" presId="urn:microsoft.com/office/officeart/2018/2/layout/IconLabelList"/>
    <dgm:cxn modelId="{C85C88B7-025E-4E6A-862E-242BEB9EDF46}" type="presParOf" srcId="{CEAD0FA9-E528-48FF-92C9-A5C91384FCE4}" destId="{1C0011FB-686F-402F-9930-3812088EAF93}" srcOrd="0" destOrd="0" presId="urn:microsoft.com/office/officeart/2018/2/layout/IconLabelList"/>
    <dgm:cxn modelId="{0D50BD5C-54E4-434C-85F3-27C5E3DE4B9E}" type="presParOf" srcId="{CEAD0FA9-E528-48FF-92C9-A5C91384FCE4}" destId="{97BF842F-7C92-497D-823D-4F6345348306}" srcOrd="1" destOrd="0" presId="urn:microsoft.com/office/officeart/2018/2/layout/IconLabelList"/>
    <dgm:cxn modelId="{E3CE9CF7-95E3-4C97-81AA-004775A577E2}" type="presParOf" srcId="{CEAD0FA9-E528-48FF-92C9-A5C91384FCE4}" destId="{5738A053-0B78-404D-8D25-6481F2756DE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B7317F-813F-435F-ABC4-3495BFABCAB6}"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E5E6620-2BB9-4EC2-B79A-2B0EB297C955}">
      <dgm:prSet/>
      <dgm:spPr/>
      <dgm:t>
        <a:bodyPr/>
        <a:lstStyle/>
        <a:p>
          <a:r>
            <a:rPr lang="en-US" b="0" i="0" dirty="0"/>
            <a:t>Preconceived notions about Dominicans being "uneducated" or "lazy”</a:t>
          </a:r>
          <a:endParaRPr lang="en-US" dirty="0"/>
        </a:p>
      </dgm:t>
    </dgm:pt>
    <dgm:pt modelId="{001D098C-D9DB-48DC-9C9E-D229D23A1A3D}" cxnId="{68185E35-582A-41EF-B10C-2E8E9B9EB9C6}" type="parTrans">
      <dgm:prSet/>
      <dgm:spPr/>
      <dgm:t>
        <a:bodyPr/>
        <a:lstStyle/>
        <a:p>
          <a:endParaRPr lang="en-US"/>
        </a:p>
      </dgm:t>
    </dgm:pt>
    <dgm:pt modelId="{5B2979B1-3F6D-4A58-845B-981FB6C74B39}" cxnId="{68185E35-582A-41EF-B10C-2E8E9B9EB9C6}" type="sibTrans">
      <dgm:prSet/>
      <dgm:spPr/>
      <dgm:t>
        <a:bodyPr/>
        <a:lstStyle/>
        <a:p>
          <a:endParaRPr lang="en-US"/>
        </a:p>
      </dgm:t>
    </dgm:pt>
    <dgm:pt modelId="{3DAB6BD0-5FF1-4A78-98C9-0692E6CDEEF4}">
      <dgm:prSet/>
      <dgm:spPr/>
      <dgm:t>
        <a:bodyPr/>
        <a:lstStyle/>
        <a:p>
          <a:r>
            <a:rPr lang="en-US" b="0" i="0" dirty="0"/>
            <a:t>Prejudices towards immigrants from Haiti</a:t>
          </a:r>
          <a:endParaRPr lang="en-US" dirty="0"/>
        </a:p>
      </dgm:t>
    </dgm:pt>
    <dgm:pt modelId="{96E97E41-727A-43FA-BA73-4F6E35C6E63F}" cxnId="{254B65B4-AEB7-4017-A788-3B447C08749F}" type="parTrans">
      <dgm:prSet/>
      <dgm:spPr/>
      <dgm:t>
        <a:bodyPr/>
        <a:lstStyle/>
        <a:p>
          <a:endParaRPr lang="en-US"/>
        </a:p>
      </dgm:t>
    </dgm:pt>
    <dgm:pt modelId="{61EBDE58-D7C8-406C-84FD-85AD97E1D6BE}" cxnId="{254B65B4-AEB7-4017-A788-3B447C08749F}" type="sibTrans">
      <dgm:prSet/>
      <dgm:spPr/>
      <dgm:t>
        <a:bodyPr/>
        <a:lstStyle/>
        <a:p>
          <a:endParaRPr lang="en-US"/>
        </a:p>
      </dgm:t>
    </dgm:pt>
    <dgm:pt modelId="{74F96B59-C096-4AEF-8AA9-A982A9BDA89D}">
      <dgm:prSet/>
      <dgm:spPr/>
      <dgm:t>
        <a:bodyPr/>
        <a:lstStyle/>
        <a:p>
          <a:r>
            <a:rPr lang="en-US" b="0" i="0" dirty="0"/>
            <a:t>Correcting misunderstandings via education and cultural exchange</a:t>
          </a:r>
          <a:br>
            <a:rPr lang="en-US" b="0" i="0" dirty="0"/>
          </a:br>
          <a:endParaRPr lang="en-US" dirty="0"/>
        </a:p>
      </dgm:t>
    </dgm:pt>
    <dgm:pt modelId="{2E0F62ED-FF63-4B1F-AC3D-1A126E48D5D9}" cxnId="{0607B6A8-05F7-4D06-B85A-E7052C5D5E0D}" type="parTrans">
      <dgm:prSet/>
      <dgm:spPr/>
      <dgm:t>
        <a:bodyPr/>
        <a:lstStyle/>
        <a:p>
          <a:endParaRPr lang="en-US"/>
        </a:p>
      </dgm:t>
    </dgm:pt>
    <dgm:pt modelId="{35DAC84F-D7C2-4804-A5CF-7B4182B37D24}" cxnId="{0607B6A8-05F7-4D06-B85A-E7052C5D5E0D}" type="sibTrans">
      <dgm:prSet/>
      <dgm:spPr/>
      <dgm:t>
        <a:bodyPr/>
        <a:lstStyle/>
        <a:p>
          <a:endParaRPr lang="en-US"/>
        </a:p>
      </dgm:t>
    </dgm:pt>
    <dgm:pt modelId="{79DC0DEF-1358-46CA-BA03-FE2E85FB2352}" type="pres">
      <dgm:prSet presAssocID="{67B7317F-813F-435F-ABC4-3495BFABCAB6}" presName="root" presStyleCnt="0">
        <dgm:presLayoutVars>
          <dgm:dir/>
          <dgm:resizeHandles val="exact"/>
        </dgm:presLayoutVars>
      </dgm:prSet>
      <dgm:spPr/>
    </dgm:pt>
    <dgm:pt modelId="{61CBF55C-160B-40D5-A4F1-02D14DFD34D5}" type="pres">
      <dgm:prSet presAssocID="{7E5E6620-2BB9-4EC2-B79A-2B0EB297C955}" presName="compNode" presStyleCnt="0"/>
      <dgm:spPr/>
    </dgm:pt>
    <dgm:pt modelId="{4B475368-45EB-44C0-8A0B-66A282805DE6}" type="pres">
      <dgm:prSet presAssocID="{7E5E6620-2BB9-4EC2-B79A-2B0EB297C9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A101ED4D-273C-4C0F-BD9C-9411D929F254}" type="pres">
      <dgm:prSet presAssocID="{7E5E6620-2BB9-4EC2-B79A-2B0EB297C955}" presName="spaceRect" presStyleCnt="0"/>
      <dgm:spPr/>
    </dgm:pt>
    <dgm:pt modelId="{55AD0D13-88BD-436F-AFBA-525B798D5B1E}" type="pres">
      <dgm:prSet presAssocID="{7E5E6620-2BB9-4EC2-B79A-2B0EB297C955}" presName="textRect" presStyleLbl="revTx" presStyleIdx="0" presStyleCnt="3">
        <dgm:presLayoutVars>
          <dgm:chMax val="1"/>
          <dgm:chPref val="1"/>
        </dgm:presLayoutVars>
      </dgm:prSet>
      <dgm:spPr/>
    </dgm:pt>
    <dgm:pt modelId="{C42A71E7-D23B-45EC-9F2F-876D4391EBF2}" type="pres">
      <dgm:prSet presAssocID="{5B2979B1-3F6D-4A58-845B-981FB6C74B39}" presName="sibTrans" presStyleCnt="0"/>
      <dgm:spPr/>
    </dgm:pt>
    <dgm:pt modelId="{B29C4DBE-BDAC-4508-92A8-25E41C55B19E}" type="pres">
      <dgm:prSet presAssocID="{3DAB6BD0-5FF1-4A78-98C9-0692E6CDEEF4}" presName="compNode" presStyleCnt="0"/>
      <dgm:spPr/>
    </dgm:pt>
    <dgm:pt modelId="{7F56CD06-D4C5-433F-B315-6F88A720A962}" type="pres">
      <dgm:prSet presAssocID="{3DAB6BD0-5FF1-4A78-98C9-0692E6CDEE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9160F95D-F424-4A6B-A796-33AE40CE058D}" type="pres">
      <dgm:prSet presAssocID="{3DAB6BD0-5FF1-4A78-98C9-0692E6CDEEF4}" presName="spaceRect" presStyleCnt="0"/>
      <dgm:spPr/>
    </dgm:pt>
    <dgm:pt modelId="{95341E42-B92B-4012-8DBA-050C71810CCB}" type="pres">
      <dgm:prSet presAssocID="{3DAB6BD0-5FF1-4A78-98C9-0692E6CDEEF4}" presName="textRect" presStyleLbl="revTx" presStyleIdx="1" presStyleCnt="3">
        <dgm:presLayoutVars>
          <dgm:chMax val="1"/>
          <dgm:chPref val="1"/>
        </dgm:presLayoutVars>
      </dgm:prSet>
      <dgm:spPr/>
    </dgm:pt>
    <dgm:pt modelId="{2C4AAB4C-2974-412A-90A4-D43111177554}" type="pres">
      <dgm:prSet presAssocID="{61EBDE58-D7C8-406C-84FD-85AD97E1D6BE}" presName="sibTrans" presStyleCnt="0"/>
      <dgm:spPr/>
    </dgm:pt>
    <dgm:pt modelId="{C72A7535-BBB2-4096-9527-E19C10FFCF87}" type="pres">
      <dgm:prSet presAssocID="{74F96B59-C096-4AEF-8AA9-A982A9BDA89D}" presName="compNode" presStyleCnt="0"/>
      <dgm:spPr/>
    </dgm:pt>
    <dgm:pt modelId="{E016D0D5-B4F6-4879-B0A8-F57D23D6C62F}" type="pres">
      <dgm:prSet presAssocID="{74F96B59-C096-4AEF-8AA9-A982A9BDA8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FF8AD63D-15EE-4B2A-8C97-E493412425BE}" type="pres">
      <dgm:prSet presAssocID="{74F96B59-C096-4AEF-8AA9-A982A9BDA89D}" presName="spaceRect" presStyleCnt="0"/>
      <dgm:spPr/>
    </dgm:pt>
    <dgm:pt modelId="{E5394264-68A1-4568-81A2-D8E11E640AB7}" type="pres">
      <dgm:prSet presAssocID="{74F96B59-C096-4AEF-8AA9-A982A9BDA89D}" presName="textRect" presStyleLbl="revTx" presStyleIdx="2" presStyleCnt="3">
        <dgm:presLayoutVars>
          <dgm:chMax val="1"/>
          <dgm:chPref val="1"/>
        </dgm:presLayoutVars>
      </dgm:prSet>
      <dgm:spPr/>
    </dgm:pt>
  </dgm:ptLst>
  <dgm:cxnLst>
    <dgm:cxn modelId="{68185E35-582A-41EF-B10C-2E8E9B9EB9C6}" srcId="{67B7317F-813F-435F-ABC4-3495BFABCAB6}" destId="{7E5E6620-2BB9-4EC2-B79A-2B0EB297C955}" srcOrd="0" destOrd="0" parTransId="{001D098C-D9DB-48DC-9C9E-D229D23A1A3D}" sibTransId="{5B2979B1-3F6D-4A58-845B-981FB6C74B39}"/>
    <dgm:cxn modelId="{E49A814E-0E72-4DAC-A233-AB380226E29A}" type="presOf" srcId="{67B7317F-813F-435F-ABC4-3495BFABCAB6}" destId="{79DC0DEF-1358-46CA-BA03-FE2E85FB2352}" srcOrd="0" destOrd="0" presId="urn:microsoft.com/office/officeart/2018/2/layout/IconLabelList"/>
    <dgm:cxn modelId="{E85C3B8B-B10C-4559-9943-E7CA8E25EC94}" type="presOf" srcId="{7E5E6620-2BB9-4EC2-B79A-2B0EB297C955}" destId="{55AD0D13-88BD-436F-AFBA-525B798D5B1E}" srcOrd="0" destOrd="0" presId="urn:microsoft.com/office/officeart/2018/2/layout/IconLabelList"/>
    <dgm:cxn modelId="{0607B6A8-05F7-4D06-B85A-E7052C5D5E0D}" srcId="{67B7317F-813F-435F-ABC4-3495BFABCAB6}" destId="{74F96B59-C096-4AEF-8AA9-A982A9BDA89D}" srcOrd="2" destOrd="0" parTransId="{2E0F62ED-FF63-4B1F-AC3D-1A126E48D5D9}" sibTransId="{35DAC84F-D7C2-4804-A5CF-7B4182B37D24}"/>
    <dgm:cxn modelId="{254B65B4-AEB7-4017-A788-3B447C08749F}" srcId="{67B7317F-813F-435F-ABC4-3495BFABCAB6}" destId="{3DAB6BD0-5FF1-4A78-98C9-0692E6CDEEF4}" srcOrd="1" destOrd="0" parTransId="{96E97E41-727A-43FA-BA73-4F6E35C6E63F}" sibTransId="{61EBDE58-D7C8-406C-84FD-85AD97E1D6BE}"/>
    <dgm:cxn modelId="{A56B7DCE-4523-4E02-8F44-57CB31675E63}" type="presOf" srcId="{74F96B59-C096-4AEF-8AA9-A982A9BDA89D}" destId="{E5394264-68A1-4568-81A2-D8E11E640AB7}" srcOrd="0" destOrd="0" presId="urn:microsoft.com/office/officeart/2018/2/layout/IconLabelList"/>
    <dgm:cxn modelId="{7C28BFFE-C09A-46C5-A402-EC63F4DC648A}" type="presOf" srcId="{3DAB6BD0-5FF1-4A78-98C9-0692E6CDEEF4}" destId="{95341E42-B92B-4012-8DBA-050C71810CCB}" srcOrd="0" destOrd="0" presId="urn:microsoft.com/office/officeart/2018/2/layout/IconLabelList"/>
    <dgm:cxn modelId="{5053D498-3C9E-47BB-BD5D-BE204024E81B}" type="presParOf" srcId="{79DC0DEF-1358-46CA-BA03-FE2E85FB2352}" destId="{61CBF55C-160B-40D5-A4F1-02D14DFD34D5}" srcOrd="0" destOrd="0" presId="urn:microsoft.com/office/officeart/2018/2/layout/IconLabelList"/>
    <dgm:cxn modelId="{4B62E26F-0F3E-448F-AA4B-FDAA5788AA40}" type="presParOf" srcId="{61CBF55C-160B-40D5-A4F1-02D14DFD34D5}" destId="{4B475368-45EB-44C0-8A0B-66A282805DE6}" srcOrd="0" destOrd="0" presId="urn:microsoft.com/office/officeart/2018/2/layout/IconLabelList"/>
    <dgm:cxn modelId="{8B061226-749E-4F96-BFC5-74947AF66963}" type="presParOf" srcId="{61CBF55C-160B-40D5-A4F1-02D14DFD34D5}" destId="{A101ED4D-273C-4C0F-BD9C-9411D929F254}" srcOrd="1" destOrd="0" presId="urn:microsoft.com/office/officeart/2018/2/layout/IconLabelList"/>
    <dgm:cxn modelId="{9A516B4C-3DED-497E-8063-83D2651F7048}" type="presParOf" srcId="{61CBF55C-160B-40D5-A4F1-02D14DFD34D5}" destId="{55AD0D13-88BD-436F-AFBA-525B798D5B1E}" srcOrd="2" destOrd="0" presId="urn:microsoft.com/office/officeart/2018/2/layout/IconLabelList"/>
    <dgm:cxn modelId="{9F54F515-8631-4C76-B602-DFF89F1F6D31}" type="presParOf" srcId="{79DC0DEF-1358-46CA-BA03-FE2E85FB2352}" destId="{C42A71E7-D23B-45EC-9F2F-876D4391EBF2}" srcOrd="1" destOrd="0" presId="urn:microsoft.com/office/officeart/2018/2/layout/IconLabelList"/>
    <dgm:cxn modelId="{E70A94B4-F944-4AF0-9539-EB52DBC36BC8}" type="presParOf" srcId="{79DC0DEF-1358-46CA-BA03-FE2E85FB2352}" destId="{B29C4DBE-BDAC-4508-92A8-25E41C55B19E}" srcOrd="2" destOrd="0" presId="urn:microsoft.com/office/officeart/2018/2/layout/IconLabelList"/>
    <dgm:cxn modelId="{02442210-36F1-4798-B953-7776ECFE3A2C}" type="presParOf" srcId="{B29C4DBE-BDAC-4508-92A8-25E41C55B19E}" destId="{7F56CD06-D4C5-433F-B315-6F88A720A962}" srcOrd="0" destOrd="0" presId="urn:microsoft.com/office/officeart/2018/2/layout/IconLabelList"/>
    <dgm:cxn modelId="{83BB469A-92EA-4BBE-B590-5E1FF304037D}" type="presParOf" srcId="{B29C4DBE-BDAC-4508-92A8-25E41C55B19E}" destId="{9160F95D-F424-4A6B-A796-33AE40CE058D}" srcOrd="1" destOrd="0" presId="urn:microsoft.com/office/officeart/2018/2/layout/IconLabelList"/>
    <dgm:cxn modelId="{776703AD-AA64-4D40-A8A6-FF7CF05F44CF}" type="presParOf" srcId="{B29C4DBE-BDAC-4508-92A8-25E41C55B19E}" destId="{95341E42-B92B-4012-8DBA-050C71810CCB}" srcOrd="2" destOrd="0" presId="urn:microsoft.com/office/officeart/2018/2/layout/IconLabelList"/>
    <dgm:cxn modelId="{11FA3935-B24F-492B-B108-6D164E6C1D63}" type="presParOf" srcId="{79DC0DEF-1358-46CA-BA03-FE2E85FB2352}" destId="{2C4AAB4C-2974-412A-90A4-D43111177554}" srcOrd="3" destOrd="0" presId="urn:microsoft.com/office/officeart/2018/2/layout/IconLabelList"/>
    <dgm:cxn modelId="{EA654EEC-B007-4C58-9442-4086FAE49D80}" type="presParOf" srcId="{79DC0DEF-1358-46CA-BA03-FE2E85FB2352}" destId="{C72A7535-BBB2-4096-9527-E19C10FFCF87}" srcOrd="4" destOrd="0" presId="urn:microsoft.com/office/officeart/2018/2/layout/IconLabelList"/>
    <dgm:cxn modelId="{49002C65-3315-4ED0-B76E-5AAB5BE5788E}" type="presParOf" srcId="{C72A7535-BBB2-4096-9527-E19C10FFCF87}" destId="{E016D0D5-B4F6-4879-B0A8-F57D23D6C62F}" srcOrd="0" destOrd="0" presId="urn:microsoft.com/office/officeart/2018/2/layout/IconLabelList"/>
    <dgm:cxn modelId="{EE037B40-F87F-4FD7-BC57-F7EE84E6C21D}" type="presParOf" srcId="{C72A7535-BBB2-4096-9527-E19C10FFCF87}" destId="{FF8AD63D-15EE-4B2A-8C97-E493412425BE}" srcOrd="1" destOrd="0" presId="urn:microsoft.com/office/officeart/2018/2/layout/IconLabelList"/>
    <dgm:cxn modelId="{7F7344DB-4194-40B8-9F76-BB35176BFDE2}" type="presParOf" srcId="{C72A7535-BBB2-4096-9527-E19C10FFCF87}" destId="{E5394264-68A1-4568-81A2-D8E11E640AB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0A8F6D-1D75-463B-8BB1-2E5B5ACD831E}"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AD2D297-42A8-455E-A3D8-D95311BF44F4}">
      <dgm:prSet/>
      <dgm:spPr/>
      <dgm:t>
        <a:bodyPr/>
        <a:lstStyle/>
        <a:p>
          <a:r>
            <a:rPr lang="en-US" b="0" i="0" dirty="0"/>
            <a:t>Differences in income between rural and urban locations</a:t>
          </a:r>
          <a:endParaRPr lang="en-US" dirty="0"/>
        </a:p>
      </dgm:t>
    </dgm:pt>
    <dgm:pt modelId="{F12BC15C-B1B8-4B90-8F98-4AC4F1687BAE}" cxnId="{3CAB6835-8A9B-43F4-B118-64190F1C244A}" type="parTrans">
      <dgm:prSet/>
      <dgm:spPr/>
      <dgm:t>
        <a:bodyPr/>
        <a:lstStyle/>
        <a:p>
          <a:endParaRPr lang="en-US"/>
        </a:p>
      </dgm:t>
    </dgm:pt>
    <dgm:pt modelId="{6E0E62F1-9F44-4A61-8A85-28A3E1AB657B}" cxnId="{3CAB6835-8A9B-43F4-B118-64190F1C244A}" type="sibTrans">
      <dgm:prSet/>
      <dgm:spPr/>
      <dgm:t>
        <a:bodyPr/>
        <a:lstStyle/>
        <a:p>
          <a:endParaRPr lang="en-US"/>
        </a:p>
      </dgm:t>
    </dgm:pt>
    <dgm:pt modelId="{A1EDC779-8815-4C49-88C3-FC363E3C1D38}">
      <dgm:prSet/>
      <dgm:spPr/>
      <dgm:t>
        <a:bodyPr/>
        <a:lstStyle/>
        <a:p>
          <a:r>
            <a:rPr lang="en-US" b="0" i="0" dirty="0"/>
            <a:t>Obstacles in obtaining healthcare and education</a:t>
          </a:r>
          <a:endParaRPr lang="en-US" dirty="0"/>
        </a:p>
      </dgm:t>
    </dgm:pt>
    <dgm:pt modelId="{2D927E43-85D5-463D-8AF6-BE1376F3525F}" cxnId="{3C3FB406-382C-432F-8932-8B0D81C27B51}" type="parTrans">
      <dgm:prSet/>
      <dgm:spPr/>
      <dgm:t>
        <a:bodyPr/>
        <a:lstStyle/>
        <a:p>
          <a:endParaRPr lang="en-US"/>
        </a:p>
      </dgm:t>
    </dgm:pt>
    <dgm:pt modelId="{6BE7A3AD-9B5D-42CB-8AC1-C8901404E713}" cxnId="{3C3FB406-382C-432F-8932-8B0D81C27B51}" type="sibTrans">
      <dgm:prSet/>
      <dgm:spPr/>
      <dgm:t>
        <a:bodyPr/>
        <a:lstStyle/>
        <a:p>
          <a:endParaRPr lang="en-US"/>
        </a:p>
      </dgm:t>
    </dgm:pt>
    <dgm:pt modelId="{7BD12E0B-E0FA-4536-8F07-06460A315FDD}">
      <dgm:prSet/>
      <dgm:spPr/>
      <dgm:t>
        <a:bodyPr/>
        <a:lstStyle/>
        <a:p>
          <a:r>
            <a:rPr lang="en-US" b="0" i="0" dirty="0"/>
            <a:t>Tourism's effects on regional economies</a:t>
          </a:r>
          <a:endParaRPr lang="en-US" dirty="0"/>
        </a:p>
      </dgm:t>
    </dgm:pt>
    <dgm:pt modelId="{1C7FE9F6-F1E8-418B-A7BA-91D1DB5CA9B7}" cxnId="{FC630839-A750-44AA-BD3F-DF4B30A32E0B}" type="parTrans">
      <dgm:prSet/>
      <dgm:spPr/>
      <dgm:t>
        <a:bodyPr/>
        <a:lstStyle/>
        <a:p>
          <a:endParaRPr lang="en-US"/>
        </a:p>
      </dgm:t>
    </dgm:pt>
    <dgm:pt modelId="{862B0761-5671-4D95-9459-E60F95AB0E7C}" cxnId="{FC630839-A750-44AA-BD3F-DF4B30A32E0B}" type="sibTrans">
      <dgm:prSet/>
      <dgm:spPr/>
      <dgm:t>
        <a:bodyPr/>
        <a:lstStyle/>
        <a:p>
          <a:endParaRPr lang="en-US"/>
        </a:p>
      </dgm:t>
    </dgm:pt>
    <dgm:pt modelId="{FBA55D05-2D95-4CA8-89BA-78D91D106E09}" type="pres">
      <dgm:prSet presAssocID="{C30A8F6D-1D75-463B-8BB1-2E5B5ACD831E}" presName="root" presStyleCnt="0">
        <dgm:presLayoutVars>
          <dgm:dir/>
          <dgm:resizeHandles val="exact"/>
        </dgm:presLayoutVars>
      </dgm:prSet>
      <dgm:spPr/>
    </dgm:pt>
    <dgm:pt modelId="{9B99EB19-1CB0-4686-82F6-7A39D50D21C4}" type="pres">
      <dgm:prSet presAssocID="{8AD2D297-42A8-455E-A3D8-D95311BF44F4}" presName="compNode" presStyleCnt="0"/>
      <dgm:spPr/>
    </dgm:pt>
    <dgm:pt modelId="{036E320C-AD75-4688-BF47-D3DBF17EC90F}" type="pres">
      <dgm:prSet presAssocID="{8AD2D297-42A8-455E-A3D8-D95311BF44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0A07F5A6-4BAC-480C-A676-DAA29B57C43E}" type="pres">
      <dgm:prSet presAssocID="{8AD2D297-42A8-455E-A3D8-D95311BF44F4}" presName="spaceRect" presStyleCnt="0"/>
      <dgm:spPr/>
    </dgm:pt>
    <dgm:pt modelId="{9B0A5A54-460E-4AB8-AA57-74CB1828A487}" type="pres">
      <dgm:prSet presAssocID="{8AD2D297-42A8-455E-A3D8-D95311BF44F4}" presName="textRect" presStyleLbl="revTx" presStyleIdx="0" presStyleCnt="3">
        <dgm:presLayoutVars>
          <dgm:chMax val="1"/>
          <dgm:chPref val="1"/>
        </dgm:presLayoutVars>
      </dgm:prSet>
      <dgm:spPr/>
    </dgm:pt>
    <dgm:pt modelId="{ED962AC1-017D-4ACA-865A-035E3EBF2BEC}" type="pres">
      <dgm:prSet presAssocID="{6E0E62F1-9F44-4A61-8A85-28A3E1AB657B}" presName="sibTrans" presStyleCnt="0"/>
      <dgm:spPr/>
    </dgm:pt>
    <dgm:pt modelId="{960A5FA5-3E36-4FF4-B6BA-1F5910ED2B3E}" type="pres">
      <dgm:prSet presAssocID="{A1EDC779-8815-4C49-88C3-FC363E3C1D38}" presName="compNode" presStyleCnt="0"/>
      <dgm:spPr/>
    </dgm:pt>
    <dgm:pt modelId="{250ED660-F851-4BB9-9719-318A0B741F51}" type="pres">
      <dgm:prSet presAssocID="{A1EDC779-8815-4C49-88C3-FC363E3C1D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776D0E8F-009E-4450-9530-207907956A39}" type="pres">
      <dgm:prSet presAssocID="{A1EDC779-8815-4C49-88C3-FC363E3C1D38}" presName="spaceRect" presStyleCnt="0"/>
      <dgm:spPr/>
    </dgm:pt>
    <dgm:pt modelId="{F0EB069E-DE19-44DF-8A20-AAE302089986}" type="pres">
      <dgm:prSet presAssocID="{A1EDC779-8815-4C49-88C3-FC363E3C1D38}" presName="textRect" presStyleLbl="revTx" presStyleIdx="1" presStyleCnt="3">
        <dgm:presLayoutVars>
          <dgm:chMax val="1"/>
          <dgm:chPref val="1"/>
        </dgm:presLayoutVars>
      </dgm:prSet>
      <dgm:spPr/>
    </dgm:pt>
    <dgm:pt modelId="{5A255156-D39F-4CC4-8682-AB93ED31E2A7}" type="pres">
      <dgm:prSet presAssocID="{6BE7A3AD-9B5D-42CB-8AC1-C8901404E713}" presName="sibTrans" presStyleCnt="0"/>
      <dgm:spPr/>
    </dgm:pt>
    <dgm:pt modelId="{35066CCC-20F5-4632-BFF4-2929AD6F6A18}" type="pres">
      <dgm:prSet presAssocID="{7BD12E0B-E0FA-4536-8F07-06460A315FDD}" presName="compNode" presStyleCnt="0"/>
      <dgm:spPr/>
    </dgm:pt>
    <dgm:pt modelId="{984AE2AD-5F18-4018-811C-E80D9B320CB2}" type="pres">
      <dgm:prSet presAssocID="{7BD12E0B-E0FA-4536-8F07-06460A315FD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99C5F5F6-D6C3-4632-827F-A4E5CD9EFEAC}" type="pres">
      <dgm:prSet presAssocID="{7BD12E0B-E0FA-4536-8F07-06460A315FDD}" presName="spaceRect" presStyleCnt="0"/>
      <dgm:spPr/>
    </dgm:pt>
    <dgm:pt modelId="{7CD32E09-AFB0-42EC-9ED1-0770035B9174}" type="pres">
      <dgm:prSet presAssocID="{7BD12E0B-E0FA-4536-8F07-06460A315FDD}" presName="textRect" presStyleLbl="revTx" presStyleIdx="2" presStyleCnt="3">
        <dgm:presLayoutVars>
          <dgm:chMax val="1"/>
          <dgm:chPref val="1"/>
        </dgm:presLayoutVars>
      </dgm:prSet>
      <dgm:spPr/>
    </dgm:pt>
  </dgm:ptLst>
  <dgm:cxnLst>
    <dgm:cxn modelId="{3C3FB406-382C-432F-8932-8B0D81C27B51}" srcId="{C30A8F6D-1D75-463B-8BB1-2E5B5ACD831E}" destId="{A1EDC779-8815-4C49-88C3-FC363E3C1D38}" srcOrd="1" destOrd="0" parTransId="{2D927E43-85D5-463D-8AF6-BE1376F3525F}" sibTransId="{6BE7A3AD-9B5D-42CB-8AC1-C8901404E713}"/>
    <dgm:cxn modelId="{3CAB6835-8A9B-43F4-B118-64190F1C244A}" srcId="{C30A8F6D-1D75-463B-8BB1-2E5B5ACD831E}" destId="{8AD2D297-42A8-455E-A3D8-D95311BF44F4}" srcOrd="0" destOrd="0" parTransId="{F12BC15C-B1B8-4B90-8F98-4AC4F1687BAE}" sibTransId="{6E0E62F1-9F44-4A61-8A85-28A3E1AB657B}"/>
    <dgm:cxn modelId="{FC630839-A750-44AA-BD3F-DF4B30A32E0B}" srcId="{C30A8F6D-1D75-463B-8BB1-2E5B5ACD831E}" destId="{7BD12E0B-E0FA-4536-8F07-06460A315FDD}" srcOrd="2" destOrd="0" parTransId="{1C7FE9F6-F1E8-418B-A7BA-91D1DB5CA9B7}" sibTransId="{862B0761-5671-4D95-9459-E60F95AB0E7C}"/>
    <dgm:cxn modelId="{AFB7EA51-3B47-4C32-86BA-F7AB8452E778}" type="presOf" srcId="{8AD2D297-42A8-455E-A3D8-D95311BF44F4}" destId="{9B0A5A54-460E-4AB8-AA57-74CB1828A487}" srcOrd="0" destOrd="0" presId="urn:microsoft.com/office/officeart/2018/2/layout/IconLabelList"/>
    <dgm:cxn modelId="{67B4D46E-7673-487E-846B-07E186B2739A}" type="presOf" srcId="{7BD12E0B-E0FA-4536-8F07-06460A315FDD}" destId="{7CD32E09-AFB0-42EC-9ED1-0770035B9174}" srcOrd="0" destOrd="0" presId="urn:microsoft.com/office/officeart/2018/2/layout/IconLabelList"/>
    <dgm:cxn modelId="{7D1F3089-99BD-4FCF-8FCA-8292914B03F1}" type="presOf" srcId="{C30A8F6D-1D75-463B-8BB1-2E5B5ACD831E}" destId="{FBA55D05-2D95-4CA8-89BA-78D91D106E09}" srcOrd="0" destOrd="0" presId="urn:microsoft.com/office/officeart/2018/2/layout/IconLabelList"/>
    <dgm:cxn modelId="{FE5A72CD-479F-428D-9255-868245008FD5}" type="presOf" srcId="{A1EDC779-8815-4C49-88C3-FC363E3C1D38}" destId="{F0EB069E-DE19-44DF-8A20-AAE302089986}" srcOrd="0" destOrd="0" presId="urn:microsoft.com/office/officeart/2018/2/layout/IconLabelList"/>
    <dgm:cxn modelId="{9CE1408E-2964-427D-9AAE-E86F500CB32F}" type="presParOf" srcId="{FBA55D05-2D95-4CA8-89BA-78D91D106E09}" destId="{9B99EB19-1CB0-4686-82F6-7A39D50D21C4}" srcOrd="0" destOrd="0" presId="urn:microsoft.com/office/officeart/2018/2/layout/IconLabelList"/>
    <dgm:cxn modelId="{21763F62-5B9D-4629-870F-7723A7DC7467}" type="presParOf" srcId="{9B99EB19-1CB0-4686-82F6-7A39D50D21C4}" destId="{036E320C-AD75-4688-BF47-D3DBF17EC90F}" srcOrd="0" destOrd="0" presId="urn:microsoft.com/office/officeart/2018/2/layout/IconLabelList"/>
    <dgm:cxn modelId="{68A8FB0B-08BF-4277-A16D-7ECE3F6C6D7F}" type="presParOf" srcId="{9B99EB19-1CB0-4686-82F6-7A39D50D21C4}" destId="{0A07F5A6-4BAC-480C-A676-DAA29B57C43E}" srcOrd="1" destOrd="0" presId="urn:microsoft.com/office/officeart/2018/2/layout/IconLabelList"/>
    <dgm:cxn modelId="{68998511-F6AB-4E2A-B194-94E729DD3EFF}" type="presParOf" srcId="{9B99EB19-1CB0-4686-82F6-7A39D50D21C4}" destId="{9B0A5A54-460E-4AB8-AA57-74CB1828A487}" srcOrd="2" destOrd="0" presId="urn:microsoft.com/office/officeart/2018/2/layout/IconLabelList"/>
    <dgm:cxn modelId="{BF4B2AA8-E6B8-4046-AE06-520F3E8D2472}" type="presParOf" srcId="{FBA55D05-2D95-4CA8-89BA-78D91D106E09}" destId="{ED962AC1-017D-4ACA-865A-035E3EBF2BEC}" srcOrd="1" destOrd="0" presId="urn:microsoft.com/office/officeart/2018/2/layout/IconLabelList"/>
    <dgm:cxn modelId="{E28FB481-5A0B-45B1-B050-C5AD1B80F544}" type="presParOf" srcId="{FBA55D05-2D95-4CA8-89BA-78D91D106E09}" destId="{960A5FA5-3E36-4FF4-B6BA-1F5910ED2B3E}" srcOrd="2" destOrd="0" presId="urn:microsoft.com/office/officeart/2018/2/layout/IconLabelList"/>
    <dgm:cxn modelId="{08A4999A-CA74-4BC5-A506-507B1657030D}" type="presParOf" srcId="{960A5FA5-3E36-4FF4-B6BA-1F5910ED2B3E}" destId="{250ED660-F851-4BB9-9719-318A0B741F51}" srcOrd="0" destOrd="0" presId="urn:microsoft.com/office/officeart/2018/2/layout/IconLabelList"/>
    <dgm:cxn modelId="{ED7C626E-BD55-4309-A993-F0B04BEDCE52}" type="presParOf" srcId="{960A5FA5-3E36-4FF4-B6BA-1F5910ED2B3E}" destId="{776D0E8F-009E-4450-9530-207907956A39}" srcOrd="1" destOrd="0" presId="urn:microsoft.com/office/officeart/2018/2/layout/IconLabelList"/>
    <dgm:cxn modelId="{6A2201B7-7E0B-41A2-92CF-16C8EF6713AE}" type="presParOf" srcId="{960A5FA5-3E36-4FF4-B6BA-1F5910ED2B3E}" destId="{F0EB069E-DE19-44DF-8A20-AAE302089986}" srcOrd="2" destOrd="0" presId="urn:microsoft.com/office/officeart/2018/2/layout/IconLabelList"/>
    <dgm:cxn modelId="{628CB832-AB94-4ECC-90DD-9C9486F18CB5}" type="presParOf" srcId="{FBA55D05-2D95-4CA8-89BA-78D91D106E09}" destId="{5A255156-D39F-4CC4-8682-AB93ED31E2A7}" srcOrd="3" destOrd="0" presId="urn:microsoft.com/office/officeart/2018/2/layout/IconLabelList"/>
    <dgm:cxn modelId="{C8445DEE-2E46-4BAD-8D67-066BBBD13F50}" type="presParOf" srcId="{FBA55D05-2D95-4CA8-89BA-78D91D106E09}" destId="{35066CCC-20F5-4632-BFF4-2929AD6F6A18}" srcOrd="4" destOrd="0" presId="urn:microsoft.com/office/officeart/2018/2/layout/IconLabelList"/>
    <dgm:cxn modelId="{2D77E41D-204F-4E13-93E3-426DB6178203}" type="presParOf" srcId="{35066CCC-20F5-4632-BFF4-2929AD6F6A18}" destId="{984AE2AD-5F18-4018-811C-E80D9B320CB2}" srcOrd="0" destOrd="0" presId="urn:microsoft.com/office/officeart/2018/2/layout/IconLabelList"/>
    <dgm:cxn modelId="{1261A636-00B6-4634-93E8-E86DFA09C928}" type="presParOf" srcId="{35066CCC-20F5-4632-BFF4-2929AD6F6A18}" destId="{99C5F5F6-D6C3-4632-827F-A4E5CD9EFEAC}" srcOrd="1" destOrd="0" presId="urn:microsoft.com/office/officeart/2018/2/layout/IconLabelList"/>
    <dgm:cxn modelId="{5CD513E5-419F-4915-9CB5-0526B3C9B38C}" type="presParOf" srcId="{35066CCC-20F5-4632-BFF4-2929AD6F6A18}" destId="{7CD32E09-AFB0-42EC-9ED1-0770035B917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625383" cy="3422683"/>
        <a:chOff x="0" y="0"/>
        <a:chExt cx="9625383" cy="3422683"/>
      </a:xfrm>
    </dsp:grpSpPr>
    <dsp:sp modelId="{316C6A0F-A226-4BA2-8329-BC470504C0CE}">
      <dsp:nvSpPr>
        <dsp:cNvPr id="3" name="Round Diagonal Corner Rectangle 2"/>
        <dsp:cNvSpPr/>
      </dsp:nvSpPr>
      <dsp:spPr bwMode="white">
        <a:xfrm>
          <a:off x="1791434" y="-1070752"/>
          <a:ext cx="2066256" cy="2066256"/>
        </a:xfrm>
        <a:prstGeom prst="round2DiagRect">
          <a:avLst>
            <a:gd name="adj1" fmla="val 29727"/>
            <a:gd name="adj2" fmla="val 0"/>
          </a:avLst>
        </a:prstGeom>
      </dsp:spPr>
      <dsp:style>
        <a:lnRef idx="0">
          <a:schemeClr val="lt1">
            <a:alpha val="0"/>
          </a:schemeClr>
        </a:lnRef>
        <a:fillRef idx="1">
          <a:schemeClr val="accent1"/>
        </a:fillRef>
        <a:effectRef idx="0">
          <a:scrgbClr r="0" g="0" b="0"/>
        </a:effectRef>
        <a:fontRef idx="minor"/>
      </dsp:style>
      <dsp:txXfrm>
        <a:off x="1791434" y="-1070752"/>
        <a:ext cx="2066256" cy="2066256"/>
      </dsp:txXfrm>
    </dsp:sp>
    <dsp:sp modelId="{12BB1F1C-C7B1-43BD-8F57-49760CA75AF1}">
      <dsp:nvSpPr>
        <dsp:cNvPr id="4" name="Rectangles 3"/>
        <dsp:cNvSpPr/>
      </dsp:nvSpPr>
      <dsp:spPr bwMode="white">
        <a:xfrm>
          <a:off x="2231783" y="-630402"/>
          <a:ext cx="1185557" cy="1185557"/>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bg1"/>
        </a:fillRef>
        <a:effectRef idx="0">
          <a:scrgbClr r="0" g="0" b="0"/>
        </a:effectRef>
        <a:fontRef idx="minor">
          <a:schemeClr val="lt1"/>
        </a:fontRef>
      </dsp:style>
      <dsp:txXfrm>
        <a:off x="2231783" y="-630402"/>
        <a:ext cx="1185557" cy="1185557"/>
      </dsp:txXfrm>
    </dsp:sp>
    <dsp:sp modelId="{414DFE22-8E3C-4C38-A959-9095C91708D1}">
      <dsp:nvSpPr>
        <dsp:cNvPr id="5" name="Rectangles 4"/>
        <dsp:cNvSpPr/>
      </dsp:nvSpPr>
      <dsp:spPr bwMode="white">
        <a:xfrm>
          <a:off x="1130909" y="1639092"/>
          <a:ext cx="3387305"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b="0" i="0">
              <a:solidFill>
                <a:schemeClr val="tx1"/>
              </a:solidFill>
            </a:rPr>
            <a:t>The national dance of the Dominican Republic is called merengue.</a:t>
          </a:r>
          <a:endParaRPr lang="en-US">
            <a:solidFill>
              <a:schemeClr val="tx1"/>
            </a:solidFill>
          </a:endParaRPr>
        </a:p>
      </dsp:txBody>
      <dsp:txXfrm>
        <a:off x="1130909" y="1639092"/>
        <a:ext cx="3387305" cy="720000"/>
      </dsp:txXfrm>
    </dsp:sp>
    <dsp:sp modelId="{DF2F077A-BD52-4619-8952-79B8511456E3}">
      <dsp:nvSpPr>
        <dsp:cNvPr id="6" name="Round Diagonal Corner Rectangle 5"/>
        <dsp:cNvSpPr/>
      </dsp:nvSpPr>
      <dsp:spPr bwMode="white">
        <a:xfrm>
          <a:off x="5771517" y="-1070752"/>
          <a:ext cx="2066256" cy="2066256"/>
        </a:xfrm>
        <a:prstGeom prst="round2DiagRect">
          <a:avLst>
            <a:gd name="adj1" fmla="val 29727"/>
            <a:gd name="adj2" fmla="val 0"/>
          </a:avLst>
        </a:prstGeom>
      </dsp:spPr>
      <dsp:style>
        <a:lnRef idx="0">
          <a:schemeClr val="lt1">
            <a:alpha val="0"/>
          </a:schemeClr>
        </a:lnRef>
        <a:fillRef idx="1">
          <a:schemeClr val="accent1"/>
        </a:fillRef>
        <a:effectRef idx="0">
          <a:scrgbClr r="0" g="0" b="0"/>
        </a:effectRef>
        <a:fontRef idx="minor"/>
      </dsp:style>
      <dsp:txXfrm>
        <a:off x="5771517" y="-1070752"/>
        <a:ext cx="2066256" cy="2066256"/>
      </dsp:txXfrm>
    </dsp:sp>
    <dsp:sp modelId="{15B4C200-7FC5-4EE0-8EC8-89216C11CE00}">
      <dsp:nvSpPr>
        <dsp:cNvPr id="7" name="Rectangles 6"/>
        <dsp:cNvSpPr/>
      </dsp:nvSpPr>
      <dsp:spPr bwMode="white">
        <a:xfrm>
          <a:off x="6211866" y="-630402"/>
          <a:ext cx="1185557" cy="118555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bg1"/>
        </a:fillRef>
        <a:effectRef idx="0">
          <a:scrgbClr r="0" g="0" b="0"/>
        </a:effectRef>
        <a:fontRef idx="minor">
          <a:schemeClr val="lt1"/>
        </a:fontRef>
      </dsp:style>
      <dsp:txXfrm>
        <a:off x="6211866" y="-630402"/>
        <a:ext cx="1185557" cy="1185557"/>
      </dsp:txXfrm>
    </dsp:sp>
    <dsp:sp modelId="{18518DE9-798D-4093-A196-9A2416A2F329}">
      <dsp:nvSpPr>
        <dsp:cNvPr id="8" name="Rectangles 7"/>
        <dsp:cNvSpPr/>
      </dsp:nvSpPr>
      <dsp:spPr bwMode="white">
        <a:xfrm>
          <a:off x="5110992" y="1639092"/>
          <a:ext cx="3387305"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b="0" i="0">
              <a:solidFill>
                <a:schemeClr val="tx1"/>
              </a:solidFill>
            </a:rPr>
            <a:t>Bachata: A sensual pair dance from the Dominican Republic; traditional</a:t>
          </a:r>
          <a:endParaRPr lang="en-US">
            <a:solidFill>
              <a:schemeClr val="tx1"/>
            </a:solidFill>
          </a:endParaRPr>
        </a:p>
      </dsp:txBody>
      <dsp:txXfrm>
        <a:off x="5110992" y="1639092"/>
        <a:ext cx="3387305" cy="720000"/>
      </dsp:txXfrm>
    </dsp:sp>
    <dsp:sp modelId="{BCBA7F70-A55F-4B34-98A5-A92ABFF029C6}">
      <dsp:nvSpPr>
        <dsp:cNvPr id="9" name="Round Diagonal Corner Rectangle 8"/>
        <dsp:cNvSpPr/>
      </dsp:nvSpPr>
      <dsp:spPr bwMode="white">
        <a:xfrm>
          <a:off x="3780442" y="1063591"/>
          <a:ext cx="2066256" cy="2066256"/>
        </a:xfrm>
        <a:prstGeom prst="round2DiagRect">
          <a:avLst>
            <a:gd name="adj1" fmla="val 29727"/>
            <a:gd name="adj2" fmla="val 0"/>
          </a:avLst>
        </a:prstGeom>
      </dsp:spPr>
      <dsp:style>
        <a:lnRef idx="0">
          <a:schemeClr val="lt1">
            <a:alpha val="0"/>
          </a:schemeClr>
        </a:lnRef>
        <a:fillRef idx="1">
          <a:schemeClr val="accent1"/>
        </a:fillRef>
        <a:effectRef idx="0">
          <a:scrgbClr r="0" g="0" b="0"/>
        </a:effectRef>
        <a:fontRef idx="minor"/>
      </dsp:style>
      <dsp:txXfrm>
        <a:off x="3780442" y="1063591"/>
        <a:ext cx="2066256" cy="2066256"/>
      </dsp:txXfrm>
    </dsp:sp>
    <dsp:sp modelId="{C39169C6-E9F6-4508-8AFD-284E23857A6B}">
      <dsp:nvSpPr>
        <dsp:cNvPr id="10" name="Rectangles 9"/>
        <dsp:cNvSpPr/>
      </dsp:nvSpPr>
      <dsp:spPr bwMode="white">
        <a:xfrm>
          <a:off x="4220792" y="1503941"/>
          <a:ext cx="1185557" cy="118555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bg1"/>
        </a:fillRef>
        <a:effectRef idx="0">
          <a:scrgbClr r="0" g="0" b="0"/>
        </a:effectRef>
        <a:fontRef idx="minor">
          <a:schemeClr val="lt1"/>
        </a:fontRef>
      </dsp:style>
      <dsp:txXfrm>
        <a:off x="4220792" y="1503941"/>
        <a:ext cx="1185557" cy="1185557"/>
      </dsp:txXfrm>
    </dsp:sp>
    <dsp:sp modelId="{DED5C23B-6141-4FE9-A9AE-5F3C4F68CDD7}">
      <dsp:nvSpPr>
        <dsp:cNvPr id="11" name="Rectangles 10"/>
        <dsp:cNvSpPr/>
      </dsp:nvSpPr>
      <dsp:spPr bwMode="white">
        <a:xfrm>
          <a:off x="3119918" y="3773435"/>
          <a:ext cx="3387305"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b="0" i="0">
              <a:solidFill>
                <a:schemeClr val="tx1"/>
              </a:solidFill>
            </a:rPr>
            <a:t>Instruments include the Tambora, guiro, and accordion</a:t>
          </a:r>
          <a:endParaRPr lang="en-US">
            <a:solidFill>
              <a:schemeClr val="tx1"/>
            </a:solidFill>
          </a:endParaRPr>
        </a:p>
      </dsp:txBody>
      <dsp:txXfrm>
        <a:off x="3119918" y="3773435"/>
        <a:ext cx="338730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625383" cy="3422683"/>
        <a:chOff x="0" y="0"/>
        <a:chExt cx="9625383" cy="3422683"/>
      </a:xfrm>
    </dsp:grpSpPr>
    <dsp:sp modelId="{FE55892E-7F54-44B8-89DE-F23D37932B64}">
      <dsp:nvSpPr>
        <dsp:cNvPr id="3" name="Rectangles 2"/>
        <dsp:cNvSpPr/>
      </dsp:nvSpPr>
      <dsp:spPr bwMode="white">
        <a:xfrm>
          <a:off x="1219975" y="-559121"/>
          <a:ext cx="1991228" cy="1991228"/>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5">
            <a:hueOff val="0"/>
            <a:satOff val="0"/>
            <a:lumOff val="0"/>
            <a:alpha val="100000"/>
          </a:schemeClr>
        </a:fillRef>
        <a:effectRef idx="0">
          <a:scrgbClr r="0" g="0" b="0"/>
        </a:effectRef>
        <a:fontRef idx="minor">
          <a:schemeClr val="lt1"/>
        </a:fontRef>
      </dsp:style>
      <dsp:txXfrm>
        <a:off x="1219975" y="-559121"/>
        <a:ext cx="1991228" cy="1991228"/>
      </dsp:txXfrm>
    </dsp:sp>
    <dsp:sp modelId="{DF3683C6-FFB0-47B0-B64F-C4FD3E48052E}">
      <dsp:nvSpPr>
        <dsp:cNvPr id="4" name="Rectangles 3"/>
        <dsp:cNvSpPr/>
      </dsp:nvSpPr>
      <dsp:spPr bwMode="white">
        <a:xfrm>
          <a:off x="3114" y="1526515"/>
          <a:ext cx="4424950"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b="0" i="0">
              <a:solidFill>
                <a:schemeClr val="tx1"/>
              </a:solidFill>
            </a:rPr>
            <a:t>Santo Domingo: Charming colonial capital city</a:t>
          </a:r>
          <a:endParaRPr lang="en-US">
            <a:solidFill>
              <a:schemeClr val="tx1"/>
            </a:solidFill>
          </a:endParaRPr>
        </a:p>
      </dsp:txBody>
      <dsp:txXfrm>
        <a:off x="3114" y="1526515"/>
        <a:ext cx="4424950" cy="720000"/>
      </dsp:txXfrm>
    </dsp:sp>
    <dsp:sp modelId="{EB3EEF5E-523B-4754-ACF9-28C5F9CE166D}">
      <dsp:nvSpPr>
        <dsp:cNvPr id="5" name="Rectangles 4"/>
        <dsp:cNvSpPr/>
      </dsp:nvSpPr>
      <dsp:spPr bwMode="white">
        <a:xfrm>
          <a:off x="6419292" y="-559121"/>
          <a:ext cx="1991228" cy="199122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5">
            <a:hueOff val="1200000"/>
            <a:satOff val="-9803"/>
            <a:lumOff val="-7450"/>
            <a:alpha val="100000"/>
          </a:schemeClr>
        </a:fillRef>
        <a:effectRef idx="0">
          <a:scrgbClr r="0" g="0" b="0"/>
        </a:effectRef>
        <a:fontRef idx="minor">
          <a:schemeClr val="lt1"/>
        </a:fontRef>
      </dsp:style>
      <dsp:txXfrm>
        <a:off x="6419292" y="-559121"/>
        <a:ext cx="1991228" cy="1991228"/>
      </dsp:txXfrm>
    </dsp:sp>
    <dsp:sp modelId="{77D09FEE-02DA-4CB7-95D8-D0C05A05C46D}">
      <dsp:nvSpPr>
        <dsp:cNvPr id="6" name="Rectangles 5"/>
        <dsp:cNvSpPr/>
      </dsp:nvSpPr>
      <dsp:spPr bwMode="white">
        <a:xfrm>
          <a:off x="5202430" y="1526515"/>
          <a:ext cx="4424950"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b="0" i="0">
              <a:solidFill>
                <a:schemeClr val="tx1"/>
              </a:solidFill>
            </a:rPr>
            <a:t>Punta Cana: Well-known for its resorts and beaches</a:t>
          </a:r>
          <a:endParaRPr lang="en-US">
            <a:solidFill>
              <a:schemeClr val="tx1"/>
            </a:solidFill>
          </a:endParaRPr>
        </a:p>
      </dsp:txBody>
      <dsp:txXfrm>
        <a:off x="5202430" y="1526515"/>
        <a:ext cx="4424950" cy="720000"/>
      </dsp:txXfrm>
    </dsp:sp>
    <dsp:sp modelId="{1C0011FB-686F-402F-9930-3812088EAF93}">
      <dsp:nvSpPr>
        <dsp:cNvPr id="7" name="Rectangles 6"/>
        <dsp:cNvSpPr/>
      </dsp:nvSpPr>
      <dsp:spPr bwMode="white">
        <a:xfrm>
          <a:off x="3818253" y="1176168"/>
          <a:ext cx="1991228" cy="199122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5">
            <a:hueOff val="2400000"/>
            <a:satOff val="-19607"/>
            <a:lumOff val="-14901"/>
            <a:alpha val="100000"/>
          </a:schemeClr>
        </a:fillRef>
        <a:effectRef idx="0">
          <a:scrgbClr r="0" g="0" b="0"/>
        </a:effectRef>
        <a:fontRef idx="minor">
          <a:schemeClr val="lt1"/>
        </a:fontRef>
      </dsp:style>
      <dsp:txXfrm>
        <a:off x="3818253" y="1176168"/>
        <a:ext cx="1991228" cy="1991228"/>
      </dsp:txXfrm>
    </dsp:sp>
    <dsp:sp modelId="{5738A053-0B78-404D-8D25-6481F2756DED}">
      <dsp:nvSpPr>
        <dsp:cNvPr id="8" name="Rectangles 7"/>
        <dsp:cNvSpPr/>
      </dsp:nvSpPr>
      <dsp:spPr bwMode="white">
        <a:xfrm>
          <a:off x="2601391" y="3261804"/>
          <a:ext cx="4424950"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b="0" i="0">
              <a:solidFill>
                <a:schemeClr val="tx1"/>
              </a:solidFill>
            </a:rPr>
            <a:t>Santiago: a center of culture with a thriving nightlife</a:t>
          </a:r>
          <a:br>
            <a:rPr lang="en-US" b="0" i="0">
              <a:solidFill>
                <a:schemeClr val="tx1"/>
              </a:solidFill>
            </a:rPr>
          </a:br>
          <a:endParaRPr lang="en-US">
            <a:solidFill>
              <a:schemeClr val="tx1"/>
            </a:solidFill>
          </a:endParaRPr>
        </a:p>
      </dsp:txBody>
      <dsp:txXfrm>
        <a:off x="2601391" y="3261804"/>
        <a:ext cx="44249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625383" cy="3422683"/>
        <a:chOff x="0" y="0"/>
        <a:chExt cx="9625383" cy="3422683"/>
      </a:xfrm>
    </dsp:grpSpPr>
    <dsp:sp modelId="{4B475368-45EB-44C0-8A0B-66A282805DE6}">
      <dsp:nvSpPr>
        <dsp:cNvPr id="3" name="Rectangles 2"/>
        <dsp:cNvSpPr/>
      </dsp:nvSpPr>
      <dsp:spPr bwMode="white">
        <a:xfrm>
          <a:off x="1219975" y="-559121"/>
          <a:ext cx="1991228" cy="1991228"/>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1219975" y="-559121"/>
        <a:ext cx="1991228" cy="1991228"/>
      </dsp:txXfrm>
    </dsp:sp>
    <dsp:sp modelId="{55AD0D13-88BD-436F-AFBA-525B798D5B1E}">
      <dsp:nvSpPr>
        <dsp:cNvPr id="4" name="Rectangles 3"/>
        <dsp:cNvSpPr/>
      </dsp:nvSpPr>
      <dsp:spPr bwMode="white">
        <a:xfrm>
          <a:off x="3114" y="1526515"/>
          <a:ext cx="4424950"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b="0" i="0" dirty="0">
              <a:solidFill>
                <a:schemeClr val="tx1"/>
              </a:solidFill>
            </a:rPr>
            <a:t>Preconceived notions about Dominicans being "uneducated" or "lazy”</a:t>
          </a:r>
          <a:endParaRPr lang="en-US" dirty="0">
            <a:solidFill>
              <a:schemeClr val="tx1"/>
            </a:solidFill>
          </a:endParaRPr>
        </a:p>
      </dsp:txBody>
      <dsp:txXfrm>
        <a:off x="3114" y="1526515"/>
        <a:ext cx="4424950" cy="720000"/>
      </dsp:txXfrm>
    </dsp:sp>
    <dsp:sp modelId="{7F56CD06-D4C5-433F-B315-6F88A720A962}">
      <dsp:nvSpPr>
        <dsp:cNvPr id="5" name="Rectangles 4"/>
        <dsp:cNvSpPr/>
      </dsp:nvSpPr>
      <dsp:spPr bwMode="white">
        <a:xfrm>
          <a:off x="6419292" y="-559121"/>
          <a:ext cx="1991228" cy="199122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6419292" y="-559121"/>
        <a:ext cx="1991228" cy="1991228"/>
      </dsp:txXfrm>
    </dsp:sp>
    <dsp:sp modelId="{95341E42-B92B-4012-8DBA-050C71810CCB}">
      <dsp:nvSpPr>
        <dsp:cNvPr id="6" name="Rectangles 5"/>
        <dsp:cNvSpPr/>
      </dsp:nvSpPr>
      <dsp:spPr bwMode="white">
        <a:xfrm>
          <a:off x="5202430" y="1526515"/>
          <a:ext cx="4424950"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b="0" i="0" dirty="0">
              <a:solidFill>
                <a:schemeClr val="tx1"/>
              </a:solidFill>
            </a:rPr>
            <a:t>Prejudices towards immigrants from Haiti</a:t>
          </a:r>
          <a:endParaRPr lang="en-US" dirty="0">
            <a:solidFill>
              <a:schemeClr val="tx1"/>
            </a:solidFill>
          </a:endParaRPr>
        </a:p>
      </dsp:txBody>
      <dsp:txXfrm>
        <a:off x="5202430" y="1526515"/>
        <a:ext cx="4424950" cy="720000"/>
      </dsp:txXfrm>
    </dsp:sp>
    <dsp:sp modelId="{E016D0D5-B4F6-4879-B0A8-F57D23D6C62F}">
      <dsp:nvSpPr>
        <dsp:cNvPr id="7" name="Rectangles 6"/>
        <dsp:cNvSpPr/>
      </dsp:nvSpPr>
      <dsp:spPr bwMode="white">
        <a:xfrm>
          <a:off x="3818253" y="1176168"/>
          <a:ext cx="1991228" cy="199122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3818253" y="1176168"/>
        <a:ext cx="1991228" cy="1991228"/>
      </dsp:txXfrm>
    </dsp:sp>
    <dsp:sp modelId="{E5394264-68A1-4568-81A2-D8E11E640AB7}">
      <dsp:nvSpPr>
        <dsp:cNvPr id="8" name="Rectangles 7"/>
        <dsp:cNvSpPr/>
      </dsp:nvSpPr>
      <dsp:spPr bwMode="white">
        <a:xfrm>
          <a:off x="2601391" y="3261804"/>
          <a:ext cx="4424950"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en-US" b="0" i="0" dirty="0">
              <a:solidFill>
                <a:schemeClr val="tx1"/>
              </a:solidFill>
            </a:rPr>
            <a:t>Correcting misunderstandings via education and cultural exchange</a:t>
          </a:r>
          <a:br>
            <a:rPr lang="en-US" b="0" i="0" dirty="0">
              <a:solidFill>
                <a:schemeClr val="tx1"/>
              </a:solidFill>
            </a:rPr>
          </a:br>
          <a:endParaRPr lang="en-US" dirty="0">
            <a:solidFill>
              <a:schemeClr val="tx1"/>
            </a:solidFill>
          </a:endParaRPr>
        </a:p>
      </dsp:txBody>
      <dsp:txXfrm>
        <a:off x="2601391" y="3261804"/>
        <a:ext cx="44249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625383" cy="3422683"/>
        <a:chOff x="0" y="0"/>
        <a:chExt cx="9625383" cy="3422683"/>
      </a:xfrm>
    </dsp:grpSpPr>
    <dsp:sp modelId="{036E320C-AD75-4688-BF47-D3DBF17EC90F}">
      <dsp:nvSpPr>
        <dsp:cNvPr id="3" name="Rectangles 2"/>
        <dsp:cNvSpPr/>
      </dsp:nvSpPr>
      <dsp:spPr bwMode="white">
        <a:xfrm>
          <a:off x="1219975" y="-559121"/>
          <a:ext cx="1991228" cy="1991228"/>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1219975" y="-559121"/>
        <a:ext cx="1991228" cy="1991228"/>
      </dsp:txXfrm>
    </dsp:sp>
    <dsp:sp modelId="{9B0A5A54-460E-4AB8-AA57-74CB1828A487}">
      <dsp:nvSpPr>
        <dsp:cNvPr id="4" name="Rectangles 3"/>
        <dsp:cNvSpPr/>
      </dsp:nvSpPr>
      <dsp:spPr bwMode="white">
        <a:xfrm>
          <a:off x="3114" y="1526515"/>
          <a:ext cx="4424950"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b="0" i="0" dirty="0">
              <a:solidFill>
                <a:schemeClr val="tx1"/>
              </a:solidFill>
            </a:rPr>
            <a:t>Differences in income between rural and urban locations</a:t>
          </a:r>
          <a:endParaRPr lang="en-US" dirty="0">
            <a:solidFill>
              <a:schemeClr val="tx1"/>
            </a:solidFill>
          </a:endParaRPr>
        </a:p>
      </dsp:txBody>
      <dsp:txXfrm>
        <a:off x="3114" y="1526515"/>
        <a:ext cx="4424950" cy="720000"/>
      </dsp:txXfrm>
    </dsp:sp>
    <dsp:sp modelId="{250ED660-F851-4BB9-9719-318A0B741F51}">
      <dsp:nvSpPr>
        <dsp:cNvPr id="5" name="Rectangles 4"/>
        <dsp:cNvSpPr/>
      </dsp:nvSpPr>
      <dsp:spPr bwMode="white">
        <a:xfrm>
          <a:off x="6419292" y="-559121"/>
          <a:ext cx="1991228" cy="199122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6419292" y="-559121"/>
        <a:ext cx="1991228" cy="1991228"/>
      </dsp:txXfrm>
    </dsp:sp>
    <dsp:sp modelId="{F0EB069E-DE19-44DF-8A20-AAE302089986}">
      <dsp:nvSpPr>
        <dsp:cNvPr id="6" name="Rectangles 5"/>
        <dsp:cNvSpPr/>
      </dsp:nvSpPr>
      <dsp:spPr bwMode="white">
        <a:xfrm>
          <a:off x="5202430" y="1526515"/>
          <a:ext cx="4424950"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b="0" i="0" dirty="0">
              <a:solidFill>
                <a:schemeClr val="tx1"/>
              </a:solidFill>
            </a:rPr>
            <a:t>Obstacles in obtaining healthcare and education</a:t>
          </a:r>
          <a:endParaRPr lang="en-US" dirty="0">
            <a:solidFill>
              <a:schemeClr val="tx1"/>
            </a:solidFill>
          </a:endParaRPr>
        </a:p>
      </dsp:txBody>
      <dsp:txXfrm>
        <a:off x="5202430" y="1526515"/>
        <a:ext cx="4424950" cy="720000"/>
      </dsp:txXfrm>
    </dsp:sp>
    <dsp:sp modelId="{984AE2AD-5F18-4018-811C-E80D9B320CB2}">
      <dsp:nvSpPr>
        <dsp:cNvPr id="7" name="Rectangles 6"/>
        <dsp:cNvSpPr/>
      </dsp:nvSpPr>
      <dsp:spPr bwMode="white">
        <a:xfrm>
          <a:off x="3818253" y="1176168"/>
          <a:ext cx="1991228" cy="199122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sp:spPr>
      <dsp:style>
        <a:lnRef idx="2">
          <a:schemeClr val="lt1">
            <a:alpha val="0"/>
          </a:schemeClr>
        </a:lnRef>
        <a:fillRef idx="1">
          <a:schemeClr val="accent1"/>
        </a:fillRef>
        <a:effectRef idx="0">
          <a:scrgbClr r="0" g="0" b="0"/>
        </a:effectRef>
        <a:fontRef idx="minor">
          <a:schemeClr val="lt1"/>
        </a:fontRef>
      </dsp:style>
      <dsp:txXfrm>
        <a:off x="3818253" y="1176168"/>
        <a:ext cx="1991228" cy="1991228"/>
      </dsp:txXfrm>
    </dsp:sp>
    <dsp:sp modelId="{7CD32E09-AFB0-42EC-9ED1-0770035B9174}">
      <dsp:nvSpPr>
        <dsp:cNvPr id="8" name="Rectangles 7"/>
        <dsp:cNvSpPr/>
      </dsp:nvSpPr>
      <dsp:spPr bwMode="white">
        <a:xfrm>
          <a:off x="2601391" y="3261804"/>
          <a:ext cx="4424950" cy="720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b="0" i="0" dirty="0">
              <a:solidFill>
                <a:schemeClr val="tx1"/>
              </a:solidFill>
            </a:rPr>
            <a:t>Tourism's effects on regional economies</a:t>
          </a:r>
          <a:endParaRPr lang="en-US" dirty="0">
            <a:solidFill>
              <a:schemeClr val="tx1"/>
            </a:solidFill>
          </a:endParaRPr>
        </a:p>
      </dsp:txBody>
      <dsp:txXfrm>
        <a:off x="2601391" y="3261804"/>
        <a:ext cx="44249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off" val="ctr"/>
          <dgm:param type="contDir" val="sameDir"/>
          <dgm:param type="grDir" val="tL"/>
          <dgm:param type="flowDir" val="row"/>
          <dgm:param type="horzAlign" val="ctr"/>
          <dgm:param type="vertAlign" val="mid"/>
        </dgm:alg>
      </dgm:if>
      <dgm:else name="Name2">
        <dgm:alg type="snake">
          <dgm:param type="off" val="ctr"/>
          <dgm:param type="contDir" val="sameDir"/>
          <dgm:param type="grDir" val="tR"/>
          <dgm:param type="flowDir" val="row"/>
          <dgm:param type="horzAlign" val="ctr"/>
          <dgm:param type="vertAlign" val="mid"/>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23A1CC3-2375-41D4-9E03-427CAF2A4C1A}"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FF16868-8199-4C2C-A5B1-63AEE139F88E}"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panose="020B0604020202020204"/>
                <a:cs typeface="Arial" panose="020B0604020202020204"/>
              </a:rPr>
              <a:t>“</a:t>
            </a:r>
            <a:endParaRPr lang="en-US" sz="9600" b="0" i="0" dirty="0">
              <a:solidFill>
                <a:schemeClr val="accent1">
                  <a:lumMod val="60000"/>
                  <a:lumOff val="40000"/>
                </a:schemeClr>
              </a:solidFill>
              <a:latin typeface="Arial" panose="020B0604020202020204"/>
              <a:cs typeface="Arial" panose="020B0604020202020204"/>
            </a:endParaRP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panose="020B0604020202020204"/>
                <a:cs typeface="Arial" panose="020B0604020202020204"/>
              </a:rPr>
              <a:t>”</a:t>
            </a:r>
            <a:endParaRPr lang="en-US" sz="9600" b="0" i="0" dirty="0">
              <a:solidFill>
                <a:schemeClr val="accent1">
                  <a:lumMod val="60000"/>
                  <a:lumOff val="40000"/>
                </a:schemeClr>
              </a:solidFill>
              <a:latin typeface="Arial" panose="020B0604020202020204"/>
              <a:cs typeface="Arial" panose="020B0604020202020204"/>
            </a:endParaRP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AD9FF7F-6988-44CC-821B-644E70CD2F73}"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C12C299-16B2-4475-990D-751901EACC14}"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34E6425-0181-43F2-84FC-787E803FD2F8}"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6E86A4C-8E40-4F87-A4F0-01A0687C5742}"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5E72C73-2D91-4E12-BA25-F0AA0C03599B}"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8">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p:cNvGrpSpPr>
            <a:grpSpLocks noGrp="1" noRot="1" noChangeAspect="1" noMove="1" noResize="1" noUngrp="1"/>
          </p:cNvGrpSpPr>
          <p:nvPr/>
        </p:nvGrpSpPr>
        <p:grpSpPr>
          <a:xfrm>
            <a:off x="0" y="0"/>
            <a:ext cx="12192000" cy="6858000"/>
            <a:chOff x="0" y="0"/>
            <a:chExt cx="12192000" cy="6858000"/>
          </a:xfrm>
        </p:grpSpPr>
        <p:sp>
          <p:nvSpPr>
            <p:cNvPr id="19" name="Rectangle 18"/>
            <p:cNvSpPr/>
            <p:nvPr/>
          </p:nvSpPr>
          <p:spPr>
            <a:xfrm>
              <a:off x="0" y="0"/>
              <a:ext cx="12192000" cy="6858000"/>
            </a:xfrm>
            <a:prstGeom prst="rect">
              <a:avLst/>
            </a:prstGeom>
            <a:blipFill>
              <a:blip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pic>
        <p:nvPicPr>
          <p:cNvPr id="5" name="Picture 4" descr="hand holding ball"/>
          <p:cNvPicPr>
            <a:picLocks noChangeAspect="1"/>
          </p:cNvPicPr>
          <p:nvPr/>
        </p:nvPicPr>
        <p:blipFill rotWithShape="1">
          <a:blip r:embed="rId2">
            <a:alphaModFix amt="25000"/>
            <a:duotone>
              <a:prstClr val="black"/>
              <a:schemeClr val="accent5">
                <a:tint val="45000"/>
                <a:satMod val="400000"/>
              </a:schemeClr>
            </a:duotone>
          </a:blip>
          <a:srcRect t="13390" r="9090" b="14757"/>
          <a:stretch>
            <a:fillRect/>
          </a:stretch>
        </p:blipFill>
        <p:spPr>
          <a:xfrm>
            <a:off x="474133" y="475488"/>
            <a:ext cx="11243734" cy="5909733"/>
          </a:xfrm>
          <a:prstGeom prst="rect">
            <a:avLst/>
          </a:prstGeom>
        </p:spPr>
      </p:pic>
      <p:sp>
        <p:nvSpPr>
          <p:cNvPr id="2" name="Title 1"/>
          <p:cNvSpPr>
            <a:spLocks noGrp="1"/>
          </p:cNvSpPr>
          <p:nvPr>
            <p:ph type="ctrTitle"/>
          </p:nvPr>
        </p:nvSpPr>
        <p:spPr>
          <a:xfrm>
            <a:off x="1154954" y="2099733"/>
            <a:ext cx="8827245" cy="2677648"/>
          </a:xfrm>
        </p:spPr>
        <p:txBody>
          <a:bodyPr>
            <a:normAutofit/>
          </a:bodyPr>
          <a:lstStyle/>
          <a:p>
            <a:r>
              <a:rPr lang="en-US" dirty="0"/>
              <a:t>My Intergenerational Cross-Cultural in </a:t>
            </a:r>
            <a:br>
              <a:rPr lang="en-US" dirty="0"/>
            </a:br>
            <a:r>
              <a:rPr lang="en-US" dirty="0"/>
              <a:t>The Dominican Republic</a:t>
            </a:r>
            <a:endParaRPr lang="en-US" dirty="0"/>
          </a:p>
        </p:txBody>
      </p:sp>
      <p:sp>
        <p:nvSpPr>
          <p:cNvPr id="3" name="Subtitle 2"/>
          <p:cNvSpPr>
            <a:spLocks noGrp="1"/>
          </p:cNvSpPr>
          <p:nvPr>
            <p:ph type="subTitle" idx="1"/>
          </p:nvPr>
        </p:nvSpPr>
        <p:spPr>
          <a:xfrm>
            <a:off x="1154954" y="4777380"/>
            <a:ext cx="8827245" cy="861420"/>
          </a:xfrm>
        </p:spPr>
        <p:txBody>
          <a:bodyPr>
            <a:normAutofit/>
          </a:bodyPr>
          <a:lstStyle/>
          <a:p>
            <a:r>
              <a:rPr lang="en-US"/>
              <a:t>By Mauricia Blake </a:t>
            </a:r>
            <a:endParaRPr lang="en-US"/>
          </a:p>
        </p:txBody>
      </p:sp>
      <p:sp>
        <p:nvSpPr>
          <p:cNvPr id="22" name="Rectangle 21"/>
          <p:cNvSpPr>
            <a:spLocks noGrp="1" noRot="1" noChangeAspect="1" noMove="1" noResize="1" noEditPoints="1" noAdjustHandles="1" noChangeArrowheads="1" noChangeShapeType="1" noTextEdit="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 holding ball"/>
          <p:cNvPicPr>
            <a:picLocks noChangeAspect="1"/>
          </p:cNvPicPr>
          <p:nvPr/>
        </p:nvPicPr>
        <p:blipFill rotWithShape="1">
          <a:blip r:embed="rId1"/>
          <a:srcRect b="15414"/>
          <a:stretch>
            <a:fillRect/>
          </a:stretch>
        </p:blipFill>
        <p:spPr>
          <a:xfrm>
            <a:off x="20" y="10"/>
            <a:ext cx="12191980" cy="6857990"/>
          </a:xfrm>
          <a:prstGeom prst="rect">
            <a:avLst/>
          </a:prstGeom>
        </p:spPr>
      </p:pic>
      <p:sp>
        <p:nvSpPr>
          <p:cNvPr id="26" name="Rectangle 25"/>
          <p:cNvSpPr>
            <a:spLocks noGrp="1" noRot="1" noChangeAspect="1" noMove="1" noResize="1" noEditPoints="1" noAdjustHandles="1" noChangeArrowheads="1" noChangeShapeType="1" noTextEdit="1"/>
          </p:cNvSpPr>
          <p:nvPr/>
        </p:nvSpPr>
        <p:spPr bwMode="white">
          <a:xfrm>
            <a:off x="6053153" y="1320127"/>
            <a:ext cx="4812846"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74887" y="1641860"/>
            <a:ext cx="4204298" cy="1034728"/>
          </a:xfrm>
        </p:spPr>
        <p:txBody>
          <a:bodyPr>
            <a:normAutofit/>
          </a:bodyPr>
          <a:lstStyle/>
          <a:p>
            <a:r>
              <a:rPr lang="en-US" sz="2800">
                <a:solidFill>
                  <a:schemeClr val="tx1"/>
                </a:solidFill>
              </a:rPr>
              <a:t>Conclusion</a:t>
            </a:r>
            <a:endParaRPr lang="en-US" sz="2800">
              <a:solidFill>
                <a:schemeClr val="tx1"/>
              </a:solidFill>
            </a:endParaRPr>
          </a:p>
        </p:txBody>
      </p:sp>
      <p:sp>
        <p:nvSpPr>
          <p:cNvPr id="3" name="Content Placeholder 2"/>
          <p:cNvSpPr>
            <a:spLocks noGrp="1"/>
          </p:cNvSpPr>
          <p:nvPr>
            <p:ph idx="1"/>
          </p:nvPr>
        </p:nvSpPr>
        <p:spPr>
          <a:xfrm>
            <a:off x="6374886" y="2809812"/>
            <a:ext cx="4169380" cy="2384064"/>
          </a:xfrm>
        </p:spPr>
        <p:txBody>
          <a:bodyPr>
            <a:normAutofit/>
          </a:bodyPr>
          <a:lstStyle/>
          <a:p>
            <a:pPr>
              <a:lnSpc>
                <a:spcPct val="90000"/>
              </a:lnSpc>
            </a:pPr>
            <a:r>
              <a:rPr lang="en-US" sz="700" b="0" i="0" dirty="0">
                <a:effectLst/>
                <a:highlight>
                  <a:srgbClr val="FFFFFF"/>
                </a:highlight>
                <a:latin typeface="Söhne"/>
              </a:rPr>
              <a:t>Emphasizing the importance of understanding and appreciating diverse cultures</a:t>
            </a:r>
            <a:endParaRPr lang="en-US" sz="700" b="0" i="0" dirty="0">
              <a:effectLst/>
              <a:highlight>
                <a:srgbClr val="FFFFFF"/>
              </a:highlight>
              <a:latin typeface="Söhne"/>
            </a:endParaRPr>
          </a:p>
          <a:p>
            <a:pPr>
              <a:lnSpc>
                <a:spcPct val="90000"/>
              </a:lnSpc>
            </a:pPr>
            <a:r>
              <a:rPr lang="en-US" sz="700" dirty="0"/>
              <a:t>In conclusion, the richness and diversity of this fascinating country have been highlighted by our cross-cultural, intergenerational experience in the Dominican Republic. I’ve learned so much about the value of variety by fully embracing Dominican culture, from its vivacious music and dance to its mouthwatering food and ingrained customs.</a:t>
            </a:r>
            <a:br>
              <a:rPr lang="en-US" sz="700" dirty="0"/>
            </a:br>
            <a:endParaRPr lang="en-US" sz="700" dirty="0"/>
          </a:p>
          <a:p>
            <a:pPr>
              <a:lnSpc>
                <a:spcPct val="90000"/>
              </a:lnSpc>
            </a:pPr>
            <a:r>
              <a:rPr lang="en-US" sz="700" dirty="0"/>
              <a:t>Acknowledging the significance of comprehending and valuing various cultures is vital, not only in the Dominican Republic but also globally. </a:t>
            </a:r>
            <a:endParaRPr lang="en-US" sz="700" dirty="0"/>
          </a:p>
          <a:p>
            <a:pPr>
              <a:lnSpc>
                <a:spcPct val="90000"/>
              </a:lnSpc>
            </a:pPr>
            <a:r>
              <a:rPr lang="en-US" sz="700" dirty="0"/>
              <a:t>Cultural exchange helps us to reduce obstacles, respect one another, and develop empathy. We improve our own lives and make the world a more harmonious and interdependent place when we accept variety.</a:t>
            </a:r>
            <a:br>
              <a:rPr lang="en-US" sz="700" dirty="0"/>
            </a:br>
            <a:endParaRPr lang="en-US" sz="700" dirty="0"/>
          </a:p>
          <a:p>
            <a:pPr>
              <a:lnSpc>
                <a:spcPct val="90000"/>
              </a:lnSpc>
            </a:pPr>
            <a:r>
              <a:rPr lang="en-US" sz="700" dirty="0"/>
              <a:t>Let's keep appreciating and learning from one another's cultures, accepting the distinctions that make each of us special while acknowledging the humanity that binds us all together. By working together, we can create a future in which variety is valued as a source of strength and enrichment rather than just accepted.</a:t>
            </a:r>
            <a:endParaRPr lang="en-US" sz="70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p:cNvGrpSpPr>
            <a:grpSpLocks noGrp="1" noRot="1" noChangeAspect="1" noMove="1" noResize="1" noUngrp="1"/>
          </p:cNvGrpSpPr>
          <p:nvPr/>
        </p:nvGrpSpPr>
        <p:grpSpPr>
          <a:xfrm>
            <a:off x="0" y="0"/>
            <a:ext cx="12192000" cy="6858000"/>
            <a:chOff x="0" y="0"/>
            <a:chExt cx="12192000" cy="6858000"/>
          </a:xfrm>
        </p:grpSpPr>
        <p:sp>
          <p:nvSpPr>
            <p:cNvPr id="25" name="Rectangle 24"/>
            <p:cNvSpPr/>
            <p:nvPr/>
          </p:nvSpPr>
          <p:spPr>
            <a:xfrm>
              <a:off x="0" y="0"/>
              <a:ext cx="12192000" cy="6858000"/>
            </a:xfrm>
            <a:prstGeom prst="rect">
              <a:avLst/>
            </a:prstGeom>
            <a:blipFill>
              <a:blip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8" name="Rectangle 27"/>
          <p:cNvSpPr>
            <a:spLocks noGrp="1" noRot="1" noChangeAspect="1" noMove="1" noResize="1" noEditPoints="1" noAdjustHandles="1" noChangeArrowheads="1" noChangeShapeType="1" noTextEdit="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Shape 29"/>
          <p:cNvSpPr>
            <a:spLocks noGrp="1" noRot="1" noChangeAspect="1" noMove="1" noResize="1" noEditPoints="1" noAdjustHandles="1" noChangeArrowheads="1" noChangeShapeType="1" noTextEdit="1"/>
          </p:cNvSpPr>
          <p:nvPr/>
        </p:nvSpPr>
        <p:spPr bwMode="gray">
          <a:xfrm rot="5677511" flipH="1">
            <a:off x="3685016" y="1712395"/>
            <a:ext cx="3007479" cy="440926"/>
          </a:xfrm>
          <a:custGeom>
            <a:avLst/>
            <a:gdLst>
              <a:gd name="connsiteX0" fmla="*/ 2993621 w 3007479"/>
              <a:gd name="connsiteY0" fmla="*/ 440924 h 440926"/>
              <a:gd name="connsiteX1" fmla="*/ 3007479 w 3007479"/>
              <a:gd name="connsiteY1" fmla="*/ 0 h 440926"/>
              <a:gd name="connsiteX2" fmla="*/ 2897609 w 3007479"/>
              <a:gd name="connsiteY2" fmla="*/ 17001 h 440926"/>
              <a:gd name="connsiteX3" fmla="*/ 2787738 w 3007479"/>
              <a:gd name="connsiteY3" fmla="*/ 33334 h 440926"/>
              <a:gd name="connsiteX4" fmla="*/ 2677868 w 3007479"/>
              <a:gd name="connsiteY4" fmla="*/ 49168 h 440926"/>
              <a:gd name="connsiteX5" fmla="*/ 2567668 w 3007479"/>
              <a:gd name="connsiteY5" fmla="*/ 62751 h 440926"/>
              <a:gd name="connsiteX6" fmla="*/ 2457468 w 3007479"/>
              <a:gd name="connsiteY6" fmla="*/ 76418 h 440926"/>
              <a:gd name="connsiteX7" fmla="*/ 2347268 w 3007479"/>
              <a:gd name="connsiteY7" fmla="*/ 89251 h 440926"/>
              <a:gd name="connsiteX8" fmla="*/ 2238387 w 3007479"/>
              <a:gd name="connsiteY8" fmla="*/ 100168 h 440926"/>
              <a:gd name="connsiteX9" fmla="*/ 2127527 w 3007479"/>
              <a:gd name="connsiteY9" fmla="*/ 110419 h 440926"/>
              <a:gd name="connsiteX10" fmla="*/ 2017657 w 3007479"/>
              <a:gd name="connsiteY10" fmla="*/ 120002 h 440926"/>
              <a:gd name="connsiteX11" fmla="*/ 1909766 w 3007479"/>
              <a:gd name="connsiteY11" fmla="*/ 128169 h 440926"/>
              <a:gd name="connsiteX12" fmla="*/ 1799896 w 3007479"/>
              <a:gd name="connsiteY12" fmla="*/ 136336 h 440926"/>
              <a:gd name="connsiteX13" fmla="*/ 1692005 w 3007479"/>
              <a:gd name="connsiteY13" fmla="*/ 143252 h 440926"/>
              <a:gd name="connsiteX14" fmla="*/ 1584115 w 3007479"/>
              <a:gd name="connsiteY14" fmla="*/ 148669 h 440926"/>
              <a:gd name="connsiteX15" fmla="*/ 1476224 w 3007479"/>
              <a:gd name="connsiteY15" fmla="*/ 154169 h 440926"/>
              <a:gd name="connsiteX16" fmla="*/ 1369653 w 3007479"/>
              <a:gd name="connsiteY16" fmla="*/ 158836 h 440926"/>
              <a:gd name="connsiteX17" fmla="*/ 1264402 w 3007479"/>
              <a:gd name="connsiteY17" fmla="*/ 162336 h 440926"/>
              <a:gd name="connsiteX18" fmla="*/ 1158491 w 3007479"/>
              <a:gd name="connsiteY18" fmla="*/ 165003 h 440926"/>
              <a:gd name="connsiteX19" fmla="*/ 1053900 w 3007479"/>
              <a:gd name="connsiteY19" fmla="*/ 167753 h 440926"/>
              <a:gd name="connsiteX20" fmla="*/ 950629 w 3007479"/>
              <a:gd name="connsiteY20" fmla="*/ 169086 h 440926"/>
              <a:gd name="connsiteX21" fmla="*/ 847687 w 3007479"/>
              <a:gd name="connsiteY21" fmla="*/ 170503 h 440926"/>
              <a:gd name="connsiteX22" fmla="*/ 745735 w 3007479"/>
              <a:gd name="connsiteY22" fmla="*/ 171086 h 440926"/>
              <a:gd name="connsiteX23" fmla="*/ 644774 w 3007479"/>
              <a:gd name="connsiteY23" fmla="*/ 170503 h 440926"/>
              <a:gd name="connsiteX24" fmla="*/ 545131 w 3007479"/>
              <a:gd name="connsiteY24" fmla="*/ 170503 h 440926"/>
              <a:gd name="connsiteX25" fmla="*/ 446479 w 3007479"/>
              <a:gd name="connsiteY25" fmla="*/ 169086 h 440926"/>
              <a:gd name="connsiteX26" fmla="*/ 349147 w 3007479"/>
              <a:gd name="connsiteY26" fmla="*/ 167003 h 440926"/>
              <a:gd name="connsiteX27" fmla="*/ 253464 w 3007479"/>
              <a:gd name="connsiteY27" fmla="*/ 165003 h 440926"/>
              <a:gd name="connsiteX28" fmla="*/ 159431 w 3007479"/>
              <a:gd name="connsiteY28" fmla="*/ 162919 h 440926"/>
              <a:gd name="connsiteX29" fmla="*/ 66058 w 3007479"/>
              <a:gd name="connsiteY29" fmla="*/ 159586 h 440926"/>
              <a:gd name="connsiteX30" fmla="*/ 7814 w 3007479"/>
              <a:gd name="connsiteY30" fmla="*/ 157372 h 440926"/>
              <a:gd name="connsiteX31" fmla="*/ 0 w 3007479"/>
              <a:gd name="connsiteY31" fmla="*/ 253957 h 440926"/>
              <a:gd name="connsiteX32" fmla="*/ 170198 w 3007479"/>
              <a:gd name="connsiteY32" fmla="*/ 274946 h 440926"/>
              <a:gd name="connsiteX33" fmla="*/ 2993621 w 3007479"/>
              <a:gd name="connsiteY33" fmla="*/ 440924 h 44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07479" h="440926">
                <a:moveTo>
                  <a:pt x="2993621" y="440924"/>
                </a:moveTo>
                <a:cubicBezTo>
                  <a:pt x="3003850" y="163169"/>
                  <a:pt x="2997251" y="277754"/>
                  <a:pt x="3007479" y="0"/>
                </a:cubicBezTo>
                <a:lnTo>
                  <a:pt x="2897609" y="17001"/>
                </a:lnTo>
                <a:lnTo>
                  <a:pt x="2787738" y="33334"/>
                </a:lnTo>
                <a:lnTo>
                  <a:pt x="2677868" y="49168"/>
                </a:lnTo>
                <a:lnTo>
                  <a:pt x="2567668" y="62751"/>
                </a:lnTo>
                <a:lnTo>
                  <a:pt x="2457468" y="76418"/>
                </a:lnTo>
                <a:lnTo>
                  <a:pt x="2347268" y="89251"/>
                </a:lnTo>
                <a:lnTo>
                  <a:pt x="2238387" y="100168"/>
                </a:lnTo>
                <a:lnTo>
                  <a:pt x="2127527" y="110419"/>
                </a:lnTo>
                <a:lnTo>
                  <a:pt x="2017657" y="120002"/>
                </a:lnTo>
                <a:lnTo>
                  <a:pt x="1909766" y="128169"/>
                </a:lnTo>
                <a:lnTo>
                  <a:pt x="1799896" y="136336"/>
                </a:lnTo>
                <a:lnTo>
                  <a:pt x="1692005" y="143252"/>
                </a:lnTo>
                <a:lnTo>
                  <a:pt x="1584115" y="148669"/>
                </a:lnTo>
                <a:lnTo>
                  <a:pt x="1476224" y="154169"/>
                </a:lnTo>
                <a:lnTo>
                  <a:pt x="1369653" y="158836"/>
                </a:lnTo>
                <a:lnTo>
                  <a:pt x="1264402" y="162336"/>
                </a:lnTo>
                <a:lnTo>
                  <a:pt x="1158491" y="165003"/>
                </a:lnTo>
                <a:lnTo>
                  <a:pt x="1053900" y="167753"/>
                </a:lnTo>
                <a:lnTo>
                  <a:pt x="950629" y="169086"/>
                </a:lnTo>
                <a:lnTo>
                  <a:pt x="847687" y="170503"/>
                </a:lnTo>
                <a:lnTo>
                  <a:pt x="745735" y="171086"/>
                </a:lnTo>
                <a:lnTo>
                  <a:pt x="644774" y="170503"/>
                </a:lnTo>
                <a:lnTo>
                  <a:pt x="545131" y="170503"/>
                </a:lnTo>
                <a:lnTo>
                  <a:pt x="446479" y="169086"/>
                </a:lnTo>
                <a:lnTo>
                  <a:pt x="349147" y="167003"/>
                </a:lnTo>
                <a:lnTo>
                  <a:pt x="253464" y="165003"/>
                </a:lnTo>
                <a:lnTo>
                  <a:pt x="159431" y="162919"/>
                </a:lnTo>
                <a:lnTo>
                  <a:pt x="66058" y="159586"/>
                </a:lnTo>
                <a:lnTo>
                  <a:pt x="7814" y="157372"/>
                </a:lnTo>
                <a:lnTo>
                  <a:pt x="0" y="253957"/>
                </a:lnTo>
                <a:lnTo>
                  <a:pt x="170198" y="274946"/>
                </a:lnTo>
                <a:cubicBezTo>
                  <a:pt x="958081" y="365183"/>
                  <a:pt x="2341122" y="441398"/>
                  <a:pt x="2993621" y="440924"/>
                </a:cubicBezTo>
                <a:close/>
              </a:path>
            </a:pathLst>
          </a:custGeom>
          <a:solidFill>
            <a:schemeClr val="bg1">
              <a:alpha val="20000"/>
            </a:schemeClr>
          </a:solidFill>
          <a:ln>
            <a:noFill/>
          </a:ln>
        </p:spPr>
        <p:txBody>
          <a:bodyPr/>
          <a:lstStyle/>
          <a:p>
            <a:endParaRPr lang="en-US"/>
          </a:p>
        </p:txBody>
      </p:sp>
      <p:pic>
        <p:nvPicPr>
          <p:cNvPr id="10" name="Picture 9" descr="A group of women posing for a picture&#10;&#10;Description automatically generated"/>
          <p:cNvPicPr>
            <a:picLocks noChangeAspect="1"/>
          </p:cNvPicPr>
          <p:nvPr/>
        </p:nvPicPr>
        <p:blipFill rotWithShape="1">
          <a:blip r:embed="rId2"/>
          <a:srcRect r="5" b="7685"/>
          <a:stretch>
            <a:fillRect/>
          </a:stretch>
        </p:blipFill>
        <p:spPr>
          <a:xfrm>
            <a:off x="2897312" y="402165"/>
            <a:ext cx="2458976" cy="3026834"/>
          </a:xfrm>
          <a:custGeom>
            <a:avLst/>
            <a:gdLst/>
            <a:ahLst/>
            <a:cxnLst/>
            <a:rect l="l" t="t" r="r" b="b"/>
            <a:pathLst>
              <a:path w="2458976" h="3026834">
                <a:moveTo>
                  <a:pt x="0" y="0"/>
                </a:moveTo>
                <a:lnTo>
                  <a:pt x="1205516" y="0"/>
                </a:lnTo>
                <a:lnTo>
                  <a:pt x="2005988" y="0"/>
                </a:lnTo>
                <a:lnTo>
                  <a:pt x="2458976" y="0"/>
                </a:lnTo>
                <a:lnTo>
                  <a:pt x="2435610" y="137419"/>
                </a:lnTo>
                <a:lnTo>
                  <a:pt x="2413341" y="274232"/>
                </a:lnTo>
                <a:lnTo>
                  <a:pt x="2391544" y="411650"/>
                </a:lnTo>
                <a:lnTo>
                  <a:pt x="2372882" y="549673"/>
                </a:lnTo>
                <a:lnTo>
                  <a:pt x="2354064" y="687092"/>
                </a:lnTo>
                <a:lnTo>
                  <a:pt x="2336500" y="825115"/>
                </a:lnTo>
                <a:lnTo>
                  <a:pt x="2321445" y="961323"/>
                </a:lnTo>
                <a:lnTo>
                  <a:pt x="2307175" y="1099347"/>
                </a:lnTo>
                <a:lnTo>
                  <a:pt x="2294158" y="1236765"/>
                </a:lnTo>
                <a:lnTo>
                  <a:pt x="2282867" y="1371761"/>
                </a:lnTo>
                <a:lnTo>
                  <a:pt x="2271576" y="1508574"/>
                </a:lnTo>
                <a:lnTo>
                  <a:pt x="2262167" y="1643572"/>
                </a:lnTo>
                <a:lnTo>
                  <a:pt x="2254797" y="1778568"/>
                </a:lnTo>
                <a:lnTo>
                  <a:pt x="2247113" y="1912960"/>
                </a:lnTo>
                <a:lnTo>
                  <a:pt x="2240683" y="2046141"/>
                </a:lnTo>
                <a:lnTo>
                  <a:pt x="2236135" y="2178111"/>
                </a:lnTo>
                <a:lnTo>
                  <a:pt x="2232215" y="2310081"/>
                </a:lnTo>
                <a:lnTo>
                  <a:pt x="2228451" y="2440840"/>
                </a:lnTo>
                <a:lnTo>
                  <a:pt x="2226726" y="2569783"/>
                </a:lnTo>
                <a:lnTo>
                  <a:pt x="2224844" y="2698726"/>
                </a:lnTo>
                <a:lnTo>
                  <a:pt x="2223903" y="2825853"/>
                </a:lnTo>
                <a:lnTo>
                  <a:pt x="2224844" y="2951770"/>
                </a:lnTo>
                <a:lnTo>
                  <a:pt x="2224844" y="3026834"/>
                </a:lnTo>
                <a:lnTo>
                  <a:pt x="0" y="3026834"/>
                </a:lnTo>
                <a:close/>
              </a:path>
            </a:pathLst>
          </a:custGeom>
        </p:spPr>
      </p:pic>
      <p:pic>
        <p:nvPicPr>
          <p:cNvPr id="19" name="Picture 18" descr="A green shelf with food items on it&#10;&#10;Description automatically generated"/>
          <p:cNvPicPr>
            <a:picLocks noChangeAspect="1"/>
          </p:cNvPicPr>
          <p:nvPr/>
        </p:nvPicPr>
        <p:blipFill rotWithShape="1">
          <a:blip r:embed="rId3"/>
          <a:srcRect t="3060" r="5" b="6684"/>
          <a:stretch>
            <a:fillRect/>
          </a:stretch>
        </p:blipFill>
        <p:spPr>
          <a:xfrm>
            <a:off x="2897312" y="3496514"/>
            <a:ext cx="2458976" cy="2959321"/>
          </a:xfrm>
          <a:custGeom>
            <a:avLst/>
            <a:gdLst/>
            <a:ahLst/>
            <a:cxnLst/>
            <a:rect l="l" t="t" r="r" b="b"/>
            <a:pathLst>
              <a:path w="2458976" h="2959321">
                <a:moveTo>
                  <a:pt x="0" y="0"/>
                </a:moveTo>
                <a:lnTo>
                  <a:pt x="2223746" y="0"/>
                </a:lnTo>
                <a:lnTo>
                  <a:pt x="2223746" y="48534"/>
                </a:lnTo>
                <a:lnTo>
                  <a:pt x="2225628" y="169274"/>
                </a:lnTo>
                <a:lnTo>
                  <a:pt x="2228451" y="287647"/>
                </a:lnTo>
                <a:lnTo>
                  <a:pt x="2231117" y="404836"/>
                </a:lnTo>
                <a:lnTo>
                  <a:pt x="2234096" y="519657"/>
                </a:lnTo>
                <a:lnTo>
                  <a:pt x="2238644" y="633887"/>
                </a:lnTo>
                <a:lnTo>
                  <a:pt x="2243505" y="746342"/>
                </a:lnTo>
                <a:lnTo>
                  <a:pt x="2247896" y="856428"/>
                </a:lnTo>
                <a:lnTo>
                  <a:pt x="2260285" y="1071275"/>
                </a:lnTo>
                <a:lnTo>
                  <a:pt x="2273458" y="1277244"/>
                </a:lnTo>
                <a:lnTo>
                  <a:pt x="2287258" y="1474926"/>
                </a:lnTo>
                <a:lnTo>
                  <a:pt x="2302470" y="1661955"/>
                </a:lnTo>
                <a:lnTo>
                  <a:pt x="2318308" y="1840698"/>
                </a:lnTo>
                <a:lnTo>
                  <a:pt x="2335402" y="2006420"/>
                </a:lnTo>
                <a:lnTo>
                  <a:pt x="2352182" y="2162080"/>
                </a:lnTo>
                <a:lnTo>
                  <a:pt x="2368961" y="2305311"/>
                </a:lnTo>
                <a:lnTo>
                  <a:pt x="2384800" y="2436705"/>
                </a:lnTo>
                <a:lnTo>
                  <a:pt x="2399855" y="2553302"/>
                </a:lnTo>
                <a:lnTo>
                  <a:pt x="2414125" y="2658654"/>
                </a:lnTo>
                <a:lnTo>
                  <a:pt x="2426044" y="2747433"/>
                </a:lnTo>
                <a:lnTo>
                  <a:pt x="2437335" y="2822009"/>
                </a:lnTo>
                <a:lnTo>
                  <a:pt x="2453487" y="2924401"/>
                </a:lnTo>
                <a:lnTo>
                  <a:pt x="2458976" y="2959321"/>
                </a:lnTo>
                <a:lnTo>
                  <a:pt x="2004890" y="2959321"/>
                </a:lnTo>
                <a:lnTo>
                  <a:pt x="1209122" y="2959321"/>
                </a:lnTo>
                <a:lnTo>
                  <a:pt x="0" y="2959321"/>
                </a:lnTo>
                <a:close/>
              </a:path>
            </a:pathLst>
          </a:custGeom>
        </p:spPr>
      </p:pic>
      <p:sp>
        <p:nvSpPr>
          <p:cNvPr id="32" name="Freeform 5"/>
          <p:cNvSpPr>
            <a:spLocks noGrp="1" noRot="1" noChangeAspect="1" noMove="1" noResize="1" noEditPoints="1" noAdjustHandles="1" noChangeArrowheads="1" noChangeShapeType="1" noTextEdit="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a:t>My personal Experience</a:t>
            </a:r>
            <a:endParaRPr lang="en-US" sz="5400"/>
          </a:p>
        </p:txBody>
      </p:sp>
      <p:pic>
        <p:nvPicPr>
          <p:cNvPr id="8" name="Picture 7" descr="A person wearing a garment and a bandana on a atv&#10;&#10;Description automatically generated"/>
          <p:cNvPicPr>
            <a:picLocks noChangeAspect="1"/>
          </p:cNvPicPr>
          <p:nvPr/>
        </p:nvPicPr>
        <p:blipFill rotWithShape="1">
          <a:blip r:embed="rId4"/>
          <a:srcRect l="8472" r="11607" b="-4"/>
          <a:stretch>
            <a:fillRect/>
          </a:stretch>
        </p:blipFill>
        <p:spPr>
          <a:xfrm>
            <a:off x="474990" y="469682"/>
            <a:ext cx="2365028" cy="2959319"/>
          </a:xfrm>
          <a:prstGeom prst="rect">
            <a:avLst/>
          </a:prstGeom>
        </p:spPr>
      </p:pic>
      <p:sp>
        <p:nvSpPr>
          <p:cNvPr id="34" name="Rectangle 33"/>
          <p:cNvSpPr>
            <a:spLocks noGrp="1" noRot="1" noChangeAspect="1" noMove="1" noResize="1" noEditPoints="1" noAdjustHandles="1" noChangeArrowheads="1" noChangeShapeType="1" noTextEdit="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descr="A storefront with a sign from the roof&#10;&#10;Description automatically generated"/>
          <p:cNvPicPr>
            <a:picLocks noChangeAspect="1"/>
          </p:cNvPicPr>
          <p:nvPr/>
        </p:nvPicPr>
        <p:blipFill rotWithShape="1">
          <a:blip r:embed="rId5"/>
          <a:srcRect r="-5" b="8290"/>
          <a:stretch>
            <a:fillRect/>
          </a:stretch>
        </p:blipFill>
        <p:spPr>
          <a:xfrm>
            <a:off x="474991" y="3496515"/>
            <a:ext cx="2365028" cy="28918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ball"/>
          <p:cNvPicPr>
            <a:picLocks noChangeAspect="1"/>
          </p:cNvPicPr>
          <p:nvPr/>
        </p:nvPicPr>
        <p:blipFill rotWithShape="1">
          <a:blip r:embed="rId1">
            <a:alphaModFix amt="40000"/>
          </a:blip>
          <a:srcRect b="15414"/>
          <a:stretch>
            <a:fillRect/>
          </a:stretch>
        </p:blipFill>
        <p:spPr>
          <a:xfrm>
            <a:off x="20" y="10"/>
            <a:ext cx="12191980" cy="6857990"/>
          </a:xfrm>
          <a:prstGeom prst="rect">
            <a:avLst/>
          </a:prstGeom>
        </p:spPr>
      </p:pic>
      <p:sp>
        <p:nvSpPr>
          <p:cNvPr id="2" name="Title 1"/>
          <p:cNvSpPr>
            <a:spLocks noGrp="1"/>
          </p:cNvSpPr>
          <p:nvPr>
            <p:ph type="title"/>
          </p:nvPr>
        </p:nvSpPr>
        <p:spPr>
          <a:xfrm>
            <a:off x="1154954" y="973668"/>
            <a:ext cx="8761413" cy="706964"/>
          </a:xfrm>
        </p:spPr>
        <p:txBody>
          <a:bodyPr>
            <a:normAutofit/>
          </a:bodyPr>
          <a:lstStyle/>
          <a:p>
            <a:r>
              <a:rPr lang="en-US" dirty="0">
                <a:solidFill>
                  <a:schemeClr val="tx1"/>
                </a:solidFill>
              </a:rPr>
              <a:t>Culture </a:t>
            </a:r>
            <a:endParaRPr lang="en-US" dirty="0">
              <a:solidFill>
                <a:schemeClr val="tx1"/>
              </a:solidFill>
            </a:endParaRPr>
          </a:p>
        </p:txBody>
      </p:sp>
      <p:sp>
        <p:nvSpPr>
          <p:cNvPr id="3" name="Content Placeholder 2"/>
          <p:cNvSpPr>
            <a:spLocks noGrp="1"/>
          </p:cNvSpPr>
          <p:nvPr>
            <p:ph idx="1"/>
          </p:nvPr>
        </p:nvSpPr>
        <p:spPr>
          <a:xfrm>
            <a:off x="1154954" y="2603500"/>
            <a:ext cx="8825659" cy="3416300"/>
          </a:xfrm>
        </p:spPr>
        <p:txBody>
          <a:bodyPr>
            <a:normAutofit/>
          </a:bodyPr>
          <a:lstStyle/>
          <a:p>
            <a:pPr>
              <a:buFont typeface="Arial" panose="020B0604020202020204" pitchFamily="34" charset="0"/>
              <a:buChar char="•"/>
            </a:pPr>
            <a:r>
              <a:rPr lang="en-US" dirty="0">
                <a:solidFill>
                  <a:schemeClr val="tx1"/>
                </a:solidFill>
              </a:rPr>
              <a:t>Vibrant fusion of European, African, and Taino influences</a:t>
            </a:r>
            <a:endParaRPr lang="en-US" dirty="0">
              <a:solidFill>
                <a:schemeClr val="tx1"/>
              </a:solidFill>
            </a:endParaRPr>
          </a:p>
          <a:p>
            <a:pPr>
              <a:buFont typeface="Arial" panose="020B0604020202020204" pitchFamily="34" charset="0"/>
              <a:buChar char="•"/>
            </a:pPr>
            <a:r>
              <a:rPr lang="en-US" dirty="0">
                <a:solidFill>
                  <a:schemeClr val="tx1"/>
                </a:solidFill>
              </a:rPr>
              <a:t>Family and community relationships are important.</a:t>
            </a:r>
            <a:endParaRPr lang="en-US" dirty="0">
              <a:solidFill>
                <a:schemeClr val="tx1"/>
              </a:solidFill>
            </a:endParaRPr>
          </a:p>
          <a:p>
            <a:pPr>
              <a:buFont typeface="Arial" panose="020B0604020202020204" pitchFamily="34" charset="0"/>
              <a:buChar char="•"/>
            </a:pPr>
            <a:r>
              <a:rPr lang="en-US" dirty="0">
                <a:solidFill>
                  <a:schemeClr val="tx1"/>
                </a:solidFill>
              </a:rPr>
              <a:t>Rich cultural legacy portrayed in dance, music, and art</a:t>
            </a:r>
            <a:br>
              <a:rPr lang="en-US" dirty="0">
                <a:solidFill>
                  <a:schemeClr val="tx1"/>
                </a:solidFill>
              </a:rPr>
            </a:br>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t>
            </a:r>
            <a:endParaRPr lang="en-US" dirty="0"/>
          </a:p>
        </p:txBody>
      </p:sp>
      <p:sp>
        <p:nvSpPr>
          <p:cNvPr id="4" name="Text Placeholder 3"/>
          <p:cNvSpPr>
            <a:spLocks noGrp="1"/>
          </p:cNvSpPr>
          <p:nvPr>
            <p:ph type="body" idx="1"/>
          </p:nvPr>
        </p:nvSpPr>
        <p:spPr/>
        <p:txBody>
          <a:bodyPr/>
          <a:lstStyle/>
          <a:p>
            <a:r>
              <a:rPr lang="en-US" dirty="0"/>
              <a:t>Mofongo</a:t>
            </a:r>
            <a:endParaRPr lang="en-US" dirty="0"/>
          </a:p>
        </p:txBody>
      </p:sp>
      <p:sp>
        <p:nvSpPr>
          <p:cNvPr id="8" name="Text Placeholder 7"/>
          <p:cNvSpPr>
            <a:spLocks noGrp="1"/>
          </p:cNvSpPr>
          <p:nvPr>
            <p:ph type="body" sz="half" idx="18"/>
          </p:nvPr>
        </p:nvSpPr>
        <p:spPr/>
        <p:txBody>
          <a:bodyPr>
            <a:normAutofit fontScale="92500" lnSpcReduction="20000"/>
          </a:bodyPr>
          <a:lstStyle/>
          <a:p>
            <a:r>
              <a:rPr lang="en-US" b="0" i="0" dirty="0">
                <a:solidFill>
                  <a:srgbClr val="4D5156"/>
                </a:solidFill>
                <a:effectLst/>
                <a:highlight>
                  <a:srgbClr val="FFFFFF"/>
                </a:highlight>
                <a:latin typeface="Roboto" panose="02000000000000000000" pitchFamily="2" charset="0"/>
              </a:rPr>
              <a:t>Plantains are picked green, cut into pieces and typically fried but can be boiled or roasted, then mashed with salt, garlic, broth, and olive oil in a wooden pilón</a:t>
            </a:r>
            <a:endParaRPr lang="en-US" dirty="0"/>
          </a:p>
        </p:txBody>
      </p:sp>
      <p:sp>
        <p:nvSpPr>
          <p:cNvPr id="5" name="Text Placeholder 4"/>
          <p:cNvSpPr>
            <a:spLocks noGrp="1"/>
          </p:cNvSpPr>
          <p:nvPr>
            <p:ph type="body" sz="quarter" idx="3"/>
          </p:nvPr>
        </p:nvSpPr>
        <p:spPr/>
        <p:txBody>
          <a:bodyPr/>
          <a:lstStyle/>
          <a:p>
            <a:r>
              <a:rPr lang="en-US" dirty="0"/>
              <a:t>Bandera Dominican</a:t>
            </a:r>
            <a:endParaRPr lang="en-US" dirty="0"/>
          </a:p>
        </p:txBody>
      </p:sp>
      <p:sp>
        <p:nvSpPr>
          <p:cNvPr id="9" name="Text Placeholder 8"/>
          <p:cNvSpPr>
            <a:spLocks noGrp="1"/>
          </p:cNvSpPr>
          <p:nvPr>
            <p:ph type="body" sz="half" idx="19"/>
          </p:nvPr>
        </p:nvSpPr>
        <p:spPr/>
        <p:txBody>
          <a:bodyPr>
            <a:normAutofit fontScale="92500" lnSpcReduction="20000"/>
          </a:bodyPr>
          <a:lstStyle/>
          <a:p>
            <a:r>
              <a:rPr lang="en-US" b="0" i="0" dirty="0">
                <a:solidFill>
                  <a:srgbClr val="1F1F1F"/>
                </a:solidFill>
                <a:effectLst/>
                <a:highlight>
                  <a:srgbClr val="FFFFFF"/>
                </a:highlight>
                <a:latin typeface="Google Sans"/>
              </a:rPr>
              <a:t>La Bandera is considered the national dish of the Dominican people. </a:t>
            </a:r>
            <a:r>
              <a:rPr lang="en-US" dirty="0">
                <a:solidFill>
                  <a:srgbClr val="040C28"/>
                </a:solidFill>
                <a:latin typeface="Google Sans"/>
              </a:rPr>
              <a:t>C</a:t>
            </a:r>
            <a:r>
              <a:rPr lang="en-US" b="0" i="0" dirty="0">
                <a:solidFill>
                  <a:srgbClr val="040C28"/>
                </a:solidFill>
                <a:effectLst/>
                <a:latin typeface="Google Sans"/>
              </a:rPr>
              <a:t>onsists of white rice, chicken or beef, and red beans, accompanied by tostones, green salad, or even avocado</a:t>
            </a:r>
            <a:r>
              <a:rPr lang="en-US" b="0" i="0" dirty="0">
                <a:solidFill>
                  <a:srgbClr val="1F1F1F"/>
                </a:solidFill>
                <a:effectLst/>
                <a:latin typeface="Google Sans"/>
              </a:rPr>
              <a:t>.</a:t>
            </a:r>
            <a:endParaRPr lang="en-US" dirty="0"/>
          </a:p>
        </p:txBody>
      </p:sp>
      <p:sp>
        <p:nvSpPr>
          <p:cNvPr id="6" name="Text Placeholder 5"/>
          <p:cNvSpPr>
            <a:spLocks noGrp="1"/>
          </p:cNvSpPr>
          <p:nvPr>
            <p:ph type="body" sz="quarter" idx="13"/>
          </p:nvPr>
        </p:nvSpPr>
        <p:spPr/>
        <p:txBody>
          <a:bodyPr/>
          <a:lstStyle/>
          <a:p>
            <a:r>
              <a:rPr lang="en-US" dirty="0"/>
              <a:t>Cassava Dumplings </a:t>
            </a:r>
            <a:endParaRPr lang="en-US" dirty="0"/>
          </a:p>
        </p:txBody>
      </p:sp>
      <p:sp>
        <p:nvSpPr>
          <p:cNvPr id="10" name="Text Placeholder 9"/>
          <p:cNvSpPr>
            <a:spLocks noGrp="1"/>
          </p:cNvSpPr>
          <p:nvPr>
            <p:ph type="body" sz="half" idx="20"/>
          </p:nvPr>
        </p:nvSpPr>
        <p:spPr/>
        <p:txBody>
          <a:bodyPr>
            <a:normAutofit fontScale="25000" lnSpcReduction="20000"/>
          </a:bodyPr>
          <a:lstStyle/>
          <a:p>
            <a:pPr algn="l">
              <a:buFont typeface="Arial" panose="020B0604020202020204" pitchFamily="34" charset="0"/>
              <a:buChar char="•"/>
            </a:pPr>
            <a:r>
              <a:rPr lang="en-US" sz="4200" b="0" i="0" dirty="0">
                <a:solidFill>
                  <a:srgbClr val="1F1F1F"/>
                </a:solidFill>
                <a:effectLst/>
                <a:highlight>
                  <a:srgbClr val="FFFFFF"/>
                </a:highlight>
                <a:latin typeface="Google Sans"/>
              </a:rPr>
              <a:t>8 3/4 oz of cassava, grated, or 250g cassava flour.</a:t>
            </a:r>
            <a:endParaRPr lang="en-US" sz="4200" b="0" i="0" dirty="0">
              <a:solidFill>
                <a:srgbClr val="1F1F1F"/>
              </a:solidFill>
              <a:effectLst/>
              <a:highlight>
                <a:srgbClr val="FFFFFF"/>
              </a:highlight>
              <a:latin typeface="Google Sans"/>
            </a:endParaRPr>
          </a:p>
          <a:p>
            <a:pPr algn="l">
              <a:buFont typeface="Arial" panose="020B0604020202020204" pitchFamily="34" charset="0"/>
              <a:buChar char="•"/>
            </a:pPr>
            <a:r>
              <a:rPr lang="en-US" sz="4200" b="0" i="0" dirty="0">
                <a:solidFill>
                  <a:srgbClr val="1F1F1F"/>
                </a:solidFill>
                <a:effectLst/>
                <a:highlight>
                  <a:srgbClr val="FFFFFF"/>
                </a:highlight>
                <a:latin typeface="Google Sans"/>
              </a:rPr>
              <a:t>8 3/4 oz of plain flour.</a:t>
            </a:r>
            <a:endParaRPr lang="en-US" sz="4200" b="0" i="0" dirty="0">
              <a:solidFill>
                <a:srgbClr val="1F1F1F"/>
              </a:solidFill>
              <a:effectLst/>
              <a:highlight>
                <a:srgbClr val="FFFFFF"/>
              </a:highlight>
              <a:latin typeface="Google Sans"/>
            </a:endParaRPr>
          </a:p>
          <a:p>
            <a:pPr algn="l">
              <a:buFont typeface="Arial" panose="020B0604020202020204" pitchFamily="34" charset="0"/>
              <a:buChar char="•"/>
            </a:pPr>
            <a:r>
              <a:rPr lang="en-US" sz="4200" b="0" i="0" dirty="0">
                <a:solidFill>
                  <a:srgbClr val="1F1F1F"/>
                </a:solidFill>
                <a:effectLst/>
                <a:highlight>
                  <a:srgbClr val="FFFFFF"/>
                </a:highlight>
                <a:latin typeface="Google Sans"/>
              </a:rPr>
              <a:t>1 tbsp of salt.</a:t>
            </a:r>
            <a:endParaRPr lang="en-US" sz="4200" b="0" i="0" dirty="0">
              <a:solidFill>
                <a:srgbClr val="1F1F1F"/>
              </a:solidFill>
              <a:effectLst/>
              <a:highlight>
                <a:srgbClr val="FFFFFF"/>
              </a:highlight>
              <a:latin typeface="Google Sans"/>
            </a:endParaRPr>
          </a:p>
          <a:p>
            <a:pPr algn="l">
              <a:buFont typeface="Arial" panose="020B0604020202020204" pitchFamily="34" charset="0"/>
              <a:buChar char="•"/>
            </a:pPr>
            <a:r>
              <a:rPr lang="en-US" sz="4200" b="0" i="0" dirty="0">
                <a:solidFill>
                  <a:srgbClr val="1F1F1F"/>
                </a:solidFill>
                <a:effectLst/>
                <a:highlight>
                  <a:srgbClr val="FFFFFF"/>
                </a:highlight>
                <a:latin typeface="Google Sans"/>
              </a:rPr>
              <a:t>1 tsp baking powder.</a:t>
            </a:r>
            <a:endParaRPr lang="en-US" sz="4200" b="0" i="0" dirty="0">
              <a:solidFill>
                <a:srgbClr val="1F1F1F"/>
              </a:solidFill>
              <a:effectLst/>
              <a:highlight>
                <a:srgbClr val="FFFFFF"/>
              </a:highlight>
              <a:latin typeface="Google Sans"/>
            </a:endParaRPr>
          </a:p>
          <a:p>
            <a:pPr algn="l">
              <a:buFont typeface="Arial" panose="020B0604020202020204" pitchFamily="34" charset="0"/>
              <a:buChar char="•"/>
            </a:pPr>
            <a:r>
              <a:rPr lang="en-US" sz="4200" b="0" i="0" dirty="0">
                <a:solidFill>
                  <a:srgbClr val="1F1F1F"/>
                </a:solidFill>
                <a:effectLst/>
                <a:highlight>
                  <a:srgbClr val="FFFFFF"/>
                </a:highlight>
                <a:latin typeface="Google Sans"/>
              </a:rPr>
              <a:t>3/4 pint of water.</a:t>
            </a:r>
            <a:endParaRPr lang="en-US" sz="4200" b="0" i="0" dirty="0">
              <a:solidFill>
                <a:srgbClr val="1F1F1F"/>
              </a:solidFill>
              <a:effectLst/>
              <a:highlight>
                <a:srgbClr val="FFFFFF"/>
              </a:highlight>
              <a:latin typeface="Google Sans"/>
            </a:endParaRPr>
          </a:p>
          <a:p>
            <a:endParaRPr lang="en-US" dirty="0"/>
          </a:p>
        </p:txBody>
      </p:sp>
      <p:pic>
        <p:nvPicPr>
          <p:cNvPr id="2052" name="Picture 4" descr="Mofongo con Camarones (Mashed Plantains with Shrimp) Recipe - Kitchen De  Luj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4128" y="2455971"/>
            <a:ext cx="1236140" cy="18561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Dominican Republic's most typical dis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252" y="2631816"/>
            <a:ext cx="2793495" cy="16802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9572" y="2583942"/>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a:grpSpLocks noGrp="1" noRot="1" noChangeAspect="1" noMove="1" noResize="1" noUngrp="1"/>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p:cNvSpPr>
            <a:spLocks noGrp="1"/>
          </p:cNvSpPr>
          <p:nvPr>
            <p:ph type="title"/>
          </p:nvPr>
        </p:nvSpPr>
        <p:spPr>
          <a:xfrm>
            <a:off x="1154954" y="973668"/>
            <a:ext cx="8761413" cy="706964"/>
          </a:xfrm>
        </p:spPr>
        <p:txBody>
          <a:bodyPr>
            <a:normAutofit/>
          </a:bodyPr>
          <a:lstStyle/>
          <a:p>
            <a:r>
              <a:rPr lang="en-US">
                <a:solidFill>
                  <a:srgbClr val="FFFFFF"/>
                </a:solidFill>
              </a:rPr>
              <a:t>Dance &amp; Music </a:t>
            </a:r>
            <a:endParaRPr lang="en-US">
              <a:solidFill>
                <a:srgbClr val="FFFFFF"/>
              </a:solidFill>
            </a:endParaRPr>
          </a:p>
        </p:txBody>
      </p:sp>
      <p:sp>
        <p:nvSpPr>
          <p:cNvPr id="19" name="Rectangle 18"/>
          <p:cNvSpPr>
            <a:spLocks noGrp="1" noRot="1" noChangeAspect="1" noMove="1" noResize="1" noEditPoints="1" noAdjustHandles="1" noChangeArrowheads="1" noChangeShapeType="1" noTextEdit="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p:cNvGrpSpPr>
            <a:grpSpLocks noGrp="1" noRot="1" noChangeAspect="1" noMove="1" noResize="1" noUngrp="1"/>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p:cNvSpPr>
            <a:spLocks noGrp="1"/>
          </p:cNvSpPr>
          <p:nvPr>
            <p:ph type="title"/>
          </p:nvPr>
        </p:nvSpPr>
        <p:spPr>
          <a:xfrm>
            <a:off x="1154954" y="973668"/>
            <a:ext cx="8761413" cy="706964"/>
          </a:xfrm>
        </p:spPr>
        <p:txBody>
          <a:bodyPr>
            <a:normAutofit/>
          </a:bodyPr>
          <a:lstStyle/>
          <a:p>
            <a:r>
              <a:rPr lang="en-US">
                <a:solidFill>
                  <a:srgbClr val="FFFFFF"/>
                </a:solidFill>
              </a:rPr>
              <a:t>Location</a:t>
            </a:r>
            <a:endParaRPr lang="en-US">
              <a:solidFill>
                <a:srgbClr val="FFFFFF"/>
              </a:solidFill>
            </a:endParaRPr>
          </a:p>
        </p:txBody>
      </p:sp>
      <p:sp>
        <p:nvSpPr>
          <p:cNvPr id="13" name="Rectangle 12"/>
          <p:cNvSpPr>
            <a:spLocks noGrp="1" noRot="1" noChangeAspect="1" noMove="1" noResize="1" noEditPoints="1" noAdjustHandles="1" noChangeArrowheads="1" noChangeShapeType="1" noTextEdit="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7" name="Content Placeholder 2"/>
          <p:cNvGraphicFramePr>
            <a:graphicFrameLocks noGrp="1"/>
          </p:cNvGraphicFramePr>
          <p:nvPr>
            <p:ph idx="1"/>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10 Best Resorts In Punta Cana 2023"/>
          <p:cNvPicPr>
            <a:picLocks noChangeAspect="1" noChangeArrowheads="1"/>
          </p:cNvPicPr>
          <p:nvPr/>
        </p:nvPicPr>
        <p:blipFill rotWithShape="1">
          <a:blip r:embed="rId1">
            <a:extLst>
              <a:ext uri="{28A0092B-C50C-407E-A947-70E740481C1C}">
                <a14:useLocalDpi xmlns:a14="http://schemas.microsoft.com/office/drawing/2010/main" val="0"/>
              </a:ext>
            </a:extLst>
          </a:blip>
          <a:srcRect r="1473" b="1"/>
          <a:stretch>
            <a:fillRect/>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Santo Domingo - What you need to know before you go – Go Guides"/>
          <p:cNvPicPr>
            <a:picLocks noChangeAspect="1" noChangeArrowheads="1"/>
          </p:cNvPicPr>
          <p:nvPr/>
        </p:nvPicPr>
        <p:blipFill rotWithShape="1">
          <a:blip r:embed="rId2">
            <a:extLst>
              <a:ext uri="{28A0092B-C50C-407E-A947-70E740481C1C}">
                <a14:useLocalDpi xmlns:a14="http://schemas.microsoft.com/office/drawing/2010/main" val="0"/>
              </a:ext>
            </a:extLst>
          </a:blip>
          <a:srcRect t="37376" b="7073"/>
          <a:stretch>
            <a:fillRect/>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antiago de los Caballeros, Dominican Republic 2024: All You Must Know  Before You Go - Tripadvisor"/>
          <p:cNvPicPr>
            <a:picLocks noChangeAspect="1" noChangeArrowheads="1"/>
          </p:cNvPicPr>
          <p:nvPr/>
        </p:nvPicPr>
        <p:blipFill rotWithShape="1">
          <a:blip r:embed="rId3">
            <a:extLst>
              <a:ext uri="{28A0092B-C50C-407E-A947-70E740481C1C}">
                <a14:useLocalDpi xmlns:a14="http://schemas.microsoft.com/office/drawing/2010/main" val="0"/>
              </a:ext>
            </a:extLst>
          </a:blip>
          <a:srcRect l="4330" r="13888" b="-2"/>
          <a:stretch>
            <a:fillRect/>
          </a:stretch>
        </p:blipFill>
        <p:spPr bwMode="auto">
          <a:xfrm>
            <a:off x="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886700" y="4500563"/>
            <a:ext cx="1923925" cy="369332"/>
          </a:xfrm>
          <a:prstGeom prst="rect">
            <a:avLst/>
          </a:prstGeom>
          <a:noFill/>
        </p:spPr>
        <p:txBody>
          <a:bodyPr wrap="none" rtlCol="0">
            <a:spAutoFit/>
          </a:bodyPr>
          <a:lstStyle/>
          <a:p>
            <a:r>
              <a:rPr lang="en-US" dirty="0">
                <a:solidFill>
                  <a:schemeClr val="bg1">
                    <a:lumMod val="95000"/>
                  </a:schemeClr>
                </a:solidFill>
                <a:highlight>
                  <a:srgbClr val="000000"/>
                </a:highlight>
              </a:rPr>
              <a:t>Santo Domingo</a:t>
            </a:r>
            <a:endParaRPr lang="en-US" dirty="0">
              <a:solidFill>
                <a:schemeClr val="bg1">
                  <a:lumMod val="95000"/>
                </a:schemeClr>
              </a:solidFill>
              <a:highlight>
                <a:srgbClr val="000000"/>
              </a:highlight>
            </a:endParaRPr>
          </a:p>
        </p:txBody>
      </p:sp>
      <p:sp>
        <p:nvSpPr>
          <p:cNvPr id="17" name="TextBox 16"/>
          <p:cNvSpPr txBox="1"/>
          <p:nvPr/>
        </p:nvSpPr>
        <p:spPr>
          <a:xfrm>
            <a:off x="1354667" y="728636"/>
            <a:ext cx="1772355" cy="369332"/>
          </a:xfrm>
          <a:prstGeom prst="rect">
            <a:avLst/>
          </a:prstGeom>
          <a:noFill/>
        </p:spPr>
        <p:txBody>
          <a:bodyPr wrap="square">
            <a:spAutoFit/>
          </a:bodyPr>
          <a:lstStyle/>
          <a:p>
            <a:r>
              <a:rPr lang="en-US" dirty="0">
                <a:solidFill>
                  <a:schemeClr val="bg1"/>
                </a:solidFill>
                <a:highlight>
                  <a:srgbClr val="000000"/>
                </a:highlight>
              </a:rPr>
              <a:t>Santiago</a:t>
            </a:r>
            <a:endParaRPr lang="en-US" dirty="0">
              <a:solidFill>
                <a:schemeClr val="bg1"/>
              </a:solidFill>
              <a:highlight>
                <a:srgbClr val="000000"/>
              </a:highlight>
            </a:endParaRPr>
          </a:p>
        </p:txBody>
      </p:sp>
      <p:sp>
        <p:nvSpPr>
          <p:cNvPr id="19" name="TextBox 18"/>
          <p:cNvSpPr txBox="1"/>
          <p:nvPr/>
        </p:nvSpPr>
        <p:spPr>
          <a:xfrm>
            <a:off x="8907117" y="543971"/>
            <a:ext cx="2118678" cy="369332"/>
          </a:xfrm>
          <a:prstGeom prst="rect">
            <a:avLst/>
          </a:prstGeom>
          <a:noFill/>
        </p:spPr>
        <p:txBody>
          <a:bodyPr wrap="square">
            <a:spAutoFit/>
          </a:bodyPr>
          <a:lstStyle/>
          <a:p>
            <a:r>
              <a:rPr lang="en-US" dirty="0">
                <a:solidFill>
                  <a:schemeClr val="bg1"/>
                </a:solidFill>
                <a:highlight>
                  <a:srgbClr val="000000"/>
                </a:highlight>
              </a:rPr>
              <a:t>Punta Cana</a:t>
            </a:r>
            <a:endParaRPr lang="en-US" dirty="0">
              <a:solidFill>
                <a:schemeClr val="bg1"/>
              </a:solidFill>
              <a:highlight>
                <a:srgbClr val="000000"/>
              </a:highlight>
            </a:endParaRP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p:cNvGrpSpPr>
            <a:grpSpLocks noGrp="1" noRot="1" noChangeAspect="1" noMove="1" noResize="1" noUngrp="1"/>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p:cNvSpPr>
            <a:spLocks noGrp="1"/>
          </p:cNvSpPr>
          <p:nvPr>
            <p:ph type="title"/>
          </p:nvPr>
        </p:nvSpPr>
        <p:spPr>
          <a:xfrm>
            <a:off x="1154954" y="973668"/>
            <a:ext cx="8761413" cy="706964"/>
          </a:xfrm>
        </p:spPr>
        <p:txBody>
          <a:bodyPr>
            <a:normAutofit/>
          </a:bodyPr>
          <a:lstStyle/>
          <a:p>
            <a:r>
              <a:rPr lang="en-US">
                <a:solidFill>
                  <a:srgbClr val="FFFFFF"/>
                </a:solidFill>
              </a:rPr>
              <a:t>Stereotypes &amp; Biases</a:t>
            </a:r>
            <a:endParaRPr lang="en-US">
              <a:solidFill>
                <a:srgbClr val="FFFFFF"/>
              </a:solidFill>
            </a:endParaRPr>
          </a:p>
        </p:txBody>
      </p:sp>
      <p:sp>
        <p:nvSpPr>
          <p:cNvPr id="13" name="Rectangle 12"/>
          <p:cNvSpPr>
            <a:spLocks noGrp="1" noRot="1" noChangeAspect="1" noMove="1" noResize="1" noEditPoints="1" noAdjustHandles="1" noChangeArrowheads="1" noChangeShapeType="1" noTextEdit="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p:cNvGrpSpPr>
            <a:grpSpLocks noGrp="1" noRot="1" noChangeAspect="1" noMove="1" noResize="1" noUngrp="1"/>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p:cNvSpPr>
            <a:spLocks noGrp="1"/>
          </p:cNvSpPr>
          <p:nvPr>
            <p:ph type="title"/>
          </p:nvPr>
        </p:nvSpPr>
        <p:spPr>
          <a:xfrm>
            <a:off x="1154954" y="973668"/>
            <a:ext cx="8761413" cy="706964"/>
          </a:xfrm>
        </p:spPr>
        <p:txBody>
          <a:bodyPr>
            <a:normAutofit/>
          </a:bodyPr>
          <a:lstStyle/>
          <a:p>
            <a:r>
              <a:rPr lang="en-US">
                <a:solidFill>
                  <a:srgbClr val="FFFFFF"/>
                </a:solidFill>
              </a:rPr>
              <a:t>Socioeconomics Issues</a:t>
            </a:r>
            <a:endParaRPr lang="en-US">
              <a:solidFill>
                <a:srgbClr val="FFFFFF"/>
              </a:solidFill>
            </a:endParaRPr>
          </a:p>
        </p:txBody>
      </p:sp>
      <p:sp>
        <p:nvSpPr>
          <p:cNvPr id="13" name="Rectangle 12"/>
          <p:cNvSpPr>
            <a:spLocks noGrp="1" noRot="1" noChangeAspect="1" noMove="1" noResize="1" noEditPoints="1" noAdjustHandles="1" noChangeArrowheads="1" noChangeShapeType="1" noTextEdit="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p:cNvGraphicFramePr>
            <a:graphicFrameLocks noGrp="1"/>
          </p:cNvGraphicFramePr>
          <p:nvPr>
            <p:ph idx="1"/>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1971</Words>
  <Application>WPS Presentation</Application>
  <PresentationFormat>Widescreen</PresentationFormat>
  <Paragraphs>53</Paragraphs>
  <Slides>10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SimSun</vt:lpstr>
      <vt:lpstr>Wingdings</vt:lpstr>
      <vt:lpstr>Wingdings 3</vt:lpstr>
      <vt:lpstr>Arial</vt:lpstr>
      <vt:lpstr>Roboto</vt:lpstr>
      <vt:lpstr>Times New Roman</vt:lpstr>
      <vt:lpstr>Google Sans</vt:lpstr>
      <vt:lpstr>Söhne</vt:lpstr>
      <vt:lpstr>Segoe Print</vt:lpstr>
      <vt:lpstr>Century Gothic</vt:lpstr>
      <vt:lpstr>Microsoft YaHei</vt:lpstr>
      <vt:lpstr>Arial Unicode MS</vt:lpstr>
      <vt:lpstr>Calibri</vt:lpstr>
      <vt:lpstr>Ion Boardroom</vt:lpstr>
      <vt:lpstr>My Intergenerational Cross-Cultural in  The Dominican Republic</vt:lpstr>
      <vt:lpstr>My personal Experience</vt:lpstr>
      <vt:lpstr>Culture </vt:lpstr>
      <vt:lpstr>Food </vt:lpstr>
      <vt:lpstr>Dance &amp; Music </vt:lpstr>
      <vt:lpstr>Location</vt:lpstr>
      <vt:lpstr>PowerPoint 演示文稿</vt:lpstr>
      <vt:lpstr>Stereotypes &amp; Biases</vt:lpstr>
      <vt:lpstr>Socioeconomics Issues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Intergenerational Cross-Cultural in  The Dominican Republic</dc:title>
  <dc:creator>mauricia.blake@yorkmail.cuny.edu</dc:creator>
  <cp:lastModifiedBy>oalap</cp:lastModifiedBy>
  <cp:revision>4</cp:revision>
  <dcterms:created xsi:type="dcterms:W3CDTF">2024-03-26T19:40:00Z</dcterms:created>
  <dcterms:modified xsi:type="dcterms:W3CDTF">2024-03-29T04:14:52Z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0DD1A05698AD43D7ADE1D15707052545_13</vt:lpwstr>
  </property>
  <property fmtid="{D5CDD505-2E9C-101B-9397-08002B2CF9AE}" pid="3" name="KSOProductBuildVer">
    <vt:lpwstr>1033-12.2.0.13538</vt:lpwstr>
  </property>
</Properties>
</file>