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3"/>
    <p:sldId id="268" r:id="rId4"/>
    <p:sldId id="257" r:id="rId5"/>
    <p:sldId id="258" r:id="rId6"/>
    <p:sldId id="259" r:id="rId7"/>
    <p:sldId id="260" r:id="rId8"/>
    <p:sldId id="261" r:id="rId9"/>
    <p:sldId id="266" r:id="rId10"/>
    <p:sldId id="269"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5" autoAdjust="0"/>
    <p:restoredTop sz="94660"/>
  </p:normalViewPr>
  <p:slideViewPr>
    <p:cSldViewPr snapToGrid="0">
      <p:cViewPr>
        <p:scale>
          <a:sx n="86" d="100"/>
          <a:sy n="86" d="100"/>
        </p:scale>
        <p:origin x="344" y="912"/>
      </p:cViewPr>
      <p:guideLst/>
    </p:cSldViewPr>
  </p:slideViewPr>
  <p:notesTextViewPr>
    <p:cViewPr>
      <p:scale>
        <a:sx n="1" d="1"/>
        <a:sy n="1" d="1"/>
      </p:scale>
      <p:origin x="0" y="0"/>
    </p:cViewPr>
  </p:notesTextViewPr>
  <p:sorterViewPr>
    <p:cViewPr varScale="1">
      <p:scale>
        <a:sx n="100" d="100"/>
        <a:sy n="100" d="100"/>
      </p:scale>
      <p:origin x="0" y="-547"/>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5CB28CD-D31B-4111-A854-C231F6A82A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5CB28CD-D31B-4111-A854-C231F6A82A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5CB28CD-D31B-4111-A854-C231F6A82A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5CB28CD-D31B-4111-A854-C231F6A82A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5CB28CD-D31B-4111-A854-C231F6A82A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5CB28CD-D31B-4111-A854-C231F6A82A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5CB28CD-D31B-4111-A854-C231F6A82A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5CB28CD-D31B-4111-A854-C231F6A82A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B28CD-D31B-4111-A854-C231F6A82A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5CB28CD-D31B-4111-A854-C231F6A82A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5CB28CD-D31B-4111-A854-C231F6A82A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A0122-EEE4-41E0-A844-07506C4D6A8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28CD-D31B-4111-A854-C231F6A82A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A0122-EEE4-41E0-A844-07506C4D6A8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6" y="377841"/>
            <a:ext cx="10619704" cy="2094772"/>
          </a:xfrm>
        </p:spPr>
        <p:txBody>
          <a:bodyPr>
            <a:normAutofit fontScale="90000"/>
          </a:bodyPr>
          <a:lstStyle/>
          <a:p>
            <a:r>
              <a:rPr lang="en-US" sz="2200" b="1" i="0" dirty="0">
                <a:solidFill>
                  <a:srgbClr val="000000"/>
                </a:solidFill>
                <a:effectLst/>
                <a:latin typeface="Arial" panose="020B0604020202020204" pitchFamily="34" charset="0"/>
              </a:rPr>
              <a:t>My Diversity and Cross Cultural Story in New York City </a:t>
            </a:r>
            <a:br>
              <a:rPr lang="en-US" sz="4900" b="1" dirty="0">
                <a:solidFill>
                  <a:srgbClr val="000000"/>
                </a:solidFill>
                <a:latin typeface="Times New Roman" panose="02020603050405020304" pitchFamily="18" charset="0"/>
                <a:cs typeface="Times New Roman" panose="02020603050405020304" pitchFamily="18" charset="0"/>
              </a:rPr>
            </a:br>
            <a:r>
              <a:rPr lang="en-US" sz="4800" b="0" i="0" dirty="0">
                <a:solidFill>
                  <a:srgbClr val="ECECEC"/>
                </a:solidFill>
                <a:effectLst/>
                <a:latin typeface="Söhne"/>
              </a:rPr>
              <a:t>Embracing Diversity and Culture in New York </a:t>
            </a:r>
            <a:r>
              <a:rPr lang="en-US" sz="4800" b="0" i="0" dirty="0" err="1">
                <a:solidFill>
                  <a:srgbClr val="ECECEC"/>
                </a:solidFill>
                <a:effectLst/>
                <a:latin typeface="Söhne"/>
              </a:rPr>
              <a:t>Citynbbbbbbbbbb</a:t>
            </a:r>
            <a:br>
              <a:rPr lang="en-US" sz="9600" b="1" dirty="0">
                <a:solidFill>
                  <a:srgbClr val="000000"/>
                </a:solidFill>
                <a:latin typeface="Times New Roman" panose="02020603050405020304" pitchFamily="18" charset="0"/>
                <a:cs typeface="Times New Roman" panose="02020603050405020304" pitchFamily="18" charset="0"/>
              </a:rPr>
            </a:br>
            <a:r>
              <a:rPr lang="en-US" sz="4400" dirty="0">
                <a:solidFill>
                  <a:srgbClr val="000000"/>
                </a:solidFill>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a:xfrm>
            <a:off x="257577" y="746975"/>
            <a:ext cx="11096223" cy="5733185"/>
          </a:xfrm>
        </p:spPr>
        <p:txBody>
          <a:bodyPr>
            <a:noAutofit/>
          </a:bodyPr>
          <a:lstStyle/>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r>
              <a:rPr lang="en-US" dirty="0">
                <a:solidFill>
                  <a:srgbClr val="000000"/>
                </a:solidFill>
                <a:latin typeface="Times New Roman" panose="02020603050405020304" pitchFamily="18" charset="0"/>
                <a:cs typeface="Times New Roman" panose="02020603050405020304" pitchFamily="18" charset="0"/>
              </a:rPr>
              <a:t>                                                                                      March/25/2024</a:t>
            </a: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r>
              <a:rPr lang="en-US" dirty="0">
                <a:solidFill>
                  <a:srgbClr val="000000"/>
                </a:solidFill>
                <a:latin typeface="Times New Roman" panose="02020603050405020304" pitchFamily="18" charset="0"/>
                <a:cs typeface="Times New Roman" panose="02020603050405020304" pitchFamily="18" charset="0"/>
              </a:rPr>
              <a:t>                                                                                      Monday.</a:t>
            </a: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lgn="ctr">
              <a:buNone/>
            </a:pPr>
            <a:r>
              <a:rPr lang="en-US" sz="2400" dirty="0">
                <a:solidFill>
                  <a:srgbClr val="000000"/>
                </a:solidFill>
                <a:latin typeface="Times New Roman" panose="02020603050405020304" pitchFamily="18" charset="0"/>
                <a:cs typeface="Times New Roman" panose="02020603050405020304" pitchFamily="18" charset="0"/>
              </a:rPr>
              <a:t>Presented</a:t>
            </a:r>
            <a:r>
              <a:rPr lang="en-US" dirty="0">
                <a:solidFill>
                  <a:srgbClr val="000000"/>
                </a:solidFill>
                <a:latin typeface="Times New Roman" panose="02020603050405020304" pitchFamily="18" charset="0"/>
                <a:cs typeface="Times New Roman" panose="02020603050405020304" pitchFamily="18" charset="0"/>
              </a:rPr>
              <a:t> by </a:t>
            </a:r>
            <a:endParaRPr lang="en-US" dirty="0">
              <a:solidFill>
                <a:srgbClr val="000000"/>
              </a:solidFill>
              <a:latin typeface="Times New Roman" panose="02020603050405020304" pitchFamily="18" charset="0"/>
              <a:cs typeface="Times New Roman" panose="02020603050405020304" pitchFamily="18" charset="0"/>
            </a:endParaRPr>
          </a:p>
          <a:p>
            <a:pPr marL="0" indent="0" algn="ctr">
              <a:buNone/>
            </a:pPr>
            <a:r>
              <a:rPr lang="en-US" dirty="0">
                <a:solidFill>
                  <a:srgbClr val="000000"/>
                </a:solidFill>
                <a:latin typeface="Times New Roman" panose="02020603050405020304" pitchFamily="18" charset="0"/>
                <a:cs typeface="Times New Roman" panose="02020603050405020304" pitchFamily="18" charset="0"/>
              </a:rPr>
              <a:t>Sarswati Pathak Bhatta </a:t>
            </a:r>
            <a:endParaRPr lang="en-US" dirty="0">
              <a:solidFill>
                <a:srgbClr val="000000"/>
              </a:solidFill>
              <a:latin typeface="Times New Roman" panose="02020603050405020304" pitchFamily="18" charset="0"/>
              <a:cs typeface="Times New Roman" panose="02020603050405020304" pitchFamily="18" charset="0"/>
            </a:endParaRPr>
          </a:p>
          <a:p>
            <a:pPr marL="0" indent="0" algn="ctr">
              <a:buNone/>
            </a:pPr>
            <a:r>
              <a:rPr lang="en-US" dirty="0">
                <a:solidFill>
                  <a:srgbClr val="000000"/>
                </a:solidFill>
                <a:latin typeface="Times New Roman" panose="02020603050405020304" pitchFamily="18" charset="0"/>
                <a:cs typeface="Times New Roman" panose="02020603050405020304" pitchFamily="18" charset="0"/>
              </a:rPr>
              <a:t>CLDV 100</a:t>
            </a:r>
            <a:endParaRPr lang="en-US" dirty="0">
              <a:solidFill>
                <a:srgbClr val="000000"/>
              </a:solidFill>
              <a:latin typeface="Times New Roman" panose="02020603050405020304" pitchFamily="18" charset="0"/>
              <a:cs typeface="Times New Roman" panose="02020603050405020304" pitchFamily="18" charset="0"/>
            </a:endParaRPr>
          </a:p>
          <a:p>
            <a:pPr marL="0" indent="0" algn="ctr">
              <a:buNone/>
            </a:pPr>
            <a:r>
              <a:rPr lang="en-US" dirty="0">
                <a:solidFill>
                  <a:srgbClr val="000000"/>
                </a:solidFill>
                <a:latin typeface="Times New Roman" panose="02020603050405020304" pitchFamily="18" charset="0"/>
                <a:cs typeface="Times New Roman" panose="02020603050405020304" pitchFamily="18" charset="0"/>
              </a:rPr>
              <a:t>Professor </a:t>
            </a:r>
            <a:r>
              <a:rPr lang="en-US" dirty="0" err="1">
                <a:solidFill>
                  <a:srgbClr val="000000"/>
                </a:solidFill>
                <a:latin typeface="Times New Roman" panose="02020603050405020304" pitchFamily="18" charset="0"/>
                <a:cs typeface="Times New Roman" panose="02020603050405020304" pitchFamily="18" charset="0"/>
              </a:rPr>
              <a:t>Oluremi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Alapo</a:t>
            </a:r>
            <a:endParaRPr lang="en-US"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sz="3100" b="1">
                <a:solidFill>
                  <a:srgbClr val="FFFFFF"/>
                </a:solidFill>
                <a:latin typeface="Times New Roman" panose="02020603050405020304" pitchFamily="18" charset="0"/>
                <a:cs typeface="Times New Roman" panose="02020603050405020304" pitchFamily="18" charset="0"/>
              </a:rPr>
              <a:t>Recommendation</a:t>
            </a:r>
            <a:r>
              <a:rPr lang="en-GB" sz="3100">
                <a:solidFill>
                  <a:srgbClr val="FFFFFF"/>
                </a:solidFill>
                <a:latin typeface="Times New Roman" panose="02020603050405020304" pitchFamily="18" charset="0"/>
                <a:cs typeface="Times New Roman" panose="02020603050405020304" pitchFamily="18" charset="0"/>
              </a:rPr>
              <a:t> </a:t>
            </a:r>
            <a:endParaRPr lang="en-US" sz="3100">
              <a:solidFill>
                <a:srgbClr val="FFFFFF"/>
              </a:solidFill>
              <a:latin typeface="Times New Roman" panose="02020603050405020304" pitchFamily="18" charset="0"/>
              <a:cs typeface="Times New Roman" panose="02020603050405020304" pitchFamily="18" charset="0"/>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endParaRPr lang="en-GB" b="0" i="0">
              <a:effectLst/>
              <a:latin typeface="Roboto" panose="02000000000000000000" pitchFamily="2" charset="0"/>
            </a:endParaRPr>
          </a:p>
          <a:p>
            <a:pPr marL="0" indent="0" rtl="0" fontAlgn="base">
              <a:spcBef>
                <a:spcPts val="0"/>
              </a:spcBef>
              <a:spcAft>
                <a:spcPts val="0"/>
              </a:spcAft>
              <a:buNone/>
            </a:pPr>
            <a:endParaRPr lang="en-GB" dirty="0">
              <a:latin typeface="Times New Roman" panose="02020603050405020304" pitchFamily="18" charset="0"/>
              <a:cs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en-GB" i="0" dirty="0">
              <a:effectLst/>
              <a:latin typeface="Söhne"/>
            </a:endParaRPr>
          </a:p>
          <a:p>
            <a:pPr rtl="0" fontAlgn="base">
              <a:spcBef>
                <a:spcPts val="0"/>
              </a:spcBef>
              <a:spcAft>
                <a:spcPts val="0"/>
              </a:spcAft>
              <a:buFont typeface="Arial" panose="020B0604020202020204" pitchFamily="34" charset="0"/>
              <a:buChar char="•"/>
            </a:pPr>
            <a:endParaRPr lang="en-GB" i="0" u="none" strike="noStrike" dirty="0">
              <a:effectLst/>
              <a:latin typeface="Open Sans" panose="020B0606030504020204" pitchFamily="34" charset="0"/>
            </a:endParaRPr>
          </a:p>
          <a:p>
            <a:pPr rtl="0" fontAlgn="base">
              <a:spcBef>
                <a:spcPts val="0"/>
              </a:spcBef>
              <a:spcAft>
                <a:spcPts val="0"/>
              </a:spcAft>
              <a:buFont typeface="Arial" panose="020B0604020202020204" pitchFamily="34" charset="0"/>
              <a:buChar char="•"/>
            </a:pPr>
            <a:endParaRPr lang="en-GB" i="0" u="none" strike="noStrike" dirty="0">
              <a:effectLst/>
              <a:latin typeface="Open Sans" panose="020B0606030504020204" pitchFamily="34" charset="0"/>
            </a:endParaRPr>
          </a:p>
          <a:p>
            <a:pPr rtl="0" fontAlgn="base">
              <a:spcBef>
                <a:spcPts val="0"/>
              </a:spcBef>
              <a:spcAft>
                <a:spcPts val="0"/>
              </a:spcAft>
              <a:buFont typeface="Arial" panose="020B0604020202020204" pitchFamily="34" charset="0"/>
              <a:buChar char="•"/>
            </a:pPr>
            <a:endParaRPr lang="en-GB" dirty="0">
              <a:latin typeface="Open Sans" panose="020B0606030504020204" pitchFamily="34" charset="0"/>
            </a:endParaRPr>
          </a:p>
          <a:p>
            <a:pPr rtl="0" fontAlgn="base">
              <a:spcBef>
                <a:spcPts val="0"/>
              </a:spcBef>
              <a:spcAft>
                <a:spcPts val="0"/>
              </a:spcAft>
              <a:buFont typeface="Arial" panose="020B0604020202020204" pitchFamily="34" charset="0"/>
              <a:buChar char="•"/>
            </a:pPr>
            <a:endParaRPr lang="en-GB" b="0" i="0" u="none" strike="noStrike">
              <a:effectLst/>
              <a:latin typeface="Open Sans" panose="020B0606030504020204" pitchFamily="34" charset="0"/>
            </a:endParaRPr>
          </a:p>
        </p:txBody>
      </p:sp>
      <p:sp>
        <p:nvSpPr>
          <p:cNvPr id="5" name="TextBox 4"/>
          <p:cNvSpPr txBox="1"/>
          <p:nvPr/>
        </p:nvSpPr>
        <p:spPr>
          <a:xfrm>
            <a:off x="4571020" y="229395"/>
            <a:ext cx="7186529" cy="4247317"/>
          </a:xfrm>
          <a:prstGeom prst="rect">
            <a:avLst/>
          </a:prstGeom>
          <a:noFill/>
        </p:spPr>
        <p:txBody>
          <a:bodyPr wrap="square">
            <a:spAutoFit/>
          </a:bodyPr>
          <a:lstStyle/>
          <a:p>
            <a:r>
              <a:rPr lang="en-US" dirty="0"/>
              <a:t>For those who are navigating cultural shifts like I did, I provide some helpful advice. First, in order to find understanding and support among the difficulties of adjustment, look for community support networks through local community centers, religious organizations, or cultural organizations. Second, welcome cultural differences as chances for personal development and enrichment while maintaining an open mind and receptiveness to new experiences. To further enhance your comprehension and appreciation of diversity, actively participate in Nepali and American cultures through language learning, cultural activities, and gastronomic adventures. In order to effectively manage homesickness and culture shock and facilitate a more seamless transition into your new cultural surroundings, give priority to self-care and resilience-building activities. You can handle cultural shifts more easily and come away from the experience with a stronger understanding of the diversity of humankind if you pay attention to these tips.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ial view of a highway near the ocean"/>
          <p:cNvPicPr>
            <a:picLocks noChangeAspect="1"/>
          </p:cNvPicPr>
          <p:nvPr/>
        </p:nvPicPr>
        <p:blipFill rotWithShape="1">
          <a:blip r:embed="rId1"/>
          <a:srcRect t="27164" b="32256"/>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4223982" y="3752850"/>
            <a:ext cx="7485413" cy="2452687"/>
          </a:xfrm>
        </p:spPr>
        <p:txBody>
          <a:bodyPr anchor="ctr">
            <a:normAutofit lnSpcReduction="10000"/>
          </a:bodyPr>
          <a:lstStyle/>
          <a:p>
            <a:pPr marL="1371600" lvl="3" indent="0">
              <a:buNone/>
            </a:pPr>
            <a:endParaRPr lang="en-GB" sz="1500" dirty="0"/>
          </a:p>
          <a:p>
            <a:endParaRPr lang="en-GB" sz="1500" dirty="0"/>
          </a:p>
          <a:p>
            <a:endParaRPr lang="en-GB" sz="1500" dirty="0"/>
          </a:p>
          <a:p>
            <a:pPr marL="1828800" lvl="4" indent="0">
              <a:buNone/>
            </a:pPr>
            <a:endParaRPr lang="en-GB" sz="1500" dirty="0"/>
          </a:p>
          <a:p>
            <a:pPr marL="1828800" lvl="4" indent="0">
              <a:buNone/>
            </a:pPr>
            <a:endParaRPr lang="en-GB" sz="1500" dirty="0"/>
          </a:p>
          <a:p>
            <a:pPr marL="1828800" lvl="4" indent="0">
              <a:buNone/>
            </a:pPr>
            <a:endParaRPr lang="en-GB" sz="1500" dirty="0"/>
          </a:p>
          <a:p>
            <a:pPr marL="1828800" lvl="4" indent="0">
              <a:buNone/>
            </a:pPr>
            <a:endParaRPr lang="en-GB" sz="1500" dirty="0"/>
          </a:p>
          <a:p>
            <a:pPr marL="1828800" lvl="4" indent="0">
              <a:buNone/>
            </a:pPr>
            <a:r>
              <a:rPr lang="en-GB" sz="2800" dirty="0">
                <a:latin typeface="Times New Roman" panose="02020603050405020304" pitchFamily="18" charset="0"/>
                <a:cs typeface="Times New Roman" panose="02020603050405020304" pitchFamily="18" charset="0"/>
              </a:rPr>
              <a:t>Thank You </a:t>
            </a:r>
            <a:endParaRPr lang="en-GB" sz="2800" dirty="0">
              <a:latin typeface="Times New Roman" panose="02020603050405020304" pitchFamily="18" charset="0"/>
              <a:cs typeface="Times New Roman" panose="02020603050405020304" pitchFamily="18" charset="0"/>
            </a:endParaRPr>
          </a:p>
          <a:p>
            <a:endParaRPr lang="en-GB" sz="1500" dirty="0"/>
          </a:p>
          <a:p>
            <a:endParaRPr lang="en-GB" sz="1500" dirty="0"/>
          </a:p>
          <a:p>
            <a:endParaRPr lang="en-US"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aper ships being led by a yellow ship"/>
          <p:cNvPicPr>
            <a:picLocks noChangeAspect="1"/>
          </p:cNvPicPr>
          <p:nvPr/>
        </p:nvPicPr>
        <p:blipFill rotWithShape="1">
          <a:blip r:embed="rId1"/>
          <a:srcRect l="5884" r="-1" b="-1"/>
          <a:stretch>
            <a:fillRect/>
          </a:stretch>
        </p:blipFill>
        <p:spPr>
          <a:xfrm>
            <a:off x="8985921" y="1168400"/>
            <a:ext cx="6369398" cy="5301182"/>
          </a:xfrm>
          <a:prstGeom prst="rect">
            <a:avLst/>
          </a:prstGeom>
        </p:spPr>
      </p:pic>
      <p:sp>
        <p:nvSpPr>
          <p:cNvPr id="18" name="Rectangle 17"/>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6240" y="365125"/>
            <a:ext cx="6404610" cy="1244600"/>
          </a:xfrm>
        </p:spPr>
        <p:txBody>
          <a:bodyPr>
            <a:normAutofit/>
          </a:bodyPr>
          <a:lstStyle/>
          <a:p>
            <a:r>
              <a:rPr lang="en-US" sz="4000" b="1" dirty="0">
                <a:latin typeface="Times New Roman" panose="02020603050405020304" pitchFamily="18" charset="0"/>
                <a:cs typeface="Times New Roman" panose="02020603050405020304" pitchFamily="18" charset="0"/>
              </a:rPr>
              <a:t>Outlines of the Presentation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49120"/>
            <a:ext cx="5074920" cy="4327843"/>
          </a:xfrm>
        </p:spPr>
        <p:txBody>
          <a:bodyPr>
            <a:noAutofit/>
          </a:bodyPr>
          <a:lstStyle/>
          <a:p>
            <a:r>
              <a:rPr lang="en-US" sz="2400" dirty="0">
                <a:latin typeface="Times New Roman" panose="02020603050405020304" pitchFamily="18" charset="0"/>
                <a:cs typeface="Times New Roman" panose="02020603050405020304" pitchFamily="18" charset="0"/>
              </a:rPr>
              <a:t>Introduction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Objectives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Differences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Benefits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Challenges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Experiences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Recommendation</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b="0" i="0" dirty="0">
                <a:solidFill>
                  <a:srgbClr val="ECECEC"/>
                </a:solidFill>
                <a:effectLst/>
                <a:latin typeface="Söhne"/>
              </a:rPr>
              <a:t>Arrival in New York City</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solidFill>
                  <a:srgbClr val="ECECEC"/>
                </a:solidFill>
                <a:latin typeface="Söhne"/>
                <a:cs typeface="Times New Roman" panose="02020603050405020304" pitchFamily="18" charset="0"/>
              </a:rPr>
              <a:t>  </a:t>
            </a:r>
            <a:r>
              <a:rPr lang="en-US" sz="2400" dirty="0" err="1">
                <a:solidFill>
                  <a:srgbClr val="ECECEC"/>
                </a:solidFill>
                <a:latin typeface="Times New Roman" panose="02020603050405020304" pitchFamily="18" charset="0"/>
                <a:cs typeface="Times New Roman" panose="02020603050405020304" pitchFamily="18" charset="0"/>
              </a:rPr>
              <a:t>nnn</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p>
        </p:txBody>
      </p:sp>
      <p:pic>
        <p:nvPicPr>
          <p:cNvPr id="4098" name="Picture 2" descr="Nepal usa flag Cut Out Stock Images &amp; Pictures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001" y="1"/>
            <a:ext cx="796505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b="1">
                <a:latin typeface="Times New Roman" panose="02020603050405020304" pitchFamily="18" charset="0"/>
                <a:cs typeface="Times New Roman" panose="02020603050405020304" pitchFamily="18" charset="0"/>
              </a:rPr>
              <a:t>Introduction </a:t>
            </a:r>
            <a:endParaRPr lang="en-US" b="1">
              <a:latin typeface="Times New Roman" panose="02020603050405020304" pitchFamily="18" charset="0"/>
              <a:cs typeface="Times New Roman" panose="02020603050405020304" pitchFamily="18" charset="0"/>
            </a:endParaRPr>
          </a:p>
        </p:txBody>
      </p:sp>
      <p:pic>
        <p:nvPicPr>
          <p:cNvPr id="33" name="Picture 32" descr="Tall office building looking up"/>
          <p:cNvPicPr>
            <a:picLocks noChangeAspect="1"/>
          </p:cNvPicPr>
          <p:nvPr/>
        </p:nvPicPr>
        <p:blipFill rotWithShape="1">
          <a:blip r:embed="rId1"/>
          <a:srcRect l="19181" r="21731"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p:cNvSpPr>
            <a:spLocks noGrp="1"/>
          </p:cNvSpPr>
          <p:nvPr>
            <p:ph idx="1"/>
          </p:nvPr>
        </p:nvSpPr>
        <p:spPr>
          <a:xfrm>
            <a:off x="6513788" y="2333297"/>
            <a:ext cx="4840010" cy="3843666"/>
          </a:xfrm>
        </p:spPr>
        <p:txBody>
          <a:bodyPr>
            <a:normAutofit/>
          </a:bodyPr>
          <a:lstStyle/>
          <a:p>
            <a:pPr marL="0" indent="0">
              <a:buNone/>
            </a:pPr>
            <a:r>
              <a:rPr lang="en-US" sz="1400" dirty="0"/>
              <a:t>Diversity and cross-cultural encounters in New York City provide a wealth of stories that illustrate the intricacies of interpersonal relationships and cohabitation in one of the most globalized cities on earth. NYC is a melting pot of cultures, languages, customs, and viewpoints, from the busy streets of Manhattan to the energetic districts of Brooklyn, Queens, the Bronx, and Staten Island. My own trip through this diverse environment includes interactions with people from a wide range of backgrounds, all of whom add to the colorful patchwork that forms the city's character. I want to shine a light on the wonders, difficulties, and important lessons that may be discovered when crossing the crossroads of diversity and cross-cultural interaction in the vibrant and always changing center of New York City through my own experiences and observations.</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US" sz="4000" b="1" dirty="0">
                <a:latin typeface="Times New Roman" panose="02020603050405020304" pitchFamily="18" charset="0"/>
                <a:cs typeface="Times New Roman" panose="02020603050405020304" pitchFamily="18" charset="0"/>
              </a:rPr>
              <a:t>Objectives</a:t>
            </a:r>
            <a:r>
              <a:rPr lang="en-US" sz="4000" dirty="0"/>
              <a:t> </a:t>
            </a:r>
            <a:endParaRPr lang="en-US" sz="4000" dirty="0"/>
          </a:p>
        </p:txBody>
      </p:sp>
      <p:sp>
        <p:nvSpPr>
          <p:cNvPr id="3" name="Content Placeholder 2"/>
          <p:cNvSpPr>
            <a:spLocks noGrp="1"/>
          </p:cNvSpPr>
          <p:nvPr>
            <p:ph idx="1"/>
          </p:nvPr>
        </p:nvSpPr>
        <p:spPr>
          <a:xfrm>
            <a:off x="761800" y="2470244"/>
            <a:ext cx="5334197" cy="3769835"/>
          </a:xfrm>
        </p:spPr>
        <p:txBody>
          <a:bodyPr anchor="ctr">
            <a:normAutofit/>
          </a:bodyPr>
          <a:lstStyle/>
          <a:p>
            <a:pPr>
              <a:buFont typeface="Arial" panose="020B0604020202020204" pitchFamily="34" charset="0"/>
              <a:buChar char="•"/>
            </a:pPr>
            <a:r>
              <a:rPr lang="en-US" sz="2000" b="0" i="0" dirty="0">
                <a:effectLst/>
                <a:latin typeface="Söhne"/>
              </a:rPr>
              <a:t>To understand and appreciate the diversity and cross-cultural aspects of both Nepal and </a:t>
            </a:r>
            <a:r>
              <a:rPr lang="en-US" sz="2000" dirty="0">
                <a:latin typeface="Söhne"/>
              </a:rPr>
              <a:t>New York City</a:t>
            </a:r>
            <a:r>
              <a:rPr lang="en-US" sz="2000" b="0" i="0" dirty="0">
                <a:effectLst/>
                <a:latin typeface="Söhne"/>
              </a:rPr>
              <a:t>.</a:t>
            </a:r>
            <a:endParaRPr lang="en-US" sz="2000" b="0" i="0" dirty="0">
              <a:effectLst/>
              <a:latin typeface="Söhne"/>
            </a:endParaRPr>
          </a:p>
          <a:p>
            <a:pPr>
              <a:buFont typeface="Arial" panose="020B0604020202020204" pitchFamily="34" charset="0"/>
              <a:buChar char="•"/>
            </a:pPr>
            <a:r>
              <a:rPr lang="en-US" sz="2000" b="0" i="0" dirty="0">
                <a:effectLst/>
                <a:latin typeface="Söhne"/>
              </a:rPr>
              <a:t>To highlight the differences, benefits, and challenges encountered during the transition from Nepal to New York City.</a:t>
            </a:r>
            <a:endParaRPr lang="en-US" sz="2000" b="0" i="0" dirty="0">
              <a:effectLst/>
              <a:latin typeface="Söhne"/>
            </a:endParaRPr>
          </a:p>
          <a:p>
            <a:pPr>
              <a:buFont typeface="Arial" panose="020B0604020202020204" pitchFamily="34" charset="0"/>
              <a:buChar char="•"/>
            </a:pPr>
            <a:r>
              <a:rPr lang="en-US" sz="2000" b="0" i="0" dirty="0">
                <a:effectLst/>
                <a:latin typeface="Söhne"/>
              </a:rPr>
              <a:t>To provide recommendations based on personal experiences for individuals undergoing similar cultural transitions.</a:t>
            </a:r>
            <a:endParaRPr lang="en-US" sz="2000" b="0" i="0" dirty="0">
              <a:effectLst/>
              <a:latin typeface="Söhne"/>
            </a:endParaRPr>
          </a:p>
          <a:p>
            <a:br>
              <a:rPr lang="en-US" sz="2000" dirty="0"/>
            </a:br>
            <a:endParaRPr lang="en-US" sz="2000" b="0" i="0" u="none" strike="noStrike" dirty="0">
              <a:effectLst/>
              <a:latin typeface="Open Sans" panose="020B0606030504020204" pitchFamily="34" charset="0"/>
            </a:endParaRPr>
          </a:p>
        </p:txBody>
      </p:sp>
      <p:pic>
        <p:nvPicPr>
          <p:cNvPr id="27" name="Picture 26" descr="Ranges over sunrays"/>
          <p:cNvPicPr>
            <a:picLocks noChangeAspect="1"/>
          </p:cNvPicPr>
          <p:nvPr/>
        </p:nvPicPr>
        <p:blipFill rotWithShape="1">
          <a:blip r:embed="rId1"/>
          <a:srcRect l="29464" r="25300"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222" y="-665226"/>
            <a:ext cx="7221148" cy="2112264"/>
          </a:xfrm>
        </p:spPr>
        <p:txBody>
          <a:bodyPr anchor="b">
            <a:normAutofit/>
          </a:bodyPr>
          <a:lstStyle/>
          <a:p>
            <a:r>
              <a:rPr lang="en-US" sz="2800" b="1" dirty="0">
                <a:latin typeface="Times New Roman" panose="02020603050405020304" pitchFamily="18" charset="0"/>
                <a:cs typeface="Times New Roman" panose="02020603050405020304" pitchFamily="18" charset="0"/>
              </a:rPr>
              <a:t>Differences </a:t>
            </a:r>
            <a:endParaRPr lang="en-US" sz="2800" b="1" dirty="0">
              <a:latin typeface="Times New Roman" panose="02020603050405020304" pitchFamily="18" charset="0"/>
              <a:cs typeface="Times New Roman" panose="02020603050405020304" pitchFamily="18" charset="0"/>
            </a:endParaRPr>
          </a:p>
        </p:txBody>
      </p:sp>
      <p:sp>
        <p:nvSpPr>
          <p:cNvPr id="1039" name="sketch line"/>
          <p:cNvSpPr>
            <a:spLocks noGrp="1" noRot="1" noChangeAspect="1" noMove="1" noResize="1" noEditPoints="1" noAdjustHandles="1" noChangeArrowheads="1" noChangeShapeType="1" noTextEdit="1"/>
          </p:cNvSpPr>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13508" y="2525269"/>
            <a:ext cx="6894576" cy="348386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Language</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Food</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Social Value</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Family Dynamics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Social Interactions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Cultural Diversity</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1030" name="Picture 6" descr="Photo of Momo &amp; Pizza Ghar - Redmond, WA, US. Half tandoori chicken, half kathmandu pizza; 4/5. IG: @take.a.bite.with.me"/>
          <p:cNvPicPr>
            <a:picLocks noChangeAspect="1" noChangeArrowheads="1"/>
          </p:cNvPicPr>
          <p:nvPr/>
        </p:nvPicPr>
        <p:blipFill rotWithShape="1">
          <a:blip r:embed="rId1">
            <a:extLst>
              <a:ext uri="{28A0092B-C50C-407E-A947-70E740481C1C}">
                <a14:useLocalDpi xmlns:a14="http://schemas.microsoft.com/office/drawing/2010/main" val="0"/>
              </a:ext>
            </a:extLst>
          </a:blip>
          <a:srcRect l="3428"/>
          <a:stretch>
            <a:fillRect/>
          </a:stretch>
        </p:blipFill>
        <p:spPr bwMode="auto">
          <a:xfrm>
            <a:off x="5503818" y="-9"/>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Nepali Momo Recipe | Food Network"/>
          <p:cNvPicPr>
            <a:picLocks noChangeAspect="1" noChangeArrowheads="1"/>
          </p:cNvPicPr>
          <p:nvPr/>
        </p:nvPicPr>
        <p:blipFill rotWithShape="1">
          <a:blip r:embed="rId2">
            <a:extLst>
              <a:ext uri="{28A0092B-C50C-407E-A947-70E740481C1C}">
                <a14:useLocalDpi xmlns:a14="http://schemas.microsoft.com/office/drawing/2010/main" val="0"/>
              </a:ext>
            </a:extLst>
          </a:blip>
          <a:srcRect t="2702" r="-1" b="11953"/>
          <a:stretch>
            <a:fillRect/>
          </a:stretch>
        </p:blipFill>
        <p:spPr bwMode="auto">
          <a:xfrm>
            <a:off x="9023612" y="-65540"/>
            <a:ext cx="4447689" cy="2846867"/>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Dal bhat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084" y="2525269"/>
            <a:ext cx="6565763" cy="4482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p:cNvSpPr>
            <a:spLocks noGrp="1" noRot="1" noChangeAspect="1" noMove="1" noResize="1" noEditPoints="1" noAdjustHandles="1" noChangeArrowheads="1" noChangeShapeType="1" noTextEdit="1"/>
          </p:cNvSpPr>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09414" y="436551"/>
            <a:ext cx="4156512" cy="1708244"/>
          </a:xfrm>
        </p:spPr>
        <p:txBody>
          <a:bodyPr anchor="ctr">
            <a:normAutofit/>
          </a:bodyPr>
          <a:lstStyle/>
          <a:p>
            <a:r>
              <a:rPr lang="en-US" sz="4000" b="1" dirty="0">
                <a:latin typeface="Times New Roman" panose="02020603050405020304" pitchFamily="18" charset="0"/>
                <a:cs typeface="Times New Roman" panose="02020603050405020304" pitchFamily="18" charset="0"/>
              </a:rPr>
              <a:t>Benefits</a:t>
            </a:r>
            <a:endParaRPr lang="en-US" sz="4000" b="1" dirty="0">
              <a:latin typeface="Times New Roman" panose="02020603050405020304" pitchFamily="18" charset="0"/>
              <a:cs typeface="Times New Roman" panose="02020603050405020304" pitchFamily="18" charset="0"/>
            </a:endParaRPr>
          </a:p>
        </p:txBody>
      </p:sp>
      <p:pic>
        <p:nvPicPr>
          <p:cNvPr id="29" name="Picture 28" descr="Paper house in yellow paint wall"/>
          <p:cNvPicPr>
            <a:picLocks noChangeAspect="1"/>
          </p:cNvPicPr>
          <p:nvPr/>
        </p:nvPicPr>
        <p:blipFill rotWithShape="1">
          <a:blip r:embed="rId1"/>
          <a:srcRect l="6025" r="34640" b="-2"/>
          <a:stretch>
            <a:fillRect/>
          </a:stretch>
        </p:blipFill>
        <p:spPr>
          <a:xfrm>
            <a:off x="-5867754" y="-37743"/>
            <a:ext cx="5867754" cy="6601224"/>
          </a:xfrm>
          <a:prstGeom prst="rect">
            <a:avLst/>
          </a:prstGeom>
        </p:spPr>
      </p:pic>
      <p:sp>
        <p:nvSpPr>
          <p:cNvPr id="3" name="Content Placeholder 2"/>
          <p:cNvSpPr>
            <a:spLocks noGrp="1"/>
          </p:cNvSpPr>
          <p:nvPr>
            <p:ph idx="1"/>
          </p:nvPr>
        </p:nvSpPr>
        <p:spPr>
          <a:xfrm>
            <a:off x="6209414" y="720089"/>
            <a:ext cx="4948760" cy="4217671"/>
          </a:xfrm>
        </p:spPr>
        <p:txBody>
          <a:bodyPr anchor="ctr">
            <a:noAutofit/>
          </a:bodyPr>
          <a:lstStyle/>
          <a:p>
            <a:pPr marL="0" indent="0">
              <a:buNone/>
            </a:pPr>
            <a:r>
              <a:rPr lang="en-US" sz="1600" dirty="0">
                <a:latin typeface="Times New Roman" panose="02020603050405020304" pitchFamily="18" charset="0"/>
                <a:cs typeface="Times New Roman" panose="02020603050405020304" pitchFamily="18" charset="0"/>
              </a:rPr>
              <a:t>1. Cultural Enrichment.</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2. Learning and Adjustment.</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3. Broadened Perspective.</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4. Adaptation and Resilience.</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5. Global Business Opportunity.</a:t>
            </a: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pic>
        <p:nvPicPr>
          <p:cNvPr id="2050" name="Picture 2" descr="When is Thanksgiving 2024: History of Thanksgiving in America | The Old  Farmer's Alman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361" y="3068371"/>
            <a:ext cx="4266086" cy="3571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pali traditional 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361" y="38249"/>
            <a:ext cx="4130349" cy="3097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oration for Tihar Decoration for light festival, Tihar, in Nepal dashain nepal stock pictures, royalty-free photos &amp;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591" y="3873572"/>
            <a:ext cx="4148850" cy="276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516" y="-661446"/>
            <a:ext cx="6775704" cy="2245378"/>
          </a:xfrm>
        </p:spPr>
        <p:txBody>
          <a:bodyPr anchor="b">
            <a:normAutofit/>
          </a:bodyPr>
          <a:lstStyle/>
          <a:p>
            <a:r>
              <a:rPr lang="en-US" sz="6600" b="1" dirty="0">
                <a:latin typeface="Times New Roman" panose="02020603050405020304" pitchFamily="18" charset="0"/>
                <a:cs typeface="Times New Roman" panose="02020603050405020304" pitchFamily="18" charset="0"/>
              </a:rPr>
              <a:t>Challenges</a:t>
            </a:r>
            <a:r>
              <a:rPr lang="en-US" sz="6600" dirty="0"/>
              <a:t> </a:t>
            </a:r>
            <a:endParaRPr lang="en-US" sz="6600" dirty="0"/>
          </a:p>
        </p:txBody>
      </p:sp>
      <p:sp>
        <p:nvSpPr>
          <p:cNvPr id="3083" name="sketch line"/>
          <p:cNvSpPr>
            <a:spLocks noGrp="1" noRot="1" noChangeAspect="1" noMove="1" noResize="1" noEditPoints="1" noAdjustHandles="1" noChangeArrowheads="1" noChangeShapeType="1" noTextEdit="1"/>
          </p:cNvSpPr>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646" y="2395728"/>
            <a:ext cx="6995010" cy="3794760"/>
          </a:xfrm>
        </p:spPr>
        <p:txBody>
          <a:bodyPr>
            <a:normAutofit/>
          </a:bodyPr>
          <a:lstStyle/>
          <a:p>
            <a:pPr marL="0" indent="0">
              <a:buNone/>
            </a:pP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1. Language Barriers.</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2. Homesickness.</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3. Cultural Shock.</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4. Cultural Norms and Expectation.</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4. Workplace Discrimination.</a:t>
            </a:r>
            <a:endParaRPr lang="en-US" sz="1500" dirty="0">
              <a:latin typeface="Arial" panose="020B0604020202020204" pitchFamily="34" charset="0"/>
              <a:cs typeface="Arial" panose="020B0604020202020204" pitchFamily="34" charset="0"/>
            </a:endParaRPr>
          </a:p>
        </p:txBody>
      </p:sp>
      <p:pic>
        <p:nvPicPr>
          <p:cNvPr id="3074" name="Picture 2" descr="Free Vector | Young people talking in different languages group"/>
          <p:cNvPicPr>
            <a:picLocks noChangeAspect="1" noChangeArrowheads="1"/>
          </p:cNvPicPr>
          <p:nvPr/>
        </p:nvPicPr>
        <p:blipFill rotWithShape="1">
          <a:blip r:embed="rId1">
            <a:extLst>
              <a:ext uri="{28A0092B-C50C-407E-A947-70E740481C1C}">
                <a14:useLocalDpi xmlns:a14="http://schemas.microsoft.com/office/drawing/2010/main" val="0"/>
              </a:ext>
            </a:extLst>
          </a:blip>
          <a:srcRect l="5641" r="30140" b="1"/>
          <a:stretch>
            <a:fillRect/>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7,300+ Diverse People Talking Stock Illustrations, Royalty-Free Vector  Graphics &amp; Clip Art - iStock | Group of diverse people talking, Two diverse  people talking, Diverse people talking whit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0853" r="8528"/>
          <a:stretch>
            <a:fillRect/>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9"/>
          <p:cNvSpPr>
            <a:spLocks noGrp="1"/>
          </p:cNvSpPr>
          <p:nvPr>
            <p:ph type="title"/>
          </p:nvPr>
        </p:nvSpPr>
        <p:spPr>
          <a:xfrm>
            <a:off x="838200" y="365125"/>
            <a:ext cx="5393361" cy="1325563"/>
          </a:xfrm>
        </p:spPr>
        <p:txBody>
          <a:bodyPr>
            <a:normAutofit/>
          </a:bodyPr>
          <a:lstStyle/>
          <a:p>
            <a:r>
              <a:rPr lang="en-US"/>
              <a:t>Experiences</a:t>
            </a:r>
            <a:endParaRPr lang="en-US"/>
          </a:p>
        </p:txBody>
      </p:sp>
      <p:sp>
        <p:nvSpPr>
          <p:cNvPr id="16" name="Content Placeholder 15"/>
          <p:cNvSpPr>
            <a:spLocks noGrp="1"/>
          </p:cNvSpPr>
          <p:nvPr>
            <p:ph idx="1"/>
          </p:nvPr>
        </p:nvSpPr>
        <p:spPr>
          <a:xfrm>
            <a:off x="838200" y="1825625"/>
            <a:ext cx="5393361" cy="4351338"/>
          </a:xfrm>
        </p:spPr>
        <p:txBody>
          <a:bodyPr>
            <a:normAutofit/>
          </a:bodyPr>
          <a:lstStyle/>
          <a:p>
            <a:pPr marL="0" indent="0">
              <a:buNone/>
            </a:pPr>
            <a:r>
              <a:rPr lang="en-US" sz="1500">
                <a:latin typeface="Arial" panose="020B0604020202020204" pitchFamily="34" charset="0"/>
                <a:cs typeface="Arial" panose="020B0604020202020204" pitchFamily="34" charset="0"/>
              </a:rPr>
              <a:t>I have a special story  going to a birthday celebration that my neighbor from Guyana had. I was instantly drawn to their house by the upbeat music playing and the vivid decorations, which stood in stark contrast to the more somber ambiance of Nepali festivities. I excitedly tasted every dish on the table, relishing the distinct flavors and spices, even though the Caribbean cuisine was foreign to my Nepali palate. I had lively chats about Guyanese traditions and customs with guests from a variety of backgrounds throughout the evening. We exchanged incidents.I learned a lot from my neighbor's kind explanation of the cultural norms, which highlights the significance of cultural sensitivity and awareness in cross-cultural encounters. In addition to broadening my gastronomic horizons, this experience helped me better understand cultural quirks, which increased my empathy and helped me appreciate the wonderful tapestry of cultural diversity that exists in America.</a:t>
            </a:r>
            <a:endParaRPr lang="en-US" sz="150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r="-1" b="24999"/>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p:cNvSpPr>
            <a:spLocks noGrp="1" noRot="1" noChangeAspect="1" noMove="1" noResize="1" noEditPoints="1" noAdjustHandles="1" noChangeArrowheads="1" noChangeShapeType="1" noTextEdit="1"/>
          </p:cNvSpPr>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p:cNvSpPr>
            <a:spLocks noGrp="1" noRot="1" noChangeAspect="1" noMove="1" noResize="1" noEditPoints="1" noAdjustHandles="1" noChangeArrowheads="1" noChangeShapeType="1" noTextEdit="1"/>
          </p:cNvSpPr>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p:cNvSpPr>
            <a:spLocks noGrp="1" noRot="1" noChangeAspect="1" noMove="1" noResize="1" noEditPoints="1" noAdjustHandles="1" noChangeArrowheads="1" noChangeShapeType="1" noTextEdit="1"/>
          </p:cNvSpPr>
          <p:nvPr/>
        </p:nvSpPr>
        <p:spPr>
          <a:xfrm>
            <a:off x="6096000" y="0"/>
            <a:ext cx="5385538" cy="6858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p:cNvSpPr>
            <a:spLocks noGrp="1" noRot="1" noChangeAspect="1" noMove="1" noResize="1" noEditPoints="1" noAdjustHandles="1" noChangeArrowheads="1" noChangeShapeType="1" noTextEdit="1"/>
          </p:cNvSpPr>
          <p:nvPr/>
        </p:nvSpPr>
        <p:spPr>
          <a:xfrm>
            <a:off x="1" y="18087"/>
            <a:ext cx="6103704" cy="5125412"/>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1925" y="18087"/>
            <a:ext cx="4502683" cy="3792070"/>
          </a:xfrm>
        </p:spPr>
        <p:txBody>
          <a:bodyPr vert="horz" lIns="91440" tIns="45720" rIns="91440" bIns="45720" rtlCol="0" anchor="t">
            <a:normAutofit/>
          </a:bodyPr>
          <a:lstStyle/>
          <a:p>
            <a:r>
              <a:rPr lang="en-US" sz="4800" b="1" dirty="0"/>
              <a:t>Conclusion</a:t>
            </a:r>
            <a:endParaRPr lang="en-US" sz="4800" b="1" dirty="0"/>
          </a:p>
        </p:txBody>
      </p:sp>
      <p:pic>
        <p:nvPicPr>
          <p:cNvPr id="11" name="Picture 10" descr="Pen placed on top of a signature line"/>
          <p:cNvPicPr>
            <a:picLocks noChangeAspect="1"/>
          </p:cNvPicPr>
          <p:nvPr/>
        </p:nvPicPr>
        <p:blipFill rotWithShape="1">
          <a:blip r:embed="rId1"/>
          <a:srcRect l="47582" r="-1" b="-1"/>
          <a:stretch>
            <a:fillRect/>
          </a:stretch>
        </p:blipFill>
        <p:spPr>
          <a:xfrm>
            <a:off x="9250942" y="-755720"/>
            <a:ext cx="5385539" cy="6857990"/>
          </a:xfrm>
          <a:prstGeom prst="rect">
            <a:avLst/>
          </a:prstGeom>
        </p:spPr>
      </p:pic>
      <p:sp>
        <p:nvSpPr>
          <p:cNvPr id="25" name="tint"/>
          <p:cNvSpPr>
            <a:spLocks noGrp="1" noRot="1" noChangeAspect="1" noMove="1" noResize="1" noEditPoints="1" noAdjustHandles="1" noChangeArrowheads="1" noChangeShapeType="1" noTextEdit="1"/>
          </p:cNvSpPr>
          <p:nvPr/>
        </p:nvSpPr>
        <p:spPr>
          <a:xfrm>
            <a:off x="11492294" y="0"/>
            <a:ext cx="696657"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849086"/>
            <a:ext cx="7067007" cy="5632311"/>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We have examined the life-changing trip from Nepal to New York City in this presentation, going into the numerous obstacles and rewarding events that were faced along the route. There have been both difficult and positive times during this shift between these two very different cultures, from language hurdles and homesickness to cultural shock and adaption. Nevertheless, despite these difficulties, the value of cultural variety and cross-cultural interactions is evident. Immersion in foreign cultures broadens our horizons and cultivates empathy and understanding by providing us with priceless insights into the intricacies of the human experience. As we accept the vibrant tapestry of cultures, languages, and rituals that constitute our global community, the richness of cultural interchange becomes apparent. Through my journey, I've learned to value variety and the transforming potential of cross-cultural interactions, realizing that it's only via these relationships that we can genuinely flourish and advance as a society and as individuals.</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5199</Words>
  <Application>WPS Presentation</Application>
  <PresentationFormat>Widescreen</PresentationFormat>
  <Paragraphs>106</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SimSun</vt:lpstr>
      <vt:lpstr>Wingdings</vt:lpstr>
      <vt:lpstr>Times New Roman</vt:lpstr>
      <vt:lpstr>Söhne</vt:lpstr>
      <vt:lpstr>Segoe Print</vt:lpstr>
      <vt:lpstr>Open Sans</vt:lpstr>
      <vt:lpstr>Calibri</vt:lpstr>
      <vt:lpstr>Roboto</vt:lpstr>
      <vt:lpstr>Calibri Light</vt:lpstr>
      <vt:lpstr>Microsoft YaHei</vt:lpstr>
      <vt:lpstr>Arial Unicode MS</vt:lpstr>
      <vt:lpstr>Office Theme</vt:lpstr>
      <vt:lpstr>My Diversity and Cross Cultural Story in New York City  Embracing Diversity and Culture in New York Citynbbbbbbbbbb  </vt:lpstr>
      <vt:lpstr>Outlines of the Presentation </vt:lpstr>
      <vt:lpstr>Introduction </vt:lpstr>
      <vt:lpstr>Objectives </vt:lpstr>
      <vt:lpstr>Differences </vt:lpstr>
      <vt:lpstr>Benefits</vt:lpstr>
      <vt:lpstr>Challenges </vt:lpstr>
      <vt:lpstr>Experiences</vt:lpstr>
      <vt:lpstr>Conclusion</vt:lpstr>
      <vt:lpstr>Recommendation </vt:lpstr>
      <vt:lpstr>PowerPoint 演示文稿</vt:lpstr>
    </vt:vector>
  </TitlesOfParts>
  <Company>New York City Department Of Environmental Protection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Cross-Cultural Diversity</dc:title>
  <dc:creator>Giri, Hari</dc:creator>
  <cp:lastModifiedBy>oalap</cp:lastModifiedBy>
  <cp:revision>27</cp:revision>
  <dcterms:created xsi:type="dcterms:W3CDTF">2023-10-28T03:50:00Z</dcterms:created>
  <dcterms:modified xsi:type="dcterms:W3CDTF">2024-03-28T22:03:43Z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BF408B29F78649608F6530EAB1364115_13</vt:lpwstr>
  </property>
  <property fmtid="{D5CDD505-2E9C-101B-9397-08002B2CF9AE}" pid="3" name="KSOProductBuildVer">
    <vt:lpwstr>1033-12.2.0.13538</vt:lpwstr>
  </property>
</Properties>
</file>