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
  </p:notesMasterIdLst>
  <p:sldIdLst>
    <p:sldId id="256" r:id="rId3"/>
    <p:sldId id="275" r:id="rId4"/>
    <p:sldId id="257" r:id="rId5"/>
    <p:sldId id="258" r:id="rId6"/>
    <p:sldId id="269" r:id="rId8"/>
    <p:sldId id="259" r:id="rId9"/>
    <p:sldId id="260" r:id="rId10"/>
    <p:sldId id="274" r:id="rId11"/>
    <p:sldId id="273" r:id="rId12"/>
    <p:sldId id="261" r:id="rId13"/>
    <p:sldId id="262" r:id="rId14"/>
    <p:sldId id="263" r:id="rId15"/>
    <p:sldId id="264" r:id="rId16"/>
    <p:sldId id="265" r:id="rId17"/>
    <p:sldId id="270" r:id="rId18"/>
    <p:sldId id="266" r:id="rId19"/>
    <p:sldId id="267" r:id="rId20"/>
    <p:sldId id="268" r:id="rId21"/>
    <p:sldId id="27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17"/>
    <p:restoredTop sz="96782"/>
  </p:normalViewPr>
  <p:slideViewPr>
    <p:cSldViewPr snapToGrid="0">
      <p:cViewPr varScale="1">
        <p:scale>
          <a:sx n="103" d="100"/>
          <a:sy n="103" d="100"/>
        </p:scale>
        <p:origin x="192"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F5208A-5678-7D4C-B9DC-38E50C39880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93B91C-1DD0-E44A-8A70-A35D3E525F6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93B91C-1DD0-E44A-8A70-A35D3E525F6F}"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C576C6-6059-9743-9030-5AFB8709F920}" type="datetimeFigureOut">
              <a:rPr lang="en-US" smtClean="0"/>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99DB3663-570D-054D-A898-E2618344C23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8C576C6-6059-9743-9030-5AFB8709F92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DB3663-570D-054D-A898-E2618344C237}"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C576C6-6059-9743-9030-5AFB8709F920}" type="datetimeFigureOut">
              <a:rPr lang="en-US" smtClean="0"/>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99DB3663-570D-054D-A898-E2618344C237}"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C576C6-6059-9743-9030-5AFB8709F920}" type="datetimeFigureOut">
              <a:rPr lang="en-US" smtClean="0"/>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99DB3663-570D-054D-A898-E2618344C237}" type="slidenum">
              <a:rPr lang="en-US" smtClean="0"/>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endParaRPr lang="en-US" sz="8000" dirty="0">
              <a:solidFill>
                <a:schemeClr val="tx1"/>
              </a:solidFill>
              <a:effectLst/>
            </a:endParaRP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endParaRPr lang="en-US" sz="8000" dirty="0">
              <a:solidFill>
                <a:schemeClr val="tx1"/>
              </a:solidFill>
              <a:effectLs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C576C6-6059-9743-9030-5AFB8709F920}" type="datetimeFigureOut">
              <a:rPr lang="en-US" smtClean="0"/>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99DB3663-570D-054D-A898-E2618344C237}"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3" name="Date Placeholder 2"/>
          <p:cNvSpPr>
            <a:spLocks noGrp="1"/>
          </p:cNvSpPr>
          <p:nvPr>
            <p:ph type="dt" sz="half" idx="10"/>
          </p:nvPr>
        </p:nvSpPr>
        <p:spPr/>
        <p:txBody>
          <a:bodyPr/>
          <a:lstStyle/>
          <a:p>
            <a:fld id="{48C576C6-6059-9743-9030-5AFB8709F920}"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DB3663-570D-054D-A898-E2618344C237}"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3" name="Date Placeholder 2"/>
          <p:cNvSpPr>
            <a:spLocks noGrp="1"/>
          </p:cNvSpPr>
          <p:nvPr>
            <p:ph type="dt" sz="half" idx="10"/>
          </p:nvPr>
        </p:nvSpPr>
        <p:spPr/>
        <p:txBody>
          <a:bodyPr/>
          <a:lstStyle/>
          <a:p>
            <a:fld id="{48C576C6-6059-9743-9030-5AFB8709F920}"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DB3663-570D-054D-A898-E2618344C237}"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48C576C6-6059-9743-9030-5AFB8709F92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DB3663-570D-054D-A898-E2618344C237}"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C576C6-6059-9743-9030-5AFB8709F920}" type="datetimeFigureOut">
              <a:rPr lang="en-US" smtClean="0"/>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99DB3663-570D-054D-A898-E2618344C237}"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48C576C6-6059-9743-9030-5AFB8709F92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DB3663-570D-054D-A898-E2618344C237}"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C576C6-6059-9743-9030-5AFB8709F920}" type="datetimeFigureOut">
              <a:rPr lang="en-US" smtClean="0"/>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99DB3663-570D-054D-A898-E2618344C237}"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48C576C6-6059-9743-9030-5AFB8709F92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DB3663-570D-054D-A898-E2618344C237}"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48C576C6-6059-9743-9030-5AFB8709F920}"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DB3663-570D-054D-A898-E2618344C237}"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C576C6-6059-9743-9030-5AFB8709F920}"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DB3663-570D-054D-A898-E2618344C237}"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C576C6-6059-9743-9030-5AFB8709F920}"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DB3663-570D-054D-A898-E2618344C237}"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8C576C6-6059-9743-9030-5AFB8709F92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DB3663-570D-054D-A898-E2618344C237}"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8C576C6-6059-9743-9030-5AFB8709F92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DB3663-570D-054D-A898-E2618344C237}"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2.pn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C576C6-6059-9743-9030-5AFB8709F920}" type="datetimeFigureOut">
              <a:rPr lang="en-US" smtClean="0"/>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9DB3663-570D-054D-A898-E2618344C237}" type="slidenum">
              <a:rPr lang="en-US" smtClean="0"/>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jpe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6.png"/><Relationship Id="rId2" Type="http://schemas.microsoft.com/office/2007/relationships/media" Target="../media/media2.mp4"/><Relationship Id="rId1" Type="http://schemas.openxmlformats.org/officeDocument/2006/relationships/video" Target="../media/media2.mp4"/></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2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8.jpe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media/media1.mp4"/></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endParaRPr lang="en-US" dirty="0"/>
          </a:p>
        </p:txBody>
      </p:sp>
      <p:sp>
        <p:nvSpPr>
          <p:cNvPr id="3" name="Subtitle 2"/>
          <p:cNvSpPr>
            <a:spLocks noGrp="1"/>
          </p:cNvSpPr>
          <p:nvPr>
            <p:ph type="subTitle" idx="1"/>
          </p:nvPr>
        </p:nvSpPr>
        <p:spPr>
          <a:xfrm>
            <a:off x="944310" y="1726489"/>
            <a:ext cx="9448800" cy="685800"/>
          </a:xfrm>
        </p:spPr>
        <p:txBody>
          <a:bodyPr>
            <a:noAutofit/>
          </a:bodyPr>
          <a:lstStyle/>
          <a:p>
            <a:pPr algn="ctr"/>
            <a:r>
              <a:rPr lang="en-US" sz="4400" b="1" dirty="0">
                <a:solidFill>
                  <a:srgbClr val="C00000"/>
                </a:solidFill>
                <a:latin typeface="Courier New" panose="02070309020205020404" pitchFamily="49" charset="0"/>
                <a:cs typeface="Courier New" panose="02070309020205020404" pitchFamily="49" charset="0"/>
              </a:rPr>
              <a:t>MY CROSS CULTURE </a:t>
            </a:r>
            <a:r>
              <a:rPr lang="en-US" sz="4400" b="1" dirty="0">
                <a:solidFill>
                  <a:srgbClr val="FFFF00"/>
                </a:solidFill>
                <a:latin typeface="Courier New" panose="02070309020205020404" pitchFamily="49" charset="0"/>
                <a:cs typeface="Courier New" panose="02070309020205020404" pitchFamily="49" charset="0"/>
              </a:rPr>
              <a:t>EXPERIENCES</a:t>
            </a:r>
            <a:r>
              <a:rPr lang="en-US" sz="4400" b="1" dirty="0">
                <a:solidFill>
                  <a:srgbClr val="00B050"/>
                </a:solidFill>
                <a:latin typeface="Courier New" panose="02070309020205020404" pitchFamily="49" charset="0"/>
                <a:cs typeface="Courier New" panose="02070309020205020404" pitchFamily="49" charset="0"/>
              </a:rPr>
              <a:t> FROM KINGSTON JAMAICA WI.</a:t>
            </a:r>
            <a:endParaRPr lang="en-US" sz="4400" b="1" dirty="0">
              <a:solidFill>
                <a:srgbClr val="00B050"/>
              </a:solidFill>
              <a:latin typeface="Courier New" panose="02070309020205020404" pitchFamily="49" charset="0"/>
              <a:cs typeface="Courier New" panose="02070309020205020404" pitchFamily="49" charset="0"/>
            </a:endParaRPr>
          </a:p>
          <a:p>
            <a:pPr algn="ctr"/>
            <a:r>
              <a:rPr lang="en-US" sz="4400" b="1" dirty="0">
                <a:solidFill>
                  <a:srgbClr val="00B050"/>
                </a:solidFill>
                <a:latin typeface="Courier New" panose="02070309020205020404" pitchFamily="49" charset="0"/>
                <a:cs typeface="Courier New" panose="02070309020205020404" pitchFamily="49" charset="0"/>
              </a:rPr>
              <a:t>TO JAMAICA </a:t>
            </a:r>
            <a:r>
              <a:rPr lang="en-US" sz="4400" b="1" dirty="0">
                <a:solidFill>
                  <a:srgbClr val="FFFF00"/>
                </a:solidFill>
                <a:latin typeface="Courier New" panose="02070309020205020404" pitchFamily="49" charset="0"/>
                <a:cs typeface="Courier New" panose="02070309020205020404" pitchFamily="49" charset="0"/>
              </a:rPr>
              <a:t>QUEENS </a:t>
            </a:r>
            <a:r>
              <a:rPr lang="en-US" sz="4400" b="1" dirty="0">
                <a:solidFill>
                  <a:srgbClr val="00B050"/>
                </a:solidFill>
                <a:latin typeface="Courier New" panose="02070309020205020404" pitchFamily="49" charset="0"/>
                <a:cs typeface="Courier New" panose="02070309020205020404" pitchFamily="49" charset="0"/>
              </a:rPr>
              <a:t>NEW YORK</a:t>
            </a:r>
            <a:endParaRPr lang="en-US" sz="4400" b="1" dirty="0">
              <a:solidFill>
                <a:srgbClr val="00B050"/>
              </a:solidFill>
              <a:latin typeface="Courier New" panose="02070309020205020404" pitchFamily="49" charset="0"/>
              <a:cs typeface="Courier New" panose="02070309020205020404" pitchFamily="49" charset="0"/>
            </a:endParaRPr>
          </a:p>
        </p:txBody>
      </p:sp>
      <p:pic>
        <p:nvPicPr>
          <p:cNvPr id="4100" name="Picture 4" descr="Green gradient low poly map of Jamaica with capital Kingston Stock Vector  Image &amp; Art - Alam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1068" y="4510361"/>
            <a:ext cx="4707284" cy="234763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he Story of the Jamaican National Flag | The National Library of Jama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7558" y="34693"/>
            <a:ext cx="3699640" cy="17737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92D050"/>
                </a:solidFill>
                <a:latin typeface="Times New Roman" panose="02020603050405020304" pitchFamily="18" charset="0"/>
                <a:cs typeface="Times New Roman" panose="02020603050405020304" pitchFamily="18" charset="0"/>
              </a:rPr>
              <a:t>THE INTODUCTION TO  HALAL FOOD IN NEWYORK</a:t>
            </a:r>
            <a:endParaRPr lang="en-US" b="1" dirty="0">
              <a:solidFill>
                <a:srgbClr val="92D05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sz="2800" b="1" dirty="0">
                <a:solidFill>
                  <a:srgbClr val="FFFF00"/>
                </a:solidFill>
                <a:latin typeface="Times New Roman" panose="02020603050405020304" pitchFamily="18" charset="0"/>
                <a:cs typeface="Times New Roman" panose="02020603050405020304" pitchFamily="18" charset="0"/>
              </a:rPr>
              <a:t>Halal is an Arabic word meaning permissible and it means  meat prepared by Islamic laws.. </a:t>
            </a:r>
            <a:endParaRPr lang="en-US" sz="2800" b="1" dirty="0">
              <a:solidFill>
                <a:srgbClr val="FFFF00"/>
              </a:solidFill>
              <a:latin typeface="Times New Roman" panose="02020603050405020304" pitchFamily="18" charset="0"/>
              <a:cs typeface="Times New Roman" panose="02020603050405020304" pitchFamily="18" charset="0"/>
            </a:endParaRPr>
          </a:p>
          <a:p>
            <a:r>
              <a:rPr lang="en-US" sz="2800" b="1" i="0" dirty="0">
                <a:solidFill>
                  <a:srgbClr val="00B050"/>
                </a:solidFill>
                <a:effectLst/>
                <a:latin typeface="Times New Roman" panose="02020603050405020304" pitchFamily="18" charset="0"/>
                <a:cs typeface="Times New Roman" panose="02020603050405020304" pitchFamily="18" charset="0"/>
              </a:rPr>
              <a:t>In today’s society, halal food controls the streets of New York. </a:t>
            </a:r>
            <a:r>
              <a:rPr lang="en-US" sz="2800" b="1" dirty="0">
                <a:solidFill>
                  <a:srgbClr val="00B050"/>
                </a:solidFill>
                <a:latin typeface="Times New Roman" panose="02020603050405020304" pitchFamily="18" charset="0"/>
                <a:cs typeface="Times New Roman" panose="02020603050405020304" pitchFamily="18" charset="0"/>
              </a:rPr>
              <a:t>It usually consist of rice, greens, halal meats and a lot of condiments such as white sauce etc. </a:t>
            </a:r>
            <a:endParaRPr lang="en-US" sz="2800" b="1" dirty="0">
              <a:solidFill>
                <a:srgbClr val="00B050"/>
              </a:solidFill>
              <a:latin typeface="Times New Roman" panose="02020603050405020304" pitchFamily="18" charset="0"/>
              <a:cs typeface="Times New Roman" panose="02020603050405020304" pitchFamily="18" charset="0"/>
            </a:endParaRPr>
          </a:p>
          <a:p>
            <a:r>
              <a:rPr lang="en-US" sz="2800" b="1" i="0" dirty="0">
                <a:solidFill>
                  <a:srgbClr val="C00000"/>
                </a:solidFill>
                <a:effectLst/>
                <a:latin typeface="Times New Roman" panose="02020603050405020304" pitchFamily="18" charset="0"/>
                <a:cs typeface="Times New Roman" panose="02020603050405020304" pitchFamily="18" charset="0"/>
              </a:rPr>
              <a:t>The reason why people love halal carts is simple: the food is cheap and filling.</a:t>
            </a:r>
            <a:endParaRPr lang="en-US" sz="2800" b="1" i="0" dirty="0">
              <a:solidFill>
                <a:srgbClr val="C00000"/>
              </a:solidFill>
              <a:effectLst/>
              <a:latin typeface="Times New Roman" panose="02020603050405020304" pitchFamily="18" charset="0"/>
              <a:cs typeface="Times New Roman" panose="02020603050405020304" pitchFamily="18" charset="0"/>
            </a:endParaRPr>
          </a:p>
          <a:p>
            <a:endParaRPr lang="en-US" dirty="0">
              <a:solidFill>
                <a:srgbClr val="FFC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2"/>
                </a:solidFill>
                <a:latin typeface="Times New Roman" panose="02020603050405020304" pitchFamily="18" charset="0"/>
                <a:cs typeface="Times New Roman" panose="02020603050405020304" pitchFamily="18" charset="0"/>
              </a:rPr>
              <a:t>PICTURE REFERENCE</a:t>
            </a:r>
            <a:endParaRPr lang="en-US" b="1" dirty="0">
              <a:solidFill>
                <a:schemeClr val="accent2"/>
              </a:solidFill>
              <a:latin typeface="Times New Roman" panose="02020603050405020304" pitchFamily="18" charset="0"/>
              <a:cs typeface="Times New Roman" panose="02020603050405020304" pitchFamily="18" charset="0"/>
            </a:endParaRPr>
          </a:p>
        </p:txBody>
      </p:sp>
      <p:pic>
        <p:nvPicPr>
          <p:cNvPr id="3074" name="Picture 2" descr="DSCF3350_au | Halal Food"/>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609600" y="2330085"/>
            <a:ext cx="4572000" cy="303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alal Style Street Food - Plum Street Collect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447477" y="2224217"/>
            <a:ext cx="3698317" cy="34722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8979" y="6044200"/>
            <a:ext cx="3493242" cy="369332"/>
          </a:xfrm>
          <a:prstGeom prst="rect">
            <a:avLst/>
          </a:prstGeom>
          <a:noFill/>
        </p:spPr>
        <p:txBody>
          <a:bodyPr wrap="square" rtlCol="0">
            <a:spAutoFit/>
          </a:bodyPr>
          <a:lstStyle/>
          <a:p>
            <a:pPr algn="ctr"/>
            <a:r>
              <a:rPr lang="en-US" b="1" dirty="0">
                <a:solidFill>
                  <a:schemeClr val="accent2"/>
                </a:solidFill>
                <a:latin typeface="Times New Roman" panose="02020603050405020304" pitchFamily="18" charset="0"/>
                <a:cs typeface="Times New Roman" panose="02020603050405020304" pitchFamily="18" charset="0"/>
              </a:rPr>
              <a:t>HALAL FOOD TRUCKS</a:t>
            </a:r>
            <a:endParaRPr lang="en-US" b="1" dirty="0">
              <a:solidFill>
                <a:schemeClr val="accent2"/>
              </a:solidFill>
              <a:latin typeface="Times New Roman" panose="02020603050405020304" pitchFamily="18" charset="0"/>
              <a:cs typeface="Times New Roman" panose="02020603050405020304" pitchFamily="18" charset="0"/>
            </a:endParaRPr>
          </a:p>
        </p:txBody>
      </p:sp>
      <p:sp>
        <p:nvSpPr>
          <p:cNvPr id="6" name="TextBox 5"/>
          <p:cNvSpPr txBox="1"/>
          <p:nvPr/>
        </p:nvSpPr>
        <p:spPr>
          <a:xfrm flipH="1">
            <a:off x="7918856" y="6044200"/>
            <a:ext cx="2755557" cy="369332"/>
          </a:xfrm>
          <a:prstGeom prst="rect">
            <a:avLst/>
          </a:prstGeom>
          <a:noFill/>
        </p:spPr>
        <p:txBody>
          <a:bodyPr wrap="square" rtlCol="0">
            <a:spAutoFit/>
          </a:bodyPr>
          <a:lstStyle/>
          <a:p>
            <a:r>
              <a:rPr lang="en-US" dirty="0">
                <a:solidFill>
                  <a:schemeClr val="accent2"/>
                </a:solidFill>
                <a:latin typeface="Times New Roman" panose="02020603050405020304" pitchFamily="18" charset="0"/>
                <a:cs typeface="Times New Roman" panose="02020603050405020304" pitchFamily="18" charset="0"/>
              </a:rPr>
              <a:t>HAFOODLAL STREET</a:t>
            </a:r>
            <a:endParaRPr lang="en-US" dirty="0">
              <a:solidFill>
                <a:schemeClr val="accent2"/>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dirty="0"/>
            </a:br>
            <a:r>
              <a:rPr lang="en-US" dirty="0">
                <a:solidFill>
                  <a:srgbClr val="0070C0"/>
                </a:solidFill>
                <a:latin typeface="Times New Roman" panose="02020603050405020304" pitchFamily="18" charset="0"/>
                <a:cs typeface="Times New Roman" panose="02020603050405020304" pitchFamily="18" charset="0"/>
              </a:rPr>
              <a:t>culture shock of trying halal food in new York </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en-US" b="1" dirty="0">
                <a:solidFill>
                  <a:srgbClr val="FFC000"/>
                </a:solidFill>
                <a:latin typeface="Times New Roman" panose="02020603050405020304" pitchFamily="18" charset="0"/>
                <a:cs typeface="Times New Roman" panose="02020603050405020304" pitchFamily="18" charset="0"/>
              </a:rPr>
              <a:t>TTRYING HALAL STREET FOOD WAS A CULTURE SHOCK FOR ME BEACAUSE IT WAS VERY DIFFERENT FROM STREET FOOD IN JAMAICA. </a:t>
            </a:r>
            <a:endParaRPr lang="en-US" b="1" dirty="0">
              <a:solidFill>
                <a:srgbClr val="FFC000"/>
              </a:solidFill>
              <a:latin typeface="Times New Roman" panose="02020603050405020304" pitchFamily="18" charset="0"/>
              <a:cs typeface="Times New Roman" panose="02020603050405020304" pitchFamily="18" charset="0"/>
            </a:endParaRPr>
          </a:p>
          <a:p>
            <a:pPr marL="0" indent="0">
              <a:lnSpc>
                <a:spcPct val="150000"/>
              </a:lnSpc>
              <a:buNone/>
            </a:pPr>
            <a:r>
              <a:rPr lang="en-US" b="1" dirty="0">
                <a:solidFill>
                  <a:srgbClr val="FF0000"/>
                </a:solidFill>
                <a:latin typeface="Times New Roman" panose="02020603050405020304" pitchFamily="18" charset="0"/>
                <a:cs typeface="Times New Roman" panose="02020603050405020304" pitchFamily="18" charset="0"/>
              </a:rPr>
              <a:t>IN JAMAICA STREET FOODS TAKE THE FORM OF:-</a:t>
            </a:r>
            <a:endParaRPr lang="en-US" b="1" dirty="0">
              <a:solidFill>
                <a:srgbClr val="FF0000"/>
              </a:solidFill>
              <a:latin typeface="Times New Roman" panose="02020603050405020304" pitchFamily="18" charset="0"/>
              <a:cs typeface="Times New Roman" panose="02020603050405020304" pitchFamily="18" charset="0"/>
            </a:endParaRPr>
          </a:p>
          <a:p>
            <a:pPr marL="0" indent="0">
              <a:lnSpc>
                <a:spcPct val="150000"/>
              </a:lnSpc>
              <a:buNone/>
            </a:pPr>
            <a:r>
              <a:rPr lang="en-US" b="1" dirty="0">
                <a:solidFill>
                  <a:srgbClr val="00B050"/>
                </a:solidFill>
                <a:latin typeface="Times New Roman" panose="02020603050405020304" pitchFamily="18" charset="0"/>
                <a:cs typeface="Times New Roman" panose="02020603050405020304" pitchFamily="18" charset="0"/>
              </a:rPr>
              <a:t>BEEF PATIES, JERK CHICKEN/PORK, ROASTED YAMS, GOAT SOUP ETC…</a:t>
            </a:r>
            <a:endParaRPr lang="en-US" b="1" dirty="0">
              <a:solidFill>
                <a:srgbClr val="00B050"/>
              </a:solidFill>
              <a:latin typeface="Times New Roman" panose="02020603050405020304" pitchFamily="18" charset="0"/>
              <a:cs typeface="Times New Roman" panose="02020603050405020304" pitchFamily="18" charset="0"/>
            </a:endParaRPr>
          </a:p>
        </p:txBody>
      </p:sp>
      <p:pic>
        <p:nvPicPr>
          <p:cNvPr id="6" name="Picture 2" descr="What to know about the shocked face emoji | The US Su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06112" y="4801047"/>
            <a:ext cx="2126457" cy="1417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B050"/>
                </a:solidFill>
                <a:latin typeface="Times New Roman" panose="02020603050405020304" pitchFamily="18" charset="0"/>
                <a:cs typeface="Times New Roman" panose="02020603050405020304" pitchFamily="18" charset="0"/>
              </a:rPr>
              <a:t>PICTURE REFERNCEs of ja street food</a:t>
            </a:r>
            <a:endParaRPr lang="en-US" dirty="0">
              <a:solidFill>
                <a:srgbClr val="00B050"/>
              </a:solidFill>
              <a:latin typeface="Times New Roman" panose="02020603050405020304" pitchFamily="18" charset="0"/>
              <a:cs typeface="Times New Roman" panose="02020603050405020304" pitchFamily="18" charset="0"/>
            </a:endParaRPr>
          </a:p>
        </p:txBody>
      </p:sp>
      <p:pic>
        <p:nvPicPr>
          <p:cNvPr id="5124" name="Picture 4" descr="Roast Yellow Yam by renie_meani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20310" y="2345979"/>
            <a:ext cx="3361038" cy="256244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Jerk Chicken Recipe (Jamaican spicy grilled chicken) | Whats4ea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6058" y="2379731"/>
            <a:ext cx="3192602" cy="242086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est place for peanut soup ... Footy's Ital Sip | Food | Jamaica Gleane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656" y="2345979"/>
            <a:ext cx="3361038" cy="25207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6628" y="5645668"/>
            <a:ext cx="2127242" cy="646331"/>
          </a:xfrm>
          <a:prstGeom prst="rect">
            <a:avLst/>
          </a:prstGeom>
          <a:noFill/>
        </p:spPr>
        <p:txBody>
          <a:bodyPr wrap="square" rtlCol="0">
            <a:spAutoFit/>
          </a:bodyPr>
          <a:lstStyle/>
          <a:p>
            <a:r>
              <a:rPr lang="en-US" b="1" dirty="0">
                <a:solidFill>
                  <a:srgbClr val="FFC000"/>
                </a:solidFill>
                <a:latin typeface="Times New Roman" panose="02020603050405020304" pitchFamily="18" charset="0"/>
                <a:cs typeface="Times New Roman" panose="02020603050405020304" pitchFamily="18" charset="0"/>
              </a:rPr>
              <a:t>GOAT/ CHICKEN FOOT SOUP</a:t>
            </a:r>
            <a:endParaRPr lang="en-US" b="1" dirty="0">
              <a:solidFill>
                <a:srgbClr val="FFC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204252" y="5708822"/>
            <a:ext cx="2425161" cy="369332"/>
          </a:xfrm>
          <a:prstGeom prst="rect">
            <a:avLst/>
          </a:prstGeom>
          <a:noFill/>
        </p:spPr>
        <p:txBody>
          <a:bodyPr wrap="square" rtlCol="0">
            <a:spAutoFit/>
          </a:bodyPr>
          <a:lstStyle/>
          <a:p>
            <a:r>
              <a:rPr lang="en-US" b="1" dirty="0">
                <a:solidFill>
                  <a:srgbClr val="00B050"/>
                </a:solidFill>
                <a:latin typeface="Times New Roman" panose="02020603050405020304" pitchFamily="18" charset="0"/>
                <a:cs typeface="Times New Roman" panose="02020603050405020304" pitchFamily="18" charset="0"/>
              </a:rPr>
              <a:t>ROASTED YAMS</a:t>
            </a:r>
            <a:endParaRPr lang="en-US" b="1" dirty="0">
              <a:solidFill>
                <a:srgbClr val="00B05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8192529" y="5645668"/>
            <a:ext cx="3701481" cy="369332"/>
          </a:xfrm>
          <a:prstGeom prst="rect">
            <a:avLst/>
          </a:prstGeom>
          <a:noFill/>
        </p:spPr>
        <p:txBody>
          <a:bodyPr wrap="square" rtlCol="0">
            <a:spAutoFit/>
          </a:bodyPr>
          <a:lstStyle/>
          <a:p>
            <a:r>
              <a:rPr lang="en-US" b="1" dirty="0">
                <a:solidFill>
                  <a:srgbClr val="C00000"/>
                </a:solidFill>
                <a:latin typeface="Times New Roman" panose="02020603050405020304" pitchFamily="18" charset="0"/>
                <a:cs typeface="Times New Roman" panose="02020603050405020304" pitchFamily="18" charset="0"/>
              </a:rPr>
              <a:t>JERK CHICKEN /PORK</a:t>
            </a:r>
            <a:endParaRPr lang="en-US"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PARTIES/CELEBRATIONS IN JAMAICA</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b="1" dirty="0">
                <a:solidFill>
                  <a:srgbClr val="00B050"/>
                </a:solidFill>
                <a:latin typeface="Times New Roman" panose="02020603050405020304" pitchFamily="18" charset="0"/>
                <a:cs typeface="Times New Roman" panose="02020603050405020304" pitchFamily="18" charset="0"/>
              </a:rPr>
              <a:t>JAMAICA HAS  A VERY TROPICAL CLIMATE  AS A RESULTS A LOT OF PARTIES/ CELEBRATIONS TAKES PLACE ON THE STREETS</a:t>
            </a:r>
            <a:endParaRPr lang="en-US" b="1" dirty="0">
              <a:solidFill>
                <a:srgbClr val="00B050"/>
              </a:solidFill>
              <a:latin typeface="Times New Roman" panose="02020603050405020304" pitchFamily="18" charset="0"/>
              <a:cs typeface="Times New Roman" panose="02020603050405020304" pitchFamily="18" charset="0"/>
            </a:endParaRPr>
          </a:p>
          <a:p>
            <a:r>
              <a:rPr lang="en-US" dirty="0">
                <a:solidFill>
                  <a:srgbClr val="C00000"/>
                </a:solidFill>
                <a:latin typeface="Times New Roman" panose="02020603050405020304" pitchFamily="18" charset="0"/>
                <a:cs typeface="Times New Roman" panose="02020603050405020304" pitchFamily="18" charset="0"/>
              </a:rPr>
              <a:t>BIRTHDAY TO CARNIVAL AND DANCEHALL CELEBRATION ALL OCCUR ON THE STREETS. NO FORMAL INVITATION ALL ARE USUALLY WELCOME!</a:t>
            </a:r>
            <a:endParaRPr lang="en-US" dirty="0"/>
          </a:p>
          <a:p>
            <a:endParaRPr lang="en-US" dirty="0"/>
          </a:p>
        </p:txBody>
      </p:sp>
      <p:sp>
        <p:nvSpPr>
          <p:cNvPr id="5" name="TextBox 4"/>
          <p:cNvSpPr txBox="1"/>
          <p:nvPr/>
        </p:nvSpPr>
        <p:spPr>
          <a:xfrm flipV="1">
            <a:off x="2144487" y="4995760"/>
            <a:ext cx="48030" cy="45719"/>
          </a:xfrm>
          <a:prstGeom prst="rect">
            <a:avLst/>
          </a:prstGeom>
          <a:noFill/>
        </p:spPr>
        <p:txBody>
          <a:bodyPr wrap="square" rtlCol="0">
            <a:spAutoFit/>
          </a:bodyPr>
          <a:lstStyle/>
          <a:p>
            <a:endParaRPr lang="en-US" dirty="0"/>
          </a:p>
        </p:txBody>
      </p:sp>
      <p:pic>
        <p:nvPicPr>
          <p:cNvPr id="7172" name="Picture 4" descr="Experience Jamaican Dancehall"/>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0800000" flipV="1">
            <a:off x="2478186" y="3603170"/>
            <a:ext cx="5664325" cy="2956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latin typeface="Times New Roman" panose="02020603050405020304" pitchFamily="18" charset="0"/>
                <a:cs typeface="Times New Roman" panose="02020603050405020304" pitchFamily="18" charset="0"/>
              </a:rPr>
              <a:t>Video reference </a:t>
            </a:r>
            <a:r>
              <a:rPr lang="en-US" dirty="0">
                <a:solidFill>
                  <a:srgbClr val="FF0000"/>
                </a:solidFill>
                <a:latin typeface="Times New Roman" panose="02020603050405020304" pitchFamily="18" charset="0"/>
                <a:cs typeface="Times New Roman" panose="02020603050405020304" pitchFamily="18" charset="0"/>
              </a:rPr>
              <a:t>of street parties </a:t>
            </a:r>
            <a:r>
              <a:rPr lang="en-US" dirty="0">
                <a:solidFill>
                  <a:srgbClr val="00B050"/>
                </a:solidFill>
                <a:latin typeface="Times New Roman" panose="02020603050405020304" pitchFamily="18" charset="0"/>
                <a:cs typeface="Times New Roman" panose="02020603050405020304" pitchFamily="18" charset="0"/>
              </a:rPr>
              <a:t>in Jamaica</a:t>
            </a:r>
            <a:endParaRPr lang="en-US" dirty="0">
              <a:solidFill>
                <a:srgbClr val="00B050"/>
              </a:solidFill>
              <a:latin typeface="Times New Roman" panose="02020603050405020304" pitchFamily="18" charset="0"/>
              <a:cs typeface="Times New Roman" panose="02020603050405020304" pitchFamily="18" charset="0"/>
            </a:endParaRPr>
          </a:p>
        </p:txBody>
      </p:sp>
      <p:pic>
        <p:nvPicPr>
          <p:cNvPr id="4" name="v12044gd0000cet4ctrc77u5u6idskv0.MP4">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4874661" y="1975264"/>
            <a:ext cx="2838104" cy="402431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Parties/ celebration in new York </a:t>
            </a:r>
            <a:endParaRPr lang="en-US" dirty="0"/>
          </a:p>
        </p:txBody>
      </p:sp>
      <p:sp>
        <p:nvSpPr>
          <p:cNvPr id="4" name="Content Placeholder 3"/>
          <p:cNvSpPr>
            <a:spLocks noGrp="1"/>
          </p:cNvSpPr>
          <p:nvPr>
            <p:ph idx="1"/>
          </p:nvPr>
        </p:nvSpPr>
        <p:spPr/>
        <p:txBody>
          <a:bodyPr/>
          <a:lstStyle/>
          <a:p>
            <a:pPr>
              <a:lnSpc>
                <a:spcPct val="150000"/>
              </a:lnSpc>
            </a:pPr>
            <a:r>
              <a:rPr lang="en-US" b="1" dirty="0">
                <a:solidFill>
                  <a:srgbClr val="FFFF00"/>
                </a:solidFill>
                <a:latin typeface="Times New Roman" panose="02020603050405020304" pitchFamily="18" charset="0"/>
                <a:cs typeface="Times New Roman" panose="02020603050405020304" pitchFamily="18" charset="0"/>
              </a:rPr>
              <a:t>PARTIES HERE IN NEWYORK ARE USUALLY KEPT IN DOORS IN LOUNGES AND CLUBS DUE HARSH WEATHER CONDITIONS  AND INVOLVEMENT IS BASED STRICTLY ON INVITATION. </a:t>
            </a:r>
            <a:r>
              <a:rPr lang="en-US" b="1" dirty="0">
                <a:solidFill>
                  <a:srgbClr val="FF0000"/>
                </a:solidFill>
                <a:latin typeface="Times New Roman" panose="02020603050405020304" pitchFamily="18" charset="0"/>
                <a:cs typeface="Times New Roman" panose="02020603050405020304" pitchFamily="18" charset="0"/>
              </a:rPr>
              <a:t>EXCEPT A FEW !</a:t>
            </a:r>
            <a:endParaRPr lang="en-US" b="1" dirty="0">
              <a:solidFill>
                <a:srgbClr val="FF0000"/>
              </a:solidFill>
              <a:latin typeface="Times New Roman" panose="02020603050405020304" pitchFamily="18" charset="0"/>
              <a:cs typeface="Times New Roman" panose="02020603050405020304" pitchFamily="18" charset="0"/>
            </a:endParaRPr>
          </a:p>
          <a:p>
            <a:endParaRPr lang="en-US" dirty="0"/>
          </a:p>
        </p:txBody>
      </p:sp>
      <p:pic>
        <p:nvPicPr>
          <p:cNvPr id="7" name="Picture 2" descr="Jouv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86199" y="3865672"/>
            <a:ext cx="4419601" cy="26469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solidFill>
                  <a:srgbClr val="FFC000"/>
                </a:solidFill>
                <a:latin typeface="Times New Roman" panose="02020603050405020304" pitchFamily="18" charset="0"/>
                <a:cs typeface="Times New Roman" panose="02020603050405020304" pitchFamily="18" charset="0"/>
              </a:rPr>
              <a:t>Groovin</a:t>
            </a:r>
            <a:r>
              <a:rPr lang="en-US" dirty="0">
                <a:solidFill>
                  <a:srgbClr val="FFC000"/>
                </a:solidFill>
                <a:latin typeface="Times New Roman" panose="02020603050405020304" pitchFamily="18" charset="0"/>
                <a:cs typeface="Times New Roman" panose="02020603050405020304" pitchFamily="18" charset="0"/>
              </a:rPr>
              <a:t> ‘ in the park</a:t>
            </a:r>
            <a:endParaRPr lang="en-US" dirty="0">
              <a:solidFill>
                <a:srgbClr val="FFC000"/>
              </a:solidFill>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idx="1"/>
          </p:nvPr>
        </p:nvSpPr>
        <p:spPr/>
        <p:txBody>
          <a:bodyPr/>
          <a:lstStyle/>
          <a:p>
            <a:r>
              <a:rPr lang="en-US" b="1" i="0" dirty="0" err="1">
                <a:solidFill>
                  <a:srgbClr val="00B050"/>
                </a:solidFill>
                <a:effectLst/>
                <a:latin typeface="Times New Roman" panose="02020603050405020304" pitchFamily="18" charset="0"/>
                <a:cs typeface="Times New Roman" panose="02020603050405020304" pitchFamily="18" charset="0"/>
              </a:rPr>
              <a:t>Groovin</a:t>
            </a:r>
            <a:r>
              <a:rPr lang="en-US" b="1" i="0" dirty="0">
                <a:solidFill>
                  <a:srgbClr val="00B050"/>
                </a:solidFill>
                <a:effectLst/>
                <a:latin typeface="Times New Roman" panose="02020603050405020304" pitchFamily="18" charset="0"/>
                <a:cs typeface="Times New Roman" panose="02020603050405020304" pitchFamily="18" charset="0"/>
              </a:rPr>
              <a:t>’ In the Park is one of the largest family-friendly Reggae and R&amp;B concerts in the U.S. that provides an eclectic array of entertainment and popular music.</a:t>
            </a:r>
            <a:endParaRPr lang="en-US" b="1" i="0" dirty="0">
              <a:solidFill>
                <a:srgbClr val="00B050"/>
              </a:solidFill>
              <a:effectLst/>
              <a:latin typeface="Times New Roman" panose="02020603050405020304" pitchFamily="18" charset="0"/>
              <a:cs typeface="Times New Roman" panose="02020603050405020304" pitchFamily="18" charset="0"/>
            </a:endParaRPr>
          </a:p>
          <a:p>
            <a:pPr marL="0" indent="0">
              <a:buNone/>
            </a:pPr>
            <a:endParaRPr lang="en-US" b="1" i="0" dirty="0">
              <a:solidFill>
                <a:srgbClr val="00B050"/>
              </a:solidFill>
              <a:effectLst/>
              <a:latin typeface="Times New Roman" panose="02020603050405020304" pitchFamily="18" charset="0"/>
              <a:cs typeface="Times New Roman" panose="02020603050405020304" pitchFamily="18" charset="0"/>
            </a:endParaRPr>
          </a:p>
          <a:p>
            <a:r>
              <a:rPr lang="en-US" b="1" i="0" dirty="0">
                <a:solidFill>
                  <a:srgbClr val="00B050"/>
                </a:solidFill>
                <a:effectLst/>
                <a:latin typeface="Times New Roman" panose="02020603050405020304" pitchFamily="18" charset="0"/>
                <a:cs typeface="Times New Roman" panose="02020603050405020304" pitchFamily="18" charset="0"/>
              </a:rPr>
              <a:t> This was my first experience of </a:t>
            </a:r>
            <a:r>
              <a:rPr lang="en-US" b="1" dirty="0">
                <a:solidFill>
                  <a:srgbClr val="00B050"/>
                </a:solidFill>
                <a:latin typeface="Times New Roman" panose="02020603050405020304" pitchFamily="18" charset="0"/>
                <a:cs typeface="Times New Roman" panose="02020603050405020304" pitchFamily="18" charset="0"/>
              </a:rPr>
              <a:t>the Jamaican culture in Queens New York . I</a:t>
            </a:r>
            <a:endParaRPr lang="en-US" b="1" dirty="0">
              <a:solidFill>
                <a:srgbClr val="00B050"/>
              </a:solidFill>
              <a:latin typeface="Times New Roman" panose="02020603050405020304" pitchFamily="18" charset="0"/>
              <a:cs typeface="Times New Roman" panose="02020603050405020304" pitchFamily="18" charset="0"/>
            </a:endParaRPr>
          </a:p>
          <a:p>
            <a:r>
              <a:rPr lang="en-US" b="1" dirty="0">
                <a:solidFill>
                  <a:srgbClr val="00B050"/>
                </a:solidFill>
                <a:latin typeface="Times New Roman" panose="02020603050405020304" pitchFamily="18" charset="0"/>
                <a:cs typeface="Times New Roman" panose="02020603050405020304" pitchFamily="18" charset="0"/>
              </a:rPr>
              <a:t>It felt great having a Jamaica event here in New York, it felt like home away from home!</a:t>
            </a:r>
            <a:endParaRPr lang="en-US" b="1" dirty="0">
              <a:solidFill>
                <a:srgbClr val="00B050"/>
              </a:solidFill>
              <a:latin typeface="Times New Roman" panose="02020603050405020304" pitchFamily="18" charset="0"/>
              <a:cs typeface="Times New Roman" panose="02020603050405020304" pitchFamily="18" charset="0"/>
            </a:endParaRPr>
          </a:p>
          <a:p>
            <a:endParaRPr lang="en-US" b="1" dirty="0">
              <a:solidFill>
                <a:srgbClr val="00B050"/>
              </a:solidFill>
              <a:latin typeface="Times New Roman" panose="02020603050405020304" pitchFamily="18" charset="0"/>
              <a:cs typeface="Times New Roman" panose="02020603050405020304" pitchFamily="18" charset="0"/>
            </a:endParaRPr>
          </a:p>
          <a:p>
            <a:r>
              <a:rPr lang="en-US" b="1" dirty="0">
                <a:solidFill>
                  <a:srgbClr val="00B050"/>
                </a:solidFill>
                <a:latin typeface="Times New Roman" panose="02020603050405020304" pitchFamily="18" charset="0"/>
                <a:cs typeface="Times New Roman" panose="02020603050405020304" pitchFamily="18" charset="0"/>
              </a:rPr>
              <a:t>This concert  caters to </a:t>
            </a:r>
            <a:r>
              <a:rPr lang="en-US" b="1" i="0" dirty="0">
                <a:solidFill>
                  <a:srgbClr val="00B050"/>
                </a:solidFill>
                <a:effectLst/>
                <a:latin typeface="Times New Roman" panose="02020603050405020304" pitchFamily="18" charset="0"/>
                <a:cs typeface="Times New Roman" panose="02020603050405020304" pitchFamily="18" charset="0"/>
              </a:rPr>
              <a:t>a wide cross-section of American and Caribbean audiences.</a:t>
            </a:r>
            <a:endParaRPr lang="en-US" b="1" i="0" dirty="0">
              <a:solidFill>
                <a:srgbClr val="00B050"/>
              </a:solidFill>
              <a:effectLst/>
              <a:latin typeface="Times New Roman" panose="02020603050405020304" pitchFamily="18" charset="0"/>
              <a:cs typeface="Times New Roman" panose="02020603050405020304" pitchFamily="18" charset="0"/>
            </a:endParaRPr>
          </a:p>
          <a:p>
            <a:r>
              <a:rPr lang="en-US" b="1" dirty="0">
                <a:solidFill>
                  <a:srgbClr val="00B050"/>
                </a:solidFill>
                <a:latin typeface="Times New Roman" panose="02020603050405020304" pitchFamily="18" charset="0"/>
                <a:cs typeface="Times New Roman" panose="02020603050405020304" pitchFamily="18" charset="0"/>
              </a:rPr>
              <a:t>It occurs once every  Summer at The Roy Wilkins Park, Jamaica NY. </a:t>
            </a:r>
            <a:endParaRPr lang="en-US" b="1" dirty="0">
              <a:solidFill>
                <a:srgbClr val="00B05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latin typeface="Times New Roman" panose="02020603050405020304" pitchFamily="18" charset="0"/>
                <a:cs typeface="Times New Roman" panose="02020603050405020304" pitchFamily="18" charset="0"/>
              </a:rPr>
              <a:t>PICTURE REFERENCE OF GROOVING IN THE PARK </a:t>
            </a:r>
            <a:endParaRPr lang="en-US" dirty="0">
              <a:solidFill>
                <a:srgbClr val="FFFF00"/>
              </a:solidFill>
              <a:latin typeface="Times New Roman" panose="02020603050405020304" pitchFamily="18" charset="0"/>
              <a:cs typeface="Times New Roman" panose="02020603050405020304" pitchFamily="18" charset="0"/>
            </a:endParaRPr>
          </a:p>
        </p:txBody>
      </p:sp>
      <p:pic>
        <p:nvPicPr>
          <p:cNvPr id="10242" name="Picture 2" descr="Groovin In The Park 2018"/>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815565" y="2281011"/>
            <a:ext cx="3277463" cy="402431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Groovin in the P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1024" y="2416628"/>
            <a:ext cx="5295899" cy="35305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B050"/>
                </a:solidFill>
                <a:latin typeface="Times New Roman" panose="02020603050405020304" pitchFamily="18" charset="0"/>
                <a:cs typeface="Times New Roman" panose="02020603050405020304" pitchFamily="18" charset="0"/>
              </a:rPr>
              <a:t>INTERVIEW WITH COWORKER from Guyana</a:t>
            </a:r>
            <a:endParaRPr lang="en-US" b="1" dirty="0">
              <a:solidFill>
                <a:srgbClr val="00B05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a:solidFill>
                  <a:srgbClr val="FFFF00"/>
                </a:solidFill>
              </a:rPr>
              <a:t>.</a:t>
            </a:r>
            <a:endParaRPr lang="en-US" dirty="0">
              <a:solidFill>
                <a:srgbClr val="FFFF00"/>
              </a:solidFill>
            </a:endParaRPr>
          </a:p>
          <a:p>
            <a:r>
              <a:rPr lang="en-US" sz="2800" dirty="0">
                <a:latin typeface="Times New Roman" panose="02020603050405020304" pitchFamily="18" charset="0"/>
                <a:cs typeface="Times New Roman" panose="02020603050405020304" pitchFamily="18" charset="0"/>
              </a:rPr>
              <a:t>Was the introduction to American foods after migrating a culture shock? Was it pleasant or unpleasant ?</a:t>
            </a:r>
            <a:endParaRPr lang="en-US" sz="2800" dirty="0">
              <a:latin typeface="Times New Roman" panose="02020603050405020304" pitchFamily="18" charset="0"/>
              <a:cs typeface="Times New Roman" panose="02020603050405020304" pitchFamily="18" charset="0"/>
            </a:endParaRPr>
          </a:p>
          <a:p>
            <a:r>
              <a:rPr lang="en-US" sz="2800" dirty="0">
                <a:solidFill>
                  <a:srgbClr val="FFFF00"/>
                </a:solidFill>
                <a:latin typeface="Times New Roman" panose="02020603050405020304" pitchFamily="18" charset="0"/>
                <a:cs typeface="Times New Roman" panose="02020603050405020304" pitchFamily="18" charset="0"/>
              </a:rPr>
              <a:t>Yes it was somewhat of a culture shock because the foods here are very salty and oily causing weight gain. She also noted that all foods from Guyana are available for sale here in New York but it doesn’t taste as good as the  cuisine prepared homemade in Guyana</a:t>
            </a:r>
            <a:endParaRPr lang="en-US" sz="2800" dirty="0">
              <a:solidFill>
                <a:srgbClr val="FFFF00"/>
              </a:solidFill>
            </a:endParaRPr>
          </a:p>
          <a:p>
            <a:pPr marL="0" indent="0">
              <a:buNone/>
            </a:pPr>
            <a:endParaRPr lang="en-US" dirty="0">
              <a:solidFill>
                <a:srgbClr val="FFFF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92D050"/>
                </a:solidFill>
                <a:latin typeface="Times New Roman" panose="02020603050405020304" pitchFamily="18" charset="0"/>
                <a:cs typeface="Times New Roman" panose="02020603050405020304" pitchFamily="18" charset="0"/>
              </a:rPr>
              <a:t>WHO AM I ?</a:t>
            </a:r>
            <a:endParaRPr lang="en-US" dirty="0">
              <a:solidFill>
                <a:srgbClr val="92D05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a:solidFill>
                  <a:srgbClr val="92D050"/>
                </a:solidFill>
                <a:latin typeface="Times New Roman" panose="02020603050405020304" pitchFamily="18" charset="0"/>
                <a:cs typeface="Times New Roman" panose="02020603050405020304" pitchFamily="18" charset="0"/>
              </a:rPr>
              <a:t>MY NAME IS DANTAE BRIDGMANHEN</a:t>
            </a:r>
            <a:endParaRPr lang="en-US" dirty="0">
              <a:solidFill>
                <a:srgbClr val="92D050"/>
              </a:solidFill>
              <a:latin typeface="Times New Roman" panose="02020603050405020304" pitchFamily="18" charset="0"/>
              <a:cs typeface="Times New Roman" panose="02020603050405020304" pitchFamily="18" charset="0"/>
            </a:endParaRPr>
          </a:p>
          <a:p>
            <a:r>
              <a:rPr lang="en-US" dirty="0">
                <a:solidFill>
                  <a:srgbClr val="92D050"/>
                </a:solidFill>
                <a:latin typeface="Times New Roman" panose="02020603050405020304" pitchFamily="18" charset="0"/>
                <a:cs typeface="Times New Roman" panose="02020603050405020304" pitchFamily="18" charset="0"/>
              </a:rPr>
              <a:t>I AM FROM KINGSTON JAMAICA WEST INDES </a:t>
            </a:r>
            <a:endParaRPr lang="en-US" dirty="0">
              <a:solidFill>
                <a:srgbClr val="92D050"/>
              </a:solidFill>
              <a:latin typeface="Times New Roman" panose="02020603050405020304" pitchFamily="18" charset="0"/>
              <a:cs typeface="Times New Roman" panose="02020603050405020304" pitchFamily="18" charset="0"/>
            </a:endParaRPr>
          </a:p>
          <a:p>
            <a:r>
              <a:rPr lang="en-US" dirty="0">
                <a:solidFill>
                  <a:srgbClr val="92D050"/>
                </a:solidFill>
                <a:latin typeface="Times New Roman" panose="02020603050405020304" pitchFamily="18" charset="0"/>
                <a:cs typeface="Times New Roman" panose="02020603050405020304" pitchFamily="18" charset="0"/>
              </a:rPr>
              <a:t>I AM FROM AN EXTENTED FAMILY </a:t>
            </a:r>
            <a:endParaRPr lang="en-US" dirty="0">
              <a:solidFill>
                <a:srgbClr val="92D050"/>
              </a:solidFill>
              <a:latin typeface="Times New Roman" panose="02020603050405020304" pitchFamily="18" charset="0"/>
              <a:cs typeface="Times New Roman" panose="02020603050405020304" pitchFamily="18" charset="0"/>
            </a:endParaRPr>
          </a:p>
        </p:txBody>
      </p:sp>
      <p:pic>
        <p:nvPicPr>
          <p:cNvPr id="1026" name="Picture 2" descr="Flag of Jamaica - Wikipedi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55205" y="3890342"/>
            <a:ext cx="4038600" cy="2019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14116" y="6218549"/>
            <a:ext cx="252077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JAMAICAN FLAG</a:t>
            </a:r>
            <a:endParaRPr lang="en-US" sz="2000" dirty="0">
              <a:latin typeface="Times New Roman" panose="02020603050405020304" pitchFamily="18" charset="0"/>
              <a:cs typeface="Times New Roman" panose="02020603050405020304" pitchFamily="18" charset="0"/>
            </a:endParaRPr>
          </a:p>
        </p:txBody>
      </p:sp>
      <p:pic>
        <p:nvPicPr>
          <p:cNvPr id="1028" name="Picture 4" descr="Jamaica Map Images – Browse 6,710 Stock Photos, Vectors, and Video | Adobe  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161" y="3511118"/>
            <a:ext cx="4732639" cy="22038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flipH="1">
            <a:off x="7200900" y="5986512"/>
            <a:ext cx="3521672" cy="369332"/>
          </a:xfrm>
          <a:prstGeom prst="rect">
            <a:avLst/>
          </a:prstGeom>
          <a:noFill/>
        </p:spPr>
        <p:txBody>
          <a:bodyPr wrap="square" rtlCol="0">
            <a:spAutoFit/>
          </a:bodyPr>
          <a:lstStyle/>
          <a:p>
            <a:pPr algn="ctr"/>
            <a:r>
              <a:rPr lang="en-US" b="1" dirty="0"/>
              <a:t>JAMAICAN MAP</a:t>
            </a:r>
            <a:endParaRPr lang="en-US"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055" y="764373"/>
            <a:ext cx="10950146" cy="1293028"/>
          </a:xfrm>
        </p:spPr>
        <p:txBody>
          <a:bodyPr/>
          <a:lstStyle/>
          <a:p>
            <a:pPr algn="ctr"/>
            <a:r>
              <a:rPr lang="en-US" b="1" dirty="0">
                <a:solidFill>
                  <a:srgbClr val="00B050"/>
                </a:solidFill>
              </a:rPr>
              <a:t>EASTER BUN AND CHEESE TRADITION IN JAMAICA</a:t>
            </a:r>
            <a:endParaRPr lang="en-US" dirty="0"/>
          </a:p>
        </p:txBody>
      </p:sp>
      <p:sp>
        <p:nvSpPr>
          <p:cNvPr id="3" name="Content Placeholder 2"/>
          <p:cNvSpPr>
            <a:spLocks noGrp="1"/>
          </p:cNvSpPr>
          <p:nvPr>
            <p:ph idx="1"/>
          </p:nvPr>
        </p:nvSpPr>
        <p:spPr/>
        <p:txBody>
          <a:bodyPr>
            <a:normAutofit/>
          </a:bodyPr>
          <a:lstStyle/>
          <a:p>
            <a:pPr>
              <a:lnSpc>
                <a:spcPct val="150000"/>
              </a:lnSpc>
            </a:pPr>
            <a:r>
              <a:rPr lang="en-US" sz="2400" b="1" dirty="0">
                <a:solidFill>
                  <a:srgbClr val="FFC000"/>
                </a:solidFill>
                <a:latin typeface="Times New Roman" panose="02020603050405020304" pitchFamily="18" charset="0"/>
                <a:cs typeface="Times New Roman" panose="02020603050405020304" pitchFamily="18" charset="0"/>
              </a:rPr>
              <a:t>THE TRADITION OF EATING BUN AND CHEESE CAME FROM THE UNITED KINGDOM IN THE 17OOs</a:t>
            </a:r>
            <a:endParaRPr lang="en-US" sz="2400" b="1" dirty="0">
              <a:solidFill>
                <a:srgbClr val="FFC000"/>
              </a:solidFill>
              <a:latin typeface="Times New Roman" panose="02020603050405020304" pitchFamily="18" charset="0"/>
              <a:cs typeface="Times New Roman" panose="02020603050405020304" pitchFamily="18" charset="0"/>
            </a:endParaRPr>
          </a:p>
          <a:p>
            <a:pPr>
              <a:lnSpc>
                <a:spcPct val="150000"/>
              </a:lnSpc>
            </a:pPr>
            <a:r>
              <a:rPr lang="en-US" sz="2400" b="1" dirty="0">
                <a:solidFill>
                  <a:srgbClr val="00B050"/>
                </a:solidFill>
                <a:latin typeface="Times New Roman" panose="02020603050405020304" pitchFamily="18" charset="0"/>
                <a:cs typeface="Times New Roman" panose="02020603050405020304" pitchFamily="18" charset="0"/>
              </a:rPr>
              <a:t>BUN PRODUCTION WAS LIMITED TO SPECIFIC PERIODS ONE OF WHICH WAS GOOD FRIDAY</a:t>
            </a:r>
            <a:r>
              <a:rPr lang="en-US" sz="2400" dirty="0">
                <a:solidFill>
                  <a:srgbClr val="00B050"/>
                </a:solidFill>
                <a:latin typeface="Times New Roman" panose="02020603050405020304" pitchFamily="18" charset="0"/>
                <a:cs typeface="Times New Roman" panose="02020603050405020304" pitchFamily="18" charset="0"/>
              </a:rPr>
              <a:t>. </a:t>
            </a:r>
            <a:endParaRPr lang="en-US" sz="2400" dirty="0">
              <a:solidFill>
                <a:srgbClr val="00B050"/>
              </a:solidFill>
              <a:latin typeface="Times New Roman" panose="02020603050405020304" pitchFamily="18" charset="0"/>
              <a:cs typeface="Times New Roman" panose="02020603050405020304" pitchFamily="18" charset="0"/>
            </a:endParaRPr>
          </a:p>
          <a:p>
            <a:r>
              <a:rPr lang="en-US" sz="2400" b="1" dirty="0">
                <a:solidFill>
                  <a:srgbClr val="C00000"/>
                </a:solidFill>
                <a:latin typeface="Times New Roman" panose="02020603050405020304" pitchFamily="18" charset="0"/>
                <a:cs typeface="Times New Roman" panose="02020603050405020304" pitchFamily="18" charset="0"/>
              </a:rPr>
              <a:t>JAMAICA WAS UNDER THE BRITISH FLOOR, THUS THE ISLAND FOLLOWED THE BRITISH CUSTOMS</a:t>
            </a:r>
            <a:endParaRPr lang="en-US" sz="2400" b="1" dirty="0">
              <a:solidFill>
                <a:srgbClr val="FFC000"/>
              </a:solidFill>
              <a:latin typeface="Times New Roman" panose="02020603050405020304" pitchFamily="18" charset="0"/>
              <a:cs typeface="Times New Roman" panose="02020603050405020304" pitchFamily="18" charset="0"/>
            </a:endParaRPr>
          </a:p>
          <a:p>
            <a:r>
              <a:rPr lang="en-US" sz="2400" b="1" i="0" u="none" strike="noStrike" dirty="0">
                <a:solidFill>
                  <a:srgbClr val="FFC000"/>
                </a:solidFill>
                <a:effectLst/>
                <a:highlight>
                  <a:srgbClr val="000000"/>
                </a:highlight>
                <a:latin typeface="Times New Roman" panose="02020603050405020304" pitchFamily="18" charset="0"/>
                <a:cs typeface="Times New Roman" panose="02020603050405020304" pitchFamily="18" charset="0"/>
              </a:rPr>
              <a:t> </a:t>
            </a:r>
            <a:r>
              <a:rPr lang="en-US" sz="2400" b="1" i="0" u="none" strike="noStrike" dirty="0">
                <a:solidFill>
                  <a:srgbClr val="FFC000"/>
                </a:solidFill>
                <a:effectLst/>
                <a:latin typeface="Times New Roman" panose="02020603050405020304" pitchFamily="18" charset="0"/>
                <a:cs typeface="Times New Roman" panose="02020603050405020304" pitchFamily="18" charset="0"/>
              </a:rPr>
              <a:t>The cross on 1700s buns symbolize the crucifixion of Jesus</a:t>
            </a:r>
            <a:endParaRPr lang="en-US" sz="2400" b="1" dirty="0">
              <a:solidFill>
                <a:srgbClr val="FFC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654" y="764373"/>
            <a:ext cx="9578546" cy="1293028"/>
          </a:xfrm>
        </p:spPr>
        <p:txBody>
          <a:bodyPr/>
          <a:lstStyle/>
          <a:p>
            <a:pPr algn="ctr"/>
            <a:r>
              <a:rPr lang="en-US" b="1" dirty="0">
                <a:solidFill>
                  <a:srgbClr val="00B050"/>
                </a:solidFill>
              </a:rPr>
              <a:t>EASTER BUN AND CHEESE TRADITION IN JAMAICA</a:t>
            </a:r>
            <a:endParaRPr lang="en-US" b="1" dirty="0">
              <a:solidFill>
                <a:srgbClr val="00B050"/>
              </a:solidFill>
            </a:endParaRPr>
          </a:p>
        </p:txBody>
      </p:sp>
      <p:pic>
        <p:nvPicPr>
          <p:cNvPr id="2050"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6981569" y="2619934"/>
            <a:ext cx="3810000" cy="29094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918" y="2469720"/>
            <a:ext cx="3810000" cy="32098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28121" y="6018425"/>
            <a:ext cx="3652797" cy="830997"/>
          </a:xfrm>
          <a:prstGeom prst="rect">
            <a:avLst/>
          </a:prstGeom>
          <a:noFill/>
        </p:spPr>
        <p:txBody>
          <a:bodyPr wrap="square" rtlCol="0">
            <a:spAutoFit/>
          </a:bodyPr>
          <a:lstStyle/>
          <a:p>
            <a:pPr algn="ctr"/>
            <a:r>
              <a:rPr lang="en-US" sz="2400" b="1" dirty="0">
                <a:solidFill>
                  <a:srgbClr val="C00000"/>
                </a:solidFill>
              </a:rPr>
              <a:t>THE 1700s BUN AND CHEESE</a:t>
            </a:r>
            <a:endParaRPr lang="en-US" sz="2400" b="1" dirty="0">
              <a:solidFill>
                <a:srgbClr val="C00000"/>
              </a:solidFill>
            </a:endParaRPr>
          </a:p>
        </p:txBody>
      </p:sp>
      <p:sp>
        <p:nvSpPr>
          <p:cNvPr id="5" name="TextBox 4"/>
          <p:cNvSpPr txBox="1"/>
          <p:nvPr/>
        </p:nvSpPr>
        <p:spPr>
          <a:xfrm>
            <a:off x="6981569" y="6091881"/>
            <a:ext cx="3311610" cy="830997"/>
          </a:xfrm>
          <a:prstGeom prst="rect">
            <a:avLst/>
          </a:prstGeom>
          <a:noFill/>
        </p:spPr>
        <p:txBody>
          <a:bodyPr wrap="square" rtlCol="0">
            <a:spAutoFit/>
          </a:bodyPr>
          <a:lstStyle/>
          <a:p>
            <a:pPr algn="ctr"/>
            <a:r>
              <a:rPr lang="en-US" sz="2400" b="1" dirty="0">
                <a:solidFill>
                  <a:srgbClr val="FFC000"/>
                </a:solidFill>
              </a:rPr>
              <a:t>JAMAICAN BUN AND CHEESE</a:t>
            </a:r>
            <a:endParaRPr lang="en-US" sz="2400" b="1" dirty="0">
              <a:solidFill>
                <a:srgbClr val="FFC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FF00"/>
                </a:solidFill>
                <a:latin typeface="Times New Roman" panose="02020603050405020304" pitchFamily="18" charset="0"/>
                <a:cs typeface="Times New Roman" panose="02020603050405020304" pitchFamily="18" charset="0"/>
              </a:rPr>
              <a:t>VIDEO REFERENCE</a:t>
            </a:r>
            <a:endParaRPr lang="en-US" b="1" dirty="0">
              <a:solidFill>
                <a:srgbClr val="FFFF00"/>
              </a:solidFill>
              <a:latin typeface="Times New Roman" panose="02020603050405020304" pitchFamily="18" charset="0"/>
              <a:cs typeface="Times New Roman" panose="02020603050405020304" pitchFamily="18" charset="0"/>
            </a:endParaRPr>
          </a:p>
        </p:txBody>
      </p:sp>
      <p:pic>
        <p:nvPicPr>
          <p:cNvPr id="4" name="Easter.MP4">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3584028" y="1996964"/>
            <a:ext cx="5234152" cy="446018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CONT’D</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r>
              <a:rPr lang="en-US" sz="2800" b="0" i="0" u="none" strike="noStrike" dirty="0">
                <a:solidFill>
                  <a:srgbClr val="FFFF00"/>
                </a:solidFill>
                <a:effectLst/>
                <a:latin typeface="Times New Roman" panose="02020603050405020304" pitchFamily="18" charset="0"/>
                <a:cs typeface="Times New Roman" panose="02020603050405020304" pitchFamily="18" charset="0"/>
              </a:rPr>
              <a:t>A week before Good Friday, the shelves of supermarkets in Jamaica are stacked with bun and tin cheese as residents begin to purchase in bulk, in preparation for the  EASTER holidays</a:t>
            </a:r>
            <a:endParaRPr lang="en-US" sz="2800" b="0" i="0" u="none" strike="noStrike" dirty="0">
              <a:solidFill>
                <a:srgbClr val="FFFF00"/>
              </a:solidFill>
              <a:effectLst/>
              <a:latin typeface="Times New Roman" panose="02020603050405020304" pitchFamily="18" charset="0"/>
              <a:cs typeface="Times New Roman" panose="02020603050405020304" pitchFamily="18" charset="0"/>
            </a:endParaRPr>
          </a:p>
          <a:p>
            <a:pPr marL="0" indent="0">
              <a:buNone/>
            </a:pPr>
            <a:endParaRPr lang="en-US" sz="2800" dirty="0">
              <a:solidFill>
                <a:srgbClr val="FFFF00"/>
              </a:solidFill>
              <a:latin typeface="Times New Roman" panose="02020603050405020304" pitchFamily="18" charset="0"/>
              <a:cs typeface="Times New Roman" panose="02020603050405020304" pitchFamily="18" charset="0"/>
            </a:endParaRPr>
          </a:p>
        </p:txBody>
      </p:sp>
      <p:pic>
        <p:nvPicPr>
          <p:cNvPr id="1026" name="Picture 2" descr="Easter Bun Sales Steady, But Buyers Display New Habits, 54% OFF"/>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82755" y="3600536"/>
            <a:ext cx="4913245" cy="29518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stee Cheese 5lb – Sunburst Trading Compa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6992" y="3307521"/>
            <a:ext cx="3244850" cy="3244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solidFill>
                  <a:schemeClr val="accent1"/>
                </a:solidFill>
                <a:latin typeface="Times New Roman" panose="02020603050405020304" pitchFamily="18" charset="0"/>
                <a:cs typeface="Times New Roman" panose="02020603050405020304" pitchFamily="18" charset="0"/>
              </a:rPr>
              <a:t>Contrast</a:t>
            </a:r>
            <a:br>
              <a:rPr lang="en-US" b="1" dirty="0">
                <a:solidFill>
                  <a:schemeClr val="accent1"/>
                </a:solidFill>
                <a:latin typeface="Times New Roman" panose="02020603050405020304" pitchFamily="18" charset="0"/>
                <a:cs typeface="Times New Roman" panose="02020603050405020304" pitchFamily="18" charset="0"/>
              </a:rPr>
            </a:br>
            <a:r>
              <a:rPr lang="en-US" b="1" dirty="0">
                <a:solidFill>
                  <a:schemeClr val="accent1"/>
                </a:solidFill>
                <a:latin typeface="Times New Roman" panose="02020603050405020304" pitchFamily="18" charset="0"/>
                <a:cs typeface="Times New Roman" panose="02020603050405020304" pitchFamily="18" charset="0"/>
              </a:rPr>
              <a:t>easter in the us versus Jamaica</a:t>
            </a:r>
            <a:endParaRPr lang="en-US" b="1" dirty="0">
              <a:solidFill>
                <a:schemeClr val="accent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9029" y="2057402"/>
            <a:ext cx="11347171" cy="4161284"/>
          </a:xfrm>
        </p:spPr>
        <p:txBody>
          <a:bodyPr/>
          <a:lstStyle/>
          <a:p>
            <a:pPr marL="0" indent="0" algn="ctr">
              <a:buNone/>
            </a:pPr>
            <a:r>
              <a:rPr lang="en-US" sz="2800" dirty="0">
                <a:solidFill>
                  <a:srgbClr val="C00000"/>
                </a:solidFill>
                <a:latin typeface="Helvetica-Regular" pitchFamily="2" charset="0"/>
              </a:rPr>
              <a:t>In the United States</a:t>
            </a:r>
            <a:endParaRPr lang="en-US" sz="2800" b="0" i="0" u="none" strike="noStrike" dirty="0">
              <a:solidFill>
                <a:srgbClr val="C00000"/>
              </a:solidFill>
              <a:effectLst/>
              <a:latin typeface="Helvetica-Regular" pitchFamily="2" charset="0"/>
            </a:endParaRPr>
          </a:p>
          <a:p>
            <a:pPr algn="ctr"/>
            <a:r>
              <a:rPr lang="en-US" b="0" i="0" u="none" strike="noStrike" dirty="0">
                <a:solidFill>
                  <a:srgbClr val="00B050"/>
                </a:solidFill>
                <a:effectLst/>
                <a:latin typeface="Helvetica-Regular" pitchFamily="2" charset="0"/>
              </a:rPr>
              <a:t>The Easter Bunny</a:t>
            </a:r>
            <a:endParaRPr lang="en-US" b="0" i="0" u="none" strike="noStrike" dirty="0">
              <a:solidFill>
                <a:srgbClr val="00B050"/>
              </a:solidFill>
              <a:effectLst/>
              <a:latin typeface="Helvetica-Regular" pitchFamily="2" charset="0"/>
            </a:endParaRPr>
          </a:p>
          <a:p>
            <a:pPr algn="ctr"/>
            <a:r>
              <a:rPr lang="en-US" dirty="0">
                <a:solidFill>
                  <a:srgbClr val="00B050"/>
                </a:solidFill>
                <a:latin typeface="Helvetica-Regular" pitchFamily="2" charset="0"/>
              </a:rPr>
              <a:t>Easter egg hunts</a:t>
            </a:r>
            <a:endParaRPr lang="en-US" dirty="0">
              <a:solidFill>
                <a:srgbClr val="00B050"/>
              </a:solidFill>
              <a:latin typeface="Helvetica-Regular" pitchFamily="2" charset="0"/>
            </a:endParaRPr>
          </a:p>
          <a:p>
            <a:pPr algn="ctr"/>
            <a:r>
              <a:rPr lang="en-US" dirty="0">
                <a:solidFill>
                  <a:srgbClr val="00B050"/>
                </a:solidFill>
                <a:latin typeface="Helvetica-Regular" pitchFamily="2" charset="0"/>
              </a:rPr>
              <a:t>Easter Baskets</a:t>
            </a:r>
            <a:endParaRPr lang="en-US" dirty="0">
              <a:solidFill>
                <a:srgbClr val="00B050"/>
              </a:solidFill>
              <a:latin typeface="Helvetica-Regular" pitchFamily="2" charset="0"/>
            </a:endParaRPr>
          </a:p>
          <a:p>
            <a:r>
              <a:rPr lang="en-US" dirty="0">
                <a:solidFill>
                  <a:srgbClr val="FFC000"/>
                </a:solidFill>
                <a:latin typeface="Helvetica-Regular" pitchFamily="2" charset="0"/>
              </a:rPr>
              <a:t>Wearing of light spring colors such as yellow pinks and  baby blue</a:t>
            </a:r>
            <a:endParaRPr lang="en-US" dirty="0">
              <a:solidFill>
                <a:srgbClr val="FFC000"/>
              </a:solidFill>
              <a:latin typeface="Helvetica-Regular" pitchFamily="2" charset="0"/>
            </a:endParaRPr>
          </a:p>
          <a:p>
            <a:pPr marL="0" indent="0" algn="ctr">
              <a:buNone/>
            </a:pPr>
            <a:r>
              <a:rPr lang="en-US" sz="2800" dirty="0">
                <a:solidFill>
                  <a:srgbClr val="FFC000"/>
                </a:solidFill>
                <a:latin typeface="Helvetica-Regular" pitchFamily="2" charset="0"/>
              </a:rPr>
              <a:t> </a:t>
            </a:r>
            <a:r>
              <a:rPr lang="en-US" sz="2800" dirty="0">
                <a:solidFill>
                  <a:srgbClr val="C00000"/>
                </a:solidFill>
                <a:latin typeface="Helvetica-Regular" pitchFamily="2" charset="0"/>
              </a:rPr>
              <a:t>In Jamaica</a:t>
            </a:r>
            <a:endParaRPr lang="en-US" sz="2800" dirty="0">
              <a:solidFill>
                <a:srgbClr val="C00000"/>
              </a:solidFill>
              <a:latin typeface="Helvetica-Regular" pitchFamily="2" charset="0"/>
            </a:endParaRPr>
          </a:p>
          <a:p>
            <a:pPr algn="ctr"/>
            <a:r>
              <a:rPr lang="en-US" dirty="0">
                <a:solidFill>
                  <a:srgbClr val="FFC000"/>
                </a:solidFill>
                <a:latin typeface="Helvetica-Regular" pitchFamily="2" charset="0"/>
              </a:rPr>
              <a:t>Wearing black to church as mourning Jesus crucifixion </a:t>
            </a:r>
            <a:endParaRPr lang="en-US" dirty="0">
              <a:solidFill>
                <a:srgbClr val="FFC000"/>
              </a:solidFill>
              <a:latin typeface="Helvetica-Regular" pitchFamily="2" charset="0"/>
            </a:endParaRPr>
          </a:p>
          <a:p>
            <a:pPr algn="ctr"/>
            <a:r>
              <a:rPr lang="en-US" dirty="0">
                <a:solidFill>
                  <a:srgbClr val="FFC000"/>
                </a:solidFill>
                <a:latin typeface="Helvetica-Regular" pitchFamily="2" charset="0"/>
              </a:rPr>
              <a:t>Eating Fish</a:t>
            </a:r>
            <a:endParaRPr lang="en-US" dirty="0">
              <a:solidFill>
                <a:srgbClr val="FFC000"/>
              </a:solidFill>
              <a:latin typeface="Helvetica-Regular" pitchFamily="2" charset="0"/>
            </a:endParaRPr>
          </a:p>
          <a:p>
            <a:pPr algn="ctr"/>
            <a:r>
              <a:rPr lang="en-US" dirty="0">
                <a:solidFill>
                  <a:srgbClr val="FFC000"/>
                </a:solidFill>
                <a:latin typeface="Helvetica-Regular" pitchFamily="2" charset="0"/>
              </a:rPr>
              <a:t>Eating Bun and Cheese </a:t>
            </a:r>
            <a:r>
              <a:rPr lang="en-US" dirty="0" err="1">
                <a:solidFill>
                  <a:srgbClr val="FFC000"/>
                </a:solidFill>
                <a:latin typeface="Helvetica-Regular" pitchFamily="2" charset="0"/>
              </a:rPr>
              <a:t>etc</a:t>
            </a:r>
            <a:r>
              <a:rPr lang="en-US" dirty="0">
                <a:solidFill>
                  <a:srgbClr val="FFC000"/>
                </a:solidFill>
                <a:latin typeface="Helvetica-Regular" pitchFamily="2" charset="0"/>
              </a:rPr>
              <a:t>….</a:t>
            </a:r>
            <a:endParaRPr lang="en-US" dirty="0">
              <a:solidFill>
                <a:srgbClr val="FFC000"/>
              </a:solidFill>
              <a:latin typeface="Helvetica-Regular" pitchFamily="2" charset="0"/>
            </a:endParaRPr>
          </a:p>
          <a:p>
            <a:pPr marL="0" indent="0" algn="ctr">
              <a:buNone/>
            </a:pPr>
            <a:endParaRPr lang="en-US" dirty="0">
              <a:solidFill>
                <a:srgbClr val="FFC000"/>
              </a:solidFill>
              <a:latin typeface="Helvetica-Regular" pitchFamily="2" charset="0"/>
            </a:endParaRPr>
          </a:p>
          <a:p>
            <a:pPr marL="0" indent="0" algn="ctr">
              <a:buNone/>
            </a:pPr>
            <a:endParaRPr lang="en-US" dirty="0">
              <a:solidFill>
                <a:srgbClr val="FFC000"/>
              </a:solidFill>
              <a:latin typeface="Helvetica-Regular" pitchFamily="2" charset="0"/>
            </a:endParaRPr>
          </a:p>
        </p:txBody>
      </p:sp>
      <p:pic>
        <p:nvPicPr>
          <p:cNvPr id="4" name="Picture 2" descr="Why does the Easter Bunny bring eggs?Easter symbols explaine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4611" y="1924902"/>
            <a:ext cx="1858617" cy="19613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aster Egg Hunts, Bunny Photos and Family Celebrations in Central Arkansas  | Little Rock Fami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8237" y="2057401"/>
            <a:ext cx="2140224" cy="16261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Easter egg truthers: the annual religious row over chocolate | Easter | The  Guard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29" y="1924903"/>
            <a:ext cx="1858616" cy="17586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5 Must Have Foods For A Real Jamaican Easter – THE DRYLAND TOUR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8205" y="4562992"/>
            <a:ext cx="2446637" cy="19740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etter of the day: Jesus was not crucified on Good Friday | Letters |  Jamaica Glean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132643"/>
            <a:ext cx="3373395" cy="1875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C000"/>
                </a:solidFill>
                <a:latin typeface="Times New Roman" panose="02020603050405020304" pitchFamily="18" charset="0"/>
                <a:cs typeface="Times New Roman" panose="02020603050405020304" pitchFamily="18" charset="0"/>
              </a:rPr>
              <a:t>Child rearing practices in Jamaica</a:t>
            </a:r>
            <a:endParaRPr lang="en-US" dirty="0">
              <a:solidFill>
                <a:srgbClr val="FFC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412974" y="2146852"/>
            <a:ext cx="7093225" cy="4071833"/>
          </a:xfrm>
        </p:spPr>
        <p:txBody>
          <a:bodyPr>
            <a:normAutofit lnSpcReduction="10000"/>
          </a:bodyPr>
          <a:lstStyle/>
          <a:p>
            <a:pPr marL="285750" indent="-285750">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The Jamaican culture condones parents/ guardians beating children for being disobedient  or misbehaving</a:t>
            </a:r>
            <a:endParaRPr lang="en-US" sz="2400" b="1" dirty="0">
              <a:solidFill>
                <a:srgbClr val="FF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dirty="0">
                <a:solidFill>
                  <a:srgbClr val="92D050"/>
                </a:solidFill>
                <a:latin typeface="Times New Roman" panose="02020603050405020304" pitchFamily="18" charset="0"/>
                <a:cs typeface="Times New Roman" panose="02020603050405020304" pitchFamily="18" charset="0"/>
              </a:rPr>
              <a:t>Children are usually beaten with whips, garden hose, dried cane and more contemporary with belts.</a:t>
            </a:r>
            <a:endParaRPr lang="en-US" sz="2400" b="1" dirty="0">
              <a:solidFill>
                <a:srgbClr val="92D05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dirty="0">
                <a:solidFill>
                  <a:srgbClr val="FFC000"/>
                </a:solidFill>
                <a:latin typeface="Times New Roman" panose="02020603050405020304" pitchFamily="18" charset="0"/>
                <a:cs typeface="Times New Roman" panose="02020603050405020304" pitchFamily="18" charset="0"/>
              </a:rPr>
              <a:t>Most older Jamaicans have attested to be grateful for the many beatings as they believe it shaped them into responsible moral person.</a:t>
            </a:r>
            <a:endParaRPr lang="en-US" sz="2400" b="1" dirty="0">
              <a:solidFill>
                <a:srgbClr val="FFC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dirty="0">
                <a:solidFill>
                  <a:schemeClr val="accent1"/>
                </a:solidFill>
                <a:latin typeface="Times New Roman" panose="02020603050405020304" pitchFamily="18" charset="0"/>
                <a:cs typeface="Times New Roman" panose="02020603050405020304" pitchFamily="18" charset="0"/>
              </a:rPr>
              <a:t>Children are also flogged my Jamaican teachers time wasting and disruptiveness etc.. Parents usually encourage this.</a:t>
            </a:r>
            <a:endParaRPr lang="en-US" sz="2400" b="1" dirty="0">
              <a:solidFill>
                <a:schemeClr val="accent1"/>
              </a:solidFill>
              <a:latin typeface="Times New Roman" panose="02020603050405020304" pitchFamily="18" charset="0"/>
              <a:cs typeface="Times New Roman" panose="02020603050405020304" pitchFamily="18" charset="0"/>
            </a:endParaRPr>
          </a:p>
          <a:p>
            <a:endParaRPr lang="en-US" dirty="0"/>
          </a:p>
        </p:txBody>
      </p:sp>
      <p:pic>
        <p:nvPicPr>
          <p:cNvPr id="4" name="Picture 2" descr="When women become dangerous to children - Daily Trus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0891" y="1659835"/>
            <a:ext cx="3673422" cy="44337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B050"/>
                </a:solidFill>
                <a:latin typeface="Times New Roman" panose="02020603050405020304" pitchFamily="18" charset="0"/>
                <a:cs typeface="Times New Roman" panose="02020603050405020304" pitchFamily="18" charset="0"/>
              </a:rPr>
              <a:t>Child rearing/ disciplining in the united states</a:t>
            </a:r>
            <a:endParaRPr lang="en-US" b="1" dirty="0">
              <a:solidFill>
                <a:srgbClr val="00B05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lnSpcReduction="10000"/>
          </a:bodyPr>
          <a:lstStyle/>
          <a:p>
            <a:r>
              <a:rPr lang="en-US" b="1" i="0" u="none" strike="noStrike" dirty="0">
                <a:solidFill>
                  <a:srgbClr val="FFC000"/>
                </a:solidFill>
                <a:effectLst/>
                <a:latin typeface="Georgia" panose="02040502050405020303" pitchFamily="18" charset="0"/>
              </a:rPr>
              <a:t>In the US to beat one’s child, even in the privacy of one’s home, is an illegal infraction, child abuse, which can result in a prison sentence.</a:t>
            </a:r>
            <a:endParaRPr lang="en-US" b="1" i="0" u="none" strike="noStrike" dirty="0">
              <a:solidFill>
                <a:srgbClr val="FFC000"/>
              </a:solidFill>
              <a:effectLst/>
              <a:latin typeface="Georgia" panose="02040502050405020303" pitchFamily="18" charset="0"/>
            </a:endParaRPr>
          </a:p>
          <a:p>
            <a:r>
              <a:rPr lang="en-US" b="1" dirty="0">
                <a:solidFill>
                  <a:srgbClr val="FFC000"/>
                </a:solidFill>
                <a:latin typeface="Georgia" panose="02040502050405020303" pitchFamily="18" charset="0"/>
              </a:rPr>
              <a:t>Here in New York more gentle parenting and disciplinary strategies are practiced.</a:t>
            </a:r>
            <a:endParaRPr lang="en-US" b="1" dirty="0">
              <a:solidFill>
                <a:srgbClr val="FFC000"/>
              </a:solidFill>
              <a:latin typeface="Georgia" panose="02040502050405020303" pitchFamily="18" charset="0"/>
            </a:endParaRPr>
          </a:p>
          <a:p>
            <a:pPr marL="0" indent="0">
              <a:buNone/>
            </a:pPr>
            <a:r>
              <a:rPr lang="en-US" b="1" dirty="0">
                <a:solidFill>
                  <a:srgbClr val="FFC000"/>
                </a:solidFill>
                <a:latin typeface="Georgia" panose="02040502050405020303" pitchFamily="18" charset="0"/>
              </a:rPr>
              <a:t>Some of these are:</a:t>
            </a:r>
            <a:endParaRPr lang="en-US" b="1" dirty="0">
              <a:solidFill>
                <a:srgbClr val="FFC000"/>
              </a:solidFill>
              <a:latin typeface="Georgia" panose="02040502050405020303" pitchFamily="18" charset="0"/>
            </a:endParaRPr>
          </a:p>
          <a:p>
            <a:pPr marL="457200" indent="-457200">
              <a:buAutoNum type="arabicPeriod"/>
            </a:pPr>
            <a:r>
              <a:rPr lang="en-US" b="1" dirty="0">
                <a:solidFill>
                  <a:srgbClr val="FFC000"/>
                </a:solidFill>
                <a:latin typeface="Georgia" panose="02040502050405020303" pitchFamily="18" charset="0"/>
              </a:rPr>
              <a:t>Time outs/ Grounding</a:t>
            </a:r>
            <a:endParaRPr lang="en-US" b="1" dirty="0">
              <a:solidFill>
                <a:srgbClr val="FFC000"/>
              </a:solidFill>
              <a:latin typeface="Georgia" panose="02040502050405020303" pitchFamily="18" charset="0"/>
            </a:endParaRPr>
          </a:p>
          <a:p>
            <a:pPr marL="457200" indent="-457200">
              <a:buAutoNum type="arabicPeriod"/>
            </a:pPr>
            <a:r>
              <a:rPr lang="en-US" b="1" dirty="0">
                <a:solidFill>
                  <a:srgbClr val="FFC000"/>
                </a:solidFill>
                <a:latin typeface="Georgia" panose="02040502050405020303" pitchFamily="18" charset="0"/>
              </a:rPr>
              <a:t>Allowing Children to express themselves freely</a:t>
            </a:r>
            <a:endParaRPr lang="en-US" b="1" dirty="0">
              <a:solidFill>
                <a:srgbClr val="FFC000"/>
              </a:solidFill>
              <a:latin typeface="Georgia" panose="02040502050405020303" pitchFamily="18" charset="0"/>
            </a:endParaRPr>
          </a:p>
          <a:p>
            <a:pPr marL="457200" indent="-457200">
              <a:buAutoNum type="arabicPeriod"/>
            </a:pPr>
            <a:r>
              <a:rPr lang="en-US" b="1" dirty="0">
                <a:solidFill>
                  <a:srgbClr val="FFC000"/>
                </a:solidFill>
                <a:latin typeface="Georgia" panose="02040502050405020303" pitchFamily="18" charset="0"/>
              </a:rPr>
              <a:t>Setting Boundaries </a:t>
            </a:r>
            <a:endParaRPr lang="en-US" b="1" dirty="0">
              <a:solidFill>
                <a:srgbClr val="FFC000"/>
              </a:solidFill>
              <a:latin typeface="Georgia" panose="02040502050405020303" pitchFamily="18" charset="0"/>
            </a:endParaRPr>
          </a:p>
          <a:p>
            <a:pPr marL="457200" indent="-457200">
              <a:buAutoNum type="arabicPeriod"/>
            </a:pPr>
            <a:r>
              <a:rPr lang="en-US" b="1" dirty="0">
                <a:solidFill>
                  <a:srgbClr val="FFC000"/>
                </a:solidFill>
                <a:latin typeface="Georgia" panose="02040502050405020303" pitchFamily="18" charset="0"/>
              </a:rPr>
              <a:t> desired items</a:t>
            </a:r>
            <a:endParaRPr lang="en-US" b="1" dirty="0">
              <a:solidFill>
                <a:srgbClr val="FFC000"/>
              </a:solidFill>
              <a:latin typeface="Georgia" panose="02040502050405020303" pitchFamily="18" charset="0"/>
            </a:endParaRPr>
          </a:p>
          <a:p>
            <a:pPr marL="0" indent="0">
              <a:buNone/>
            </a:pPr>
            <a:endParaRPr lang="en-US" b="1" dirty="0">
              <a:solidFill>
                <a:srgbClr val="FFC000"/>
              </a:solidFill>
            </a:endParaRPr>
          </a:p>
          <a:p>
            <a:pPr marL="0" indent="0">
              <a:buNone/>
            </a:pPr>
            <a:r>
              <a:rPr lang="en-US" b="1" dirty="0">
                <a:solidFill>
                  <a:srgbClr val="C00000"/>
                </a:solidFill>
                <a:latin typeface="Times New Roman" panose="02020603050405020304" pitchFamily="18" charset="0"/>
                <a:cs typeface="Times New Roman" panose="02020603050405020304" pitchFamily="18" charset="0"/>
              </a:rPr>
              <a:t>THESE STRATEGIES ARE DEEMED MEDICORE BY MOST </a:t>
            </a:r>
            <a:r>
              <a:rPr lang="en-US" b="1" dirty="0">
                <a:solidFill>
                  <a:srgbClr val="FF0000"/>
                </a:solidFill>
                <a:latin typeface="Times New Roman" panose="02020603050405020304" pitchFamily="18" charset="0"/>
                <a:cs typeface="Times New Roman" panose="02020603050405020304" pitchFamily="18" charset="0"/>
              </a:rPr>
              <a:t>JAMAICANS</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4" name="Picture 2" descr="GoodTherapy | How to Deal with Disrespectful Children an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19698" y="3321268"/>
            <a:ext cx="3991616" cy="23332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{50B2AD09-94CD-954F-B925-CA7343B29B28}tf10001079</Template>
  <TotalTime>0</TotalTime>
  <Words>4251</Words>
  <Application>WPS Presentation</Application>
  <PresentationFormat>Widescreen</PresentationFormat>
  <Paragraphs>128</Paragraphs>
  <Slides>19</Slides>
  <Notes>1</Notes>
  <HiddenSlides>0</HiddenSlides>
  <MMClips>2</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19</vt:i4>
      </vt:variant>
    </vt:vector>
  </HeadingPairs>
  <TitlesOfParts>
    <vt:vector size="32" baseType="lpstr">
      <vt:lpstr>Arial</vt:lpstr>
      <vt:lpstr>SimSun</vt:lpstr>
      <vt:lpstr>Wingdings</vt:lpstr>
      <vt:lpstr>Courier New</vt:lpstr>
      <vt:lpstr>Times New Roman</vt:lpstr>
      <vt:lpstr>Helvetica-Regular</vt:lpstr>
      <vt:lpstr>Segoe Print</vt:lpstr>
      <vt:lpstr>Georgia</vt:lpstr>
      <vt:lpstr>Century Gothic</vt:lpstr>
      <vt:lpstr>Microsoft YaHei</vt:lpstr>
      <vt:lpstr>Arial Unicode MS</vt:lpstr>
      <vt:lpstr>Calibri</vt:lpstr>
      <vt:lpstr>Vapor Trail</vt:lpstr>
      <vt:lpstr> </vt:lpstr>
      <vt:lpstr>WHO AM I ?</vt:lpstr>
      <vt:lpstr>EASTER BUN AND CHEESE TRADITION IN JAMAICA</vt:lpstr>
      <vt:lpstr>EASTER BUN AND CHEESE TRADITION IN JAMAICA</vt:lpstr>
      <vt:lpstr>VIDEO REFERENCE</vt:lpstr>
      <vt:lpstr>CONT’D</vt:lpstr>
      <vt:lpstr>Contrast easter in the us versus Jamaica</vt:lpstr>
      <vt:lpstr>Child rearing practices in Jamaica</vt:lpstr>
      <vt:lpstr>Child rearing/ disciplining in the united states</vt:lpstr>
      <vt:lpstr>THE INTODUCTION TO  HALAL FOOD IN NEWYORK</vt:lpstr>
      <vt:lpstr>PICTURE REFERENCE</vt:lpstr>
      <vt:lpstr> culture shock of trying halal food in new York </vt:lpstr>
      <vt:lpstr>PICTURE REFERNCEs of ja street food</vt:lpstr>
      <vt:lpstr>PARTIES/CELEBRATIONS IN JAMAICA</vt:lpstr>
      <vt:lpstr>Video reference of street parties in Jamaica</vt:lpstr>
      <vt:lpstr>Parties/ celebration in new York </vt:lpstr>
      <vt:lpstr>Groovin ‘ in the park</vt:lpstr>
      <vt:lpstr>PICTURE REFERENCE OF GROOVING IN THE PARK </vt:lpstr>
      <vt:lpstr>INTERVIEW WITH COWORKER from Guyana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Dantae Bridgmanhen</dc:creator>
  <cp:lastModifiedBy>oalap</cp:lastModifiedBy>
  <cp:revision>9</cp:revision>
  <dcterms:created xsi:type="dcterms:W3CDTF">2024-03-18T02:44:00Z</dcterms:created>
  <dcterms:modified xsi:type="dcterms:W3CDTF">2024-03-28T23:35:39Z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82B45806B92043438D8E462DE58ED95A_13</vt:lpwstr>
  </property>
  <property fmtid="{D5CDD505-2E9C-101B-9397-08002B2CF9AE}" pid="3" name="KSOProductBuildVer">
    <vt:lpwstr>1033-12.2.0.13538</vt:lpwstr>
  </property>
</Properties>
</file>