
<file path=[Content_Types].xml><?xml version="1.0" encoding="utf-8"?>
<Types xmlns="http://schemas.openxmlformats.org/package/2006/content-types">
  <Default Extension="xml" ContentType="application/xml"/>
  <Default Extension="png" ContentType="image/png"/>
  <Default Extension="m4a" ContentType="audio/mp4"/>
  <Default Extension="rels" ContentType="application/vnd.openxmlformats-package.relationshi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57" r:id="rId5"/>
    <p:sldId id="267" r:id="rId6"/>
    <p:sldId id="258" r:id="rId7"/>
    <p:sldId id="268" r:id="rId8"/>
    <p:sldId id="259" r:id="rId9"/>
    <p:sldId id="260" r:id="rId10"/>
    <p:sldId id="261" r:id="rId11"/>
    <p:sldId id="262" r:id="rId12"/>
    <p:sldId id="263" r:id="rId13"/>
    <p:sldId id="264" r:id="rId14"/>
    <p:sldId id="265" r:id="rId15"/>
    <p:sldId id="266" r:id="rId1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6" d="100"/>
          <a:sy n="56"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customXml" Target="../customXml/item3.xml"/><Relationship Id="rId21" Type="http://schemas.openxmlformats.org/officeDocument/2006/relationships/customXml" Target="../customXml/item2.xml"/><Relationship Id="rId20" Type="http://schemas.openxmlformats.org/officeDocument/2006/relationships/customXml" Target="../customXml/item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png"/><Relationship Id="rId2" Type="http://schemas.microsoft.com/office/2007/relationships/media" Target="../media/media8.m4a"/><Relationship Id="rId1" Type="http://schemas.openxmlformats.org/officeDocument/2006/relationships/audio" Target="../media/media8.m4a"/></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media" Target="../media/media9.m4a"/><Relationship Id="rId3" Type="http://schemas.openxmlformats.org/officeDocument/2006/relationships/audio" Target="../media/media9.m4a"/><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media" Target="../media/media10.m4a"/><Relationship Id="rId3" Type="http://schemas.openxmlformats.org/officeDocument/2006/relationships/audio" Target="../media/media10.m4a"/><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11.m4a"/><Relationship Id="rId2" Type="http://schemas.openxmlformats.org/officeDocument/2006/relationships/audio" Target="../media/media11.m4a"/><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2.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2.png"/><Relationship Id="rId2" Type="http://schemas.microsoft.com/office/2007/relationships/media" Target="../media/media3.m4a"/><Relationship Id="rId1" Type="http://schemas.openxmlformats.org/officeDocument/2006/relationships/audio" Target="../media/media3.m4a"/></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media" Target="../media/media4.m4a"/><Relationship Id="rId3" Type="http://schemas.openxmlformats.org/officeDocument/2006/relationships/audio" Target="../media/media4.m4a"/><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2.png"/><Relationship Id="rId2" Type="http://schemas.microsoft.com/office/2007/relationships/media" Target="../media/media5.m4a"/><Relationship Id="rId1" Type="http://schemas.openxmlformats.org/officeDocument/2006/relationships/audio" Target="../media/media5.m4a"/></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2.png"/><Relationship Id="rId2" Type="http://schemas.microsoft.com/office/2007/relationships/media" Target="../media/media6.m4a"/><Relationship Id="rId1" Type="http://schemas.openxmlformats.org/officeDocument/2006/relationships/audio" Target="../media/media6.m4a"/></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media" Target="../media/media7.m4a"/><Relationship Id="rId3" Type="http://schemas.openxmlformats.org/officeDocument/2006/relationships/audio" Target="../media/media7.m4a"/><Relationship Id="rId2" Type="http://schemas.openxmlformats.org/officeDocument/2006/relationships/image" Target="../media/image9.png"/><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29600"/>
          </a:xfrm>
          <a:prstGeom prst="rect">
            <a:avLst/>
          </a:prstGeom>
          <a:solidFill>
            <a:srgbClr val="FFFFFF"/>
          </a:solidFill>
        </p:spPr>
        <p:txBody>
          <a:bodyPr/>
          <a:lstStyle/>
          <a:p>
            <a:endParaRPr lang="en-US"/>
          </a:p>
        </p:txBody>
      </p:sp>
      <p:pic>
        <p:nvPicPr>
          <p:cNvPr id="4"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5" name="Text 2"/>
          <p:cNvSpPr/>
          <p:nvPr/>
        </p:nvSpPr>
        <p:spPr>
          <a:xfrm>
            <a:off x="833199" y="1693307"/>
            <a:ext cx="7477601" cy="1666399"/>
          </a:xfrm>
          <a:prstGeom prst="rect">
            <a:avLst/>
          </a:prstGeom>
          <a:noFill/>
        </p:spPr>
        <p:txBody>
          <a:bodyPr wrap="square" rtlCol="0" anchor="t"/>
          <a:lstStyle/>
          <a:p>
            <a:pPr marL="0" indent="0">
              <a:lnSpc>
                <a:spcPts val="6560"/>
              </a:lnSpc>
              <a:buNone/>
            </a:pPr>
            <a:r>
              <a:rPr lang="en-US" sz="5250" b="1" dirty="0">
                <a:solidFill>
                  <a:srgbClr val="333F70"/>
                </a:solidFill>
                <a:latin typeface="Unbounded" pitchFamily="34" charset="0"/>
                <a:ea typeface="Unbounded" pitchFamily="34" charset="-122"/>
                <a:cs typeface="Unbounded" pitchFamily="34" charset="-120"/>
              </a:rPr>
              <a:t>My Journey from Haiti to the US</a:t>
            </a:r>
            <a:endParaRPr lang="en-US" sz="5250" dirty="0"/>
          </a:p>
        </p:txBody>
      </p:sp>
      <p:sp>
        <p:nvSpPr>
          <p:cNvPr id="6" name="Text 3"/>
          <p:cNvSpPr/>
          <p:nvPr/>
        </p:nvSpPr>
        <p:spPr>
          <a:xfrm>
            <a:off x="833199" y="3692962"/>
            <a:ext cx="7477601" cy="2843213"/>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My name is Gustensen Dabresil, and I come from Carrefour, a city in the capital Port-au-Prince, Haiti. Life in Haiti was initially pleasant, but the growing presence of gangs near our area raised concerns for our safety. It was then that my father made the decision for me, my mom, and my sister to relocate to the US in search of a better life and better opportunities. The main reason for moving to the US was to make sure I am safe and have a good environment to pursue my education and career goals.</a:t>
            </a:r>
            <a:endParaRPr lang="en-US" sz="1750" dirty="0"/>
          </a:p>
        </p:txBody>
      </p:sp>
      <p:pic>
        <p:nvPicPr>
          <p:cNvPr id="7" name="Intro ">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310800" y="2323306"/>
            <a:ext cx="406400" cy="406400"/>
          </a:xfrm>
          <a:prstGeom prst="rect">
            <a:avLst/>
          </a:prstGeom>
        </p:spPr>
      </p:pic>
    </p:spTree>
  </p:cSld>
  <p:clrMapOvr>
    <a:masterClrMapping/>
  </p:clrMapOvr>
  <p:transition spd="slow" advClick="0" advTm="4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29600"/>
          </a:xfrm>
          <a:prstGeom prst="rect">
            <a:avLst/>
          </a:prstGeom>
          <a:solidFill>
            <a:srgbClr val="FFFFFF"/>
          </a:solidFill>
        </p:spPr>
        <p:txBody>
          <a:bodyPr/>
          <a:lstStyle/>
          <a:p>
            <a:endParaRPr lang="en-US"/>
          </a:p>
        </p:txBody>
      </p:sp>
      <p:sp>
        <p:nvSpPr>
          <p:cNvPr id="4" name="Text 2"/>
          <p:cNvSpPr/>
          <p:nvPr/>
        </p:nvSpPr>
        <p:spPr>
          <a:xfrm>
            <a:off x="2037993" y="3067883"/>
            <a:ext cx="10213181" cy="694373"/>
          </a:xfrm>
          <a:prstGeom prst="rect">
            <a:avLst/>
          </a:prstGeom>
          <a:noFill/>
        </p:spPr>
        <p:txBody>
          <a:bodyPr wrap="none" rtlCol="0" anchor="t"/>
          <a:lstStyle/>
          <a:p>
            <a:pPr marL="0" indent="0">
              <a:lnSpc>
                <a:spcPts val="5470"/>
              </a:lnSpc>
              <a:buNone/>
            </a:pPr>
            <a:r>
              <a:rPr lang="en-US" sz="4375" b="1" dirty="0">
                <a:solidFill>
                  <a:srgbClr val="333F70"/>
                </a:solidFill>
                <a:latin typeface="Unbounded" pitchFamily="34" charset="0"/>
                <a:ea typeface="Unbounded" pitchFamily="34" charset="-122"/>
                <a:cs typeface="Unbounded" pitchFamily="34" charset="-120"/>
              </a:rPr>
              <a:t>Embracing New Perspectives</a:t>
            </a:r>
            <a:endParaRPr lang="en-US" sz="4375" dirty="0"/>
          </a:p>
        </p:txBody>
      </p:sp>
      <p:sp>
        <p:nvSpPr>
          <p:cNvPr id="5" name="Text 3"/>
          <p:cNvSpPr/>
          <p:nvPr/>
        </p:nvSpPr>
        <p:spPr>
          <a:xfrm>
            <a:off x="2037993" y="4095512"/>
            <a:ext cx="10554414" cy="1066205"/>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Continuing the journey of personal growth, embracing new perspectives has been critical for transformative change. By opening our minds to different viewpoints, we expand our understanding of the world and promote empathy and compassion.</a:t>
            </a:r>
            <a:endParaRPr lang="en-US" sz="1750" dirty="0"/>
          </a:p>
        </p:txBody>
      </p:sp>
      <p:pic>
        <p:nvPicPr>
          <p:cNvPr id="6" name="Embracing new perspective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112000" y="3911600"/>
            <a:ext cx="406400" cy="406400"/>
          </a:xfrm>
          <a:prstGeom prst="rect">
            <a:avLst/>
          </a:prstGeom>
        </p:spPr>
      </p:pic>
    </p:spTree>
  </p:cSld>
  <p:clrMapOvr>
    <a:masterClrMapping/>
  </p:clrMapOvr>
  <p:transition spd="slow" advClick="0" advTm="2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29600"/>
          </a:xfrm>
          <a:prstGeom prst="rect">
            <a:avLst/>
          </a:prstGeom>
          <a:solidFill>
            <a:srgbClr val="FFFFFF"/>
          </a:solidFill>
        </p:spPr>
        <p:txBody>
          <a:bodyPr/>
          <a:lstStyle/>
          <a:p>
            <a:endParaRPr lang="en-US"/>
          </a:p>
        </p:txBody>
      </p:sp>
      <p:sp>
        <p:nvSpPr>
          <p:cNvPr id="4" name="Text 2"/>
          <p:cNvSpPr/>
          <p:nvPr/>
        </p:nvSpPr>
        <p:spPr>
          <a:xfrm>
            <a:off x="2037993" y="1425416"/>
            <a:ext cx="8905756" cy="694373"/>
          </a:xfrm>
          <a:prstGeom prst="rect">
            <a:avLst/>
          </a:prstGeom>
          <a:noFill/>
        </p:spPr>
        <p:txBody>
          <a:bodyPr wrap="none" rtlCol="0" anchor="t"/>
          <a:lstStyle/>
          <a:p>
            <a:pPr marL="0" indent="0">
              <a:lnSpc>
                <a:spcPts val="5470"/>
              </a:lnSpc>
              <a:buNone/>
            </a:pPr>
            <a:r>
              <a:rPr lang="en-US" sz="4375" b="1" dirty="0">
                <a:solidFill>
                  <a:srgbClr val="333F70"/>
                </a:solidFill>
                <a:latin typeface="Unbounded" pitchFamily="34" charset="0"/>
                <a:ea typeface="Unbounded" pitchFamily="34" charset="-122"/>
                <a:cs typeface="Unbounded" pitchFamily="34" charset="-120"/>
              </a:rPr>
              <a:t>Reflecting on the Journey</a:t>
            </a:r>
            <a:endParaRPr lang="en-US" sz="4375" dirty="0"/>
          </a:p>
        </p:txBody>
      </p:sp>
      <p:sp>
        <p:nvSpPr>
          <p:cNvPr id="5" name="Text 3"/>
          <p:cNvSpPr/>
          <p:nvPr/>
        </p:nvSpPr>
        <p:spPr>
          <a:xfrm>
            <a:off x="2037993" y="2564130"/>
            <a:ext cx="10554414" cy="1421606"/>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My journey from Haiti to the US has been an example to the resilience of the human spirit and the transformative power of embracing new experiences. The invaluable insights gained from this transition have shaped not only my personal narrative but also my understanding of the mix of cultures from all over the world. </a:t>
            </a:r>
            <a:endParaRPr lang="en-US" sz="1750" dirty="0"/>
          </a:p>
        </p:txBody>
      </p:sp>
      <p:pic>
        <p:nvPicPr>
          <p:cNvPr id="6" name="Image 0" descr="preencoded.png"/>
          <p:cNvPicPr>
            <a:picLocks noChangeAspect="1"/>
          </p:cNvPicPr>
          <p:nvPr/>
        </p:nvPicPr>
        <p:blipFill>
          <a:blip r:embed="rId1"/>
          <a:stretch>
            <a:fillRect/>
          </a:stretch>
        </p:blipFill>
        <p:spPr>
          <a:xfrm>
            <a:off x="2037993" y="4235648"/>
            <a:ext cx="444341" cy="444341"/>
          </a:xfrm>
          <a:prstGeom prst="rect">
            <a:avLst/>
          </a:prstGeom>
        </p:spPr>
      </p:pic>
      <p:sp>
        <p:nvSpPr>
          <p:cNvPr id="7" name="Text 4"/>
          <p:cNvSpPr/>
          <p:nvPr/>
        </p:nvSpPr>
        <p:spPr>
          <a:xfrm>
            <a:off x="2037993" y="4902160"/>
            <a:ext cx="2777490" cy="347186"/>
          </a:xfrm>
          <a:prstGeom prst="rect">
            <a:avLst/>
          </a:prstGeom>
          <a:noFill/>
        </p:spPr>
        <p:txBody>
          <a:bodyPr wrap="none" rtlCol="0" anchor="t"/>
          <a:lstStyle/>
          <a:p>
            <a:pPr marL="0" indent="0" algn="l">
              <a:lnSpc>
                <a:spcPts val="2735"/>
              </a:lnSpc>
              <a:buNone/>
            </a:pPr>
            <a:r>
              <a:rPr lang="en-US" sz="2185" b="1" dirty="0">
                <a:solidFill>
                  <a:srgbClr val="333F70"/>
                </a:solidFill>
                <a:latin typeface="Unbounded" pitchFamily="34" charset="0"/>
                <a:ea typeface="Unbounded" pitchFamily="34" charset="-122"/>
                <a:cs typeface="Unbounded" pitchFamily="34" charset="-120"/>
              </a:rPr>
              <a:t>Resilience</a:t>
            </a:r>
            <a:endParaRPr lang="en-US" sz="2185" dirty="0"/>
          </a:p>
        </p:txBody>
      </p:sp>
      <p:sp>
        <p:nvSpPr>
          <p:cNvPr id="8" name="Text 5"/>
          <p:cNvSpPr/>
          <p:nvPr/>
        </p:nvSpPr>
        <p:spPr>
          <a:xfrm>
            <a:off x="2037993" y="5382578"/>
            <a:ext cx="5110520" cy="1421606"/>
          </a:xfrm>
          <a:prstGeom prst="rect">
            <a:avLst/>
          </a:prstGeom>
          <a:noFill/>
        </p:spPr>
        <p:txBody>
          <a:bodyPr wrap="square" rtlCol="0" anchor="t"/>
          <a:lstStyle/>
          <a:p>
            <a:pPr marL="0" indent="0" algn="l">
              <a:lnSpc>
                <a:spcPts val="2800"/>
              </a:lnSpc>
              <a:buNone/>
            </a:pPr>
            <a:r>
              <a:rPr lang="en-US" sz="1750" dirty="0">
                <a:solidFill>
                  <a:srgbClr val="333F70"/>
                </a:solidFill>
                <a:latin typeface="Open Sans" pitchFamily="34" charset="0"/>
                <a:ea typeface="Open Sans" pitchFamily="34" charset="-122"/>
                <a:cs typeface="Open Sans" pitchFamily="34" charset="-120"/>
              </a:rPr>
              <a:t>The journey has exemplified the resilience required to navigate and thrive in diverse cultural environments, evoking a sense of perseverance and adaptability.</a:t>
            </a:r>
            <a:endParaRPr lang="en-US" sz="1750" dirty="0"/>
          </a:p>
        </p:txBody>
      </p:sp>
      <p:pic>
        <p:nvPicPr>
          <p:cNvPr id="9" name="Image 1" descr="preencoded.png"/>
          <p:cNvPicPr>
            <a:picLocks noChangeAspect="1"/>
          </p:cNvPicPr>
          <p:nvPr/>
        </p:nvPicPr>
        <p:blipFill>
          <a:blip r:embed="rId2"/>
          <a:stretch>
            <a:fillRect/>
          </a:stretch>
        </p:blipFill>
        <p:spPr>
          <a:xfrm>
            <a:off x="7481768" y="4235648"/>
            <a:ext cx="444341" cy="444341"/>
          </a:xfrm>
          <a:prstGeom prst="rect">
            <a:avLst/>
          </a:prstGeom>
        </p:spPr>
      </p:pic>
      <p:sp>
        <p:nvSpPr>
          <p:cNvPr id="10" name="Text 6"/>
          <p:cNvSpPr/>
          <p:nvPr/>
        </p:nvSpPr>
        <p:spPr>
          <a:xfrm>
            <a:off x="7481768" y="4902160"/>
            <a:ext cx="3060025" cy="347186"/>
          </a:xfrm>
          <a:prstGeom prst="rect">
            <a:avLst/>
          </a:prstGeom>
          <a:noFill/>
        </p:spPr>
        <p:txBody>
          <a:bodyPr wrap="none" rtlCol="0" anchor="t"/>
          <a:lstStyle/>
          <a:p>
            <a:pPr marL="0" indent="0" algn="l">
              <a:lnSpc>
                <a:spcPts val="2735"/>
              </a:lnSpc>
              <a:buNone/>
            </a:pPr>
            <a:r>
              <a:rPr lang="en-US" sz="2185" b="1" dirty="0">
                <a:solidFill>
                  <a:srgbClr val="333F70"/>
                </a:solidFill>
                <a:latin typeface="Unbounded" pitchFamily="34" charset="0"/>
                <a:ea typeface="Unbounded" pitchFamily="34" charset="-122"/>
                <a:cs typeface="Unbounded" pitchFamily="34" charset="-120"/>
              </a:rPr>
              <a:t>Cultural Diversity</a:t>
            </a:r>
            <a:endParaRPr lang="en-US" sz="2185" dirty="0"/>
          </a:p>
        </p:txBody>
      </p:sp>
      <p:sp>
        <p:nvSpPr>
          <p:cNvPr id="11" name="Text 7"/>
          <p:cNvSpPr/>
          <p:nvPr/>
        </p:nvSpPr>
        <p:spPr>
          <a:xfrm>
            <a:off x="7481768" y="5382578"/>
            <a:ext cx="5110639" cy="1421606"/>
          </a:xfrm>
          <a:prstGeom prst="rect">
            <a:avLst/>
          </a:prstGeom>
          <a:noFill/>
        </p:spPr>
        <p:txBody>
          <a:bodyPr wrap="square" rtlCol="0" anchor="t"/>
          <a:lstStyle/>
          <a:p>
            <a:pPr marL="0" indent="0" algn="l">
              <a:lnSpc>
                <a:spcPts val="2800"/>
              </a:lnSpc>
              <a:buNone/>
            </a:pPr>
            <a:r>
              <a:rPr lang="en-US" sz="1750" dirty="0">
                <a:solidFill>
                  <a:srgbClr val="333F70"/>
                </a:solidFill>
                <a:latin typeface="Open Sans" pitchFamily="34" charset="0"/>
                <a:ea typeface="Open Sans" pitchFamily="34" charset="-122"/>
                <a:cs typeface="Open Sans" pitchFamily="34" charset="-120"/>
              </a:rPr>
              <a:t>Learning about different cultures has shown me how connected everyone in the world really is. It's made me appreciate how we can all celebrate our differences and be friends.</a:t>
            </a:r>
            <a:endParaRPr lang="en-US" sz="1750" dirty="0"/>
          </a:p>
        </p:txBody>
      </p:sp>
      <p:pic>
        <p:nvPicPr>
          <p:cNvPr id="12" name="Reflecting on the journey">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112000" y="3911600"/>
            <a:ext cx="406400" cy="406400"/>
          </a:xfrm>
          <a:prstGeom prst="rect">
            <a:avLst/>
          </a:prstGeom>
        </p:spPr>
      </p:pic>
    </p:spTree>
  </p:cSld>
  <p:clrMapOvr>
    <a:masterClrMapping/>
  </p:clrMapOvr>
  <p:transition spd="slow" advClick="0" advTm="5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8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31624"/>
          </a:xfrm>
          <a:prstGeom prst="rect">
            <a:avLst/>
          </a:prstGeom>
          <a:solidFill>
            <a:srgbClr val="FFFFFF"/>
          </a:solidFill>
        </p:spPr>
        <p:txBody>
          <a:bodyPr/>
          <a:lstStyle/>
          <a:p>
            <a:endParaRPr lang="en-US"/>
          </a:p>
        </p:txBody>
      </p:sp>
      <p:sp>
        <p:nvSpPr>
          <p:cNvPr id="4" name="Text 2"/>
          <p:cNvSpPr/>
          <p:nvPr/>
        </p:nvSpPr>
        <p:spPr>
          <a:xfrm>
            <a:off x="2166699" y="596027"/>
            <a:ext cx="5419487" cy="677466"/>
          </a:xfrm>
          <a:prstGeom prst="rect">
            <a:avLst/>
          </a:prstGeom>
          <a:noFill/>
        </p:spPr>
        <p:txBody>
          <a:bodyPr wrap="none" rtlCol="0" anchor="t"/>
          <a:lstStyle/>
          <a:p>
            <a:pPr marL="0" indent="0">
              <a:lnSpc>
                <a:spcPts val="5335"/>
              </a:lnSpc>
              <a:buNone/>
            </a:pPr>
            <a:r>
              <a:rPr lang="en-US" sz="4265" b="1">
                <a:solidFill>
                  <a:srgbClr val="333F70"/>
                </a:solidFill>
                <a:latin typeface="Unbounded" pitchFamily="34" charset="0"/>
                <a:ea typeface="Unbounded" pitchFamily="34" charset="-122"/>
                <a:cs typeface="Unbounded" pitchFamily="34" charset="-120"/>
              </a:rPr>
              <a:t>Conclusion</a:t>
            </a:r>
            <a:endParaRPr lang="en-US" sz="4265"/>
          </a:p>
        </p:txBody>
      </p:sp>
      <p:sp>
        <p:nvSpPr>
          <p:cNvPr id="5" name="Text 3"/>
          <p:cNvSpPr/>
          <p:nvPr/>
        </p:nvSpPr>
        <p:spPr>
          <a:xfrm>
            <a:off x="2166699" y="1598652"/>
            <a:ext cx="10297001" cy="1040487"/>
          </a:xfrm>
          <a:prstGeom prst="rect">
            <a:avLst/>
          </a:prstGeom>
          <a:noFill/>
        </p:spPr>
        <p:txBody>
          <a:bodyPr wrap="square" rtlCol="0" anchor="t"/>
          <a:lstStyle/>
          <a:p>
            <a:pPr marL="0" indent="0">
              <a:lnSpc>
                <a:spcPts val="2730"/>
              </a:lnSpc>
              <a:buNone/>
            </a:pPr>
            <a:r>
              <a:rPr lang="en-US" sz="1705">
                <a:solidFill>
                  <a:srgbClr val="333F70"/>
                </a:solidFill>
                <a:latin typeface="Open Sans" pitchFamily="34" charset="0"/>
                <a:ea typeface="Open Sans" pitchFamily="34" charset="-122"/>
                <a:cs typeface="Open Sans" pitchFamily="34" charset="-120"/>
              </a:rPr>
              <a:t>As I look back on my journey, I am reminded of the transformative power of resilience, adaptability, and open-mindedness. Each experience has shaped me into the person I am today, and I am grateful for the valuable lessons learned along the way.</a:t>
            </a:r>
            <a:endParaRPr lang="en-US" sz="1705"/>
          </a:p>
        </p:txBody>
      </p:sp>
      <p:sp>
        <p:nvSpPr>
          <p:cNvPr id="6" name="Text 4"/>
          <p:cNvSpPr/>
          <p:nvPr/>
        </p:nvSpPr>
        <p:spPr>
          <a:xfrm>
            <a:off x="2166699" y="2882979"/>
            <a:ext cx="10297001" cy="1040487"/>
          </a:xfrm>
          <a:prstGeom prst="rect">
            <a:avLst/>
          </a:prstGeom>
          <a:noFill/>
        </p:spPr>
        <p:txBody>
          <a:bodyPr wrap="square" rtlCol="0" anchor="t"/>
          <a:lstStyle/>
          <a:p>
            <a:pPr marL="0" indent="0">
              <a:lnSpc>
                <a:spcPts val="2730"/>
              </a:lnSpc>
              <a:buNone/>
            </a:pPr>
            <a:r>
              <a:rPr lang="en-US" sz="1705" dirty="0">
                <a:solidFill>
                  <a:srgbClr val="333F70"/>
                </a:solidFill>
                <a:latin typeface="Open Sans" pitchFamily="34" charset="0"/>
                <a:ea typeface="Open Sans" pitchFamily="34" charset="-122"/>
                <a:cs typeface="Open Sans" pitchFamily="34" charset="-120"/>
              </a:rPr>
              <a:t>This journey has taught me the importance of embracing diverse perspectives and engaging in meaningful conversations. By promoting an enriching dialogue that celebrates the diversity of experiences and perspectives, we create a world where everyone's story is valued.</a:t>
            </a:r>
            <a:endParaRPr lang="en-US" sz="1705" dirty="0"/>
          </a:p>
        </p:txBody>
      </p:sp>
      <p:pic>
        <p:nvPicPr>
          <p:cNvPr id="7" name="Image 0" descr="preencoded.png"/>
          <p:cNvPicPr>
            <a:picLocks noChangeAspect="1"/>
          </p:cNvPicPr>
          <p:nvPr/>
        </p:nvPicPr>
        <p:blipFill>
          <a:blip r:embed="rId1"/>
          <a:stretch>
            <a:fillRect/>
          </a:stretch>
        </p:blipFill>
        <p:spPr>
          <a:xfrm>
            <a:off x="2166699" y="4167307"/>
            <a:ext cx="1083826" cy="1734145"/>
          </a:xfrm>
          <a:prstGeom prst="rect">
            <a:avLst/>
          </a:prstGeom>
        </p:spPr>
      </p:pic>
      <p:sp>
        <p:nvSpPr>
          <p:cNvPr id="8" name="Text 5"/>
          <p:cNvSpPr/>
          <p:nvPr/>
        </p:nvSpPr>
        <p:spPr>
          <a:xfrm>
            <a:off x="3575685" y="4384000"/>
            <a:ext cx="5508427" cy="338733"/>
          </a:xfrm>
          <a:prstGeom prst="rect">
            <a:avLst/>
          </a:prstGeom>
          <a:noFill/>
        </p:spPr>
        <p:txBody>
          <a:bodyPr wrap="none" rtlCol="0" anchor="t"/>
          <a:lstStyle/>
          <a:p>
            <a:pPr marL="0" indent="0" algn="l">
              <a:lnSpc>
                <a:spcPts val="2665"/>
              </a:lnSpc>
              <a:buNone/>
            </a:pPr>
            <a:r>
              <a:rPr lang="en-US" sz="2135" b="1">
                <a:solidFill>
                  <a:srgbClr val="333F70"/>
                </a:solidFill>
                <a:latin typeface="Unbounded" pitchFamily="34" charset="0"/>
                <a:ea typeface="Unbounded" pitchFamily="34" charset="-122"/>
                <a:cs typeface="Unbounded" pitchFamily="34" charset="-120"/>
              </a:rPr>
              <a:t>Embracing Diverse Perspectives</a:t>
            </a:r>
            <a:endParaRPr lang="en-US" sz="2135"/>
          </a:p>
        </p:txBody>
      </p:sp>
      <p:sp>
        <p:nvSpPr>
          <p:cNvPr id="9" name="Text 6"/>
          <p:cNvSpPr/>
          <p:nvPr/>
        </p:nvSpPr>
        <p:spPr>
          <a:xfrm>
            <a:off x="3575685" y="4852749"/>
            <a:ext cx="8888016" cy="693658"/>
          </a:xfrm>
          <a:prstGeom prst="rect">
            <a:avLst/>
          </a:prstGeom>
          <a:noFill/>
        </p:spPr>
        <p:txBody>
          <a:bodyPr wrap="square" rtlCol="0" anchor="t"/>
          <a:lstStyle/>
          <a:p>
            <a:pPr marL="0" indent="0" algn="l">
              <a:lnSpc>
                <a:spcPts val="2730"/>
              </a:lnSpc>
              <a:buNone/>
            </a:pPr>
            <a:r>
              <a:rPr lang="en-US" sz="1705">
                <a:solidFill>
                  <a:srgbClr val="333F70"/>
                </a:solidFill>
                <a:latin typeface="Open Sans" pitchFamily="34" charset="0"/>
                <a:ea typeface="Open Sans" pitchFamily="34" charset="-122"/>
                <a:cs typeface="Open Sans" pitchFamily="34" charset="-120"/>
              </a:rPr>
              <a:t>Embracing diverse perspectives reinforces the spirit of inclusivity and fosters a deeper appreciation for the beauty and complexity of the human experience.</a:t>
            </a:r>
            <a:endParaRPr lang="en-US" sz="1705"/>
          </a:p>
        </p:txBody>
      </p:sp>
      <p:pic>
        <p:nvPicPr>
          <p:cNvPr id="10" name="Image 1" descr="preencoded.png"/>
          <p:cNvPicPr>
            <a:picLocks noChangeAspect="1"/>
          </p:cNvPicPr>
          <p:nvPr/>
        </p:nvPicPr>
        <p:blipFill>
          <a:blip r:embed="rId2"/>
          <a:stretch>
            <a:fillRect/>
          </a:stretch>
        </p:blipFill>
        <p:spPr>
          <a:xfrm>
            <a:off x="2166699" y="5901452"/>
            <a:ext cx="1083826" cy="1734145"/>
          </a:xfrm>
          <a:prstGeom prst="rect">
            <a:avLst/>
          </a:prstGeom>
        </p:spPr>
      </p:pic>
      <p:sp>
        <p:nvSpPr>
          <p:cNvPr id="11" name="Text 7"/>
          <p:cNvSpPr/>
          <p:nvPr/>
        </p:nvSpPr>
        <p:spPr>
          <a:xfrm>
            <a:off x="3575685" y="6118146"/>
            <a:ext cx="4770001" cy="338733"/>
          </a:xfrm>
          <a:prstGeom prst="rect">
            <a:avLst/>
          </a:prstGeom>
          <a:noFill/>
        </p:spPr>
        <p:txBody>
          <a:bodyPr wrap="none" rtlCol="0" anchor="t"/>
          <a:lstStyle/>
          <a:p>
            <a:pPr marL="0" indent="0" algn="l">
              <a:lnSpc>
                <a:spcPts val="2665"/>
              </a:lnSpc>
              <a:buNone/>
            </a:pPr>
            <a:r>
              <a:rPr lang="en-US" sz="2135" b="1">
                <a:solidFill>
                  <a:srgbClr val="333F70"/>
                </a:solidFill>
                <a:latin typeface="Unbounded" pitchFamily="34" charset="0"/>
                <a:ea typeface="Unbounded" pitchFamily="34" charset="-122"/>
                <a:cs typeface="Unbounded" pitchFamily="34" charset="-120"/>
              </a:rPr>
              <a:t>Celebrating Our Differences</a:t>
            </a:r>
            <a:endParaRPr lang="en-US" sz="2135"/>
          </a:p>
        </p:txBody>
      </p:sp>
      <p:sp>
        <p:nvSpPr>
          <p:cNvPr id="12" name="Text 8"/>
          <p:cNvSpPr/>
          <p:nvPr/>
        </p:nvSpPr>
        <p:spPr>
          <a:xfrm>
            <a:off x="3575685" y="6586895"/>
            <a:ext cx="8888016" cy="693658"/>
          </a:xfrm>
          <a:prstGeom prst="rect">
            <a:avLst/>
          </a:prstGeom>
          <a:noFill/>
        </p:spPr>
        <p:txBody>
          <a:bodyPr wrap="square" rtlCol="0" anchor="t"/>
          <a:lstStyle/>
          <a:p>
            <a:pPr marL="0" indent="0" algn="l">
              <a:lnSpc>
                <a:spcPts val="2730"/>
              </a:lnSpc>
              <a:buNone/>
            </a:pPr>
            <a:r>
              <a:rPr lang="en-US" sz="1705">
                <a:solidFill>
                  <a:srgbClr val="333F70"/>
                </a:solidFill>
                <a:latin typeface="Open Sans" pitchFamily="34" charset="0"/>
                <a:ea typeface="Open Sans" pitchFamily="34" charset="-122"/>
                <a:cs typeface="Open Sans" pitchFamily="34" charset="-120"/>
              </a:rPr>
              <a:t>When we share and learn about different experiences, we get along better and appreciate the many stories that make up our world.</a:t>
            </a:r>
            <a:endParaRPr lang="en-US" sz="1705"/>
          </a:p>
        </p:txBody>
      </p:sp>
      <p:pic>
        <p:nvPicPr>
          <p:cNvPr id="13" name="Conclusion">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112000" y="3911600"/>
            <a:ext cx="406400" cy="406400"/>
          </a:xfrm>
          <a:prstGeom prst="rect">
            <a:avLst/>
          </a:prstGeom>
        </p:spPr>
      </p:pic>
    </p:spTree>
  </p:cSld>
  <p:clrMapOvr>
    <a:masterClrMapping/>
  </p:clrMapOvr>
  <p:transition spd="slow" advClick="0" advTm="5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29600"/>
          </a:xfrm>
          <a:prstGeom prst="rect">
            <a:avLst/>
          </a:prstGeom>
          <a:solidFill>
            <a:srgbClr val="FFFFFF"/>
          </a:solidFill>
        </p:spPr>
        <p:txBody>
          <a:bodyPr/>
          <a:lstStyle/>
          <a:p>
            <a:endParaRPr lang="en-US"/>
          </a:p>
        </p:txBody>
      </p:sp>
      <p:pic>
        <p:nvPicPr>
          <p:cNvPr id="4" name="Image 0" descr="preencoded.png"/>
          <p:cNvPicPr>
            <a:picLocks noChangeAspect="1"/>
          </p:cNvPicPr>
          <p:nvPr/>
        </p:nvPicPr>
        <p:blipFill>
          <a:blip r:embed="rId1"/>
          <a:stretch>
            <a:fillRect/>
          </a:stretch>
        </p:blipFill>
        <p:spPr>
          <a:xfrm>
            <a:off x="0" y="0"/>
            <a:ext cx="14630400" cy="2777490"/>
          </a:xfrm>
          <a:prstGeom prst="rect">
            <a:avLst/>
          </a:prstGeom>
        </p:spPr>
      </p:pic>
      <p:sp>
        <p:nvSpPr>
          <p:cNvPr id="5" name="Text 2"/>
          <p:cNvSpPr/>
          <p:nvPr/>
        </p:nvSpPr>
        <p:spPr>
          <a:xfrm>
            <a:off x="2037993" y="4456628"/>
            <a:ext cx="6493073" cy="694373"/>
          </a:xfrm>
          <a:prstGeom prst="rect">
            <a:avLst/>
          </a:prstGeom>
          <a:noFill/>
        </p:spPr>
        <p:txBody>
          <a:bodyPr wrap="none" rtlCol="0" anchor="t"/>
          <a:lstStyle/>
          <a:p>
            <a:pPr marL="0" indent="0">
              <a:lnSpc>
                <a:spcPts val="5470"/>
              </a:lnSpc>
              <a:buNone/>
            </a:pPr>
            <a:r>
              <a:rPr lang="en-US" sz="4375" b="1" dirty="0">
                <a:solidFill>
                  <a:srgbClr val="333F70"/>
                </a:solidFill>
                <a:latin typeface="Unbounded" pitchFamily="34" charset="0"/>
                <a:ea typeface="Unbounded" pitchFamily="34" charset="-122"/>
                <a:cs typeface="Unbounded" pitchFamily="34" charset="-120"/>
              </a:rPr>
              <a:t>                     Thank You</a:t>
            </a:r>
            <a:endParaRPr lang="en-US" sz="4375" dirty="0"/>
          </a:p>
        </p:txBody>
      </p:sp>
      <p:sp>
        <p:nvSpPr>
          <p:cNvPr id="6" name="Text 3"/>
          <p:cNvSpPr/>
          <p:nvPr/>
        </p:nvSpPr>
        <p:spPr>
          <a:xfrm>
            <a:off x="2037993" y="5484257"/>
            <a:ext cx="10554414" cy="1066205"/>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Thank you for joining me on this journey from Haiti to the US. It's been a pleasure sharing my experiences with you. I hope my story has inspired you to embrace diversity and new opportunities in your own life.</a:t>
            </a:r>
            <a:endParaRPr lang="en-US" sz="1750" dirty="0"/>
          </a:p>
        </p:txBody>
      </p:sp>
      <p:pic>
        <p:nvPicPr>
          <p:cNvPr id="7" name="Thanks ">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112000" y="39116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29600"/>
          </a:xfrm>
          <a:prstGeom prst="rect">
            <a:avLst/>
          </a:prstGeom>
          <a:solidFill>
            <a:srgbClr val="FFFFFF"/>
          </a:solidFill>
        </p:spPr>
        <p:txBody>
          <a:bodyPr/>
          <a:lstStyle/>
          <a:p>
            <a:endParaRPr lang="en-US"/>
          </a:p>
        </p:txBody>
      </p:sp>
      <p:pic>
        <p:nvPicPr>
          <p:cNvPr id="4"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5" name="Text 2"/>
          <p:cNvSpPr/>
          <p:nvPr/>
        </p:nvSpPr>
        <p:spPr>
          <a:xfrm>
            <a:off x="833199" y="2890123"/>
            <a:ext cx="5554980" cy="694373"/>
          </a:xfrm>
          <a:prstGeom prst="rect">
            <a:avLst/>
          </a:prstGeom>
          <a:noFill/>
        </p:spPr>
        <p:txBody>
          <a:bodyPr wrap="none" rtlCol="0" anchor="t"/>
          <a:lstStyle/>
          <a:p>
            <a:pPr marL="0" indent="0">
              <a:lnSpc>
                <a:spcPts val="5470"/>
              </a:lnSpc>
              <a:buNone/>
            </a:pPr>
            <a:r>
              <a:rPr lang="en-US" sz="4375" b="1" dirty="0">
                <a:solidFill>
                  <a:srgbClr val="333F70"/>
                </a:solidFill>
                <a:latin typeface="Unbounded" pitchFamily="34" charset="0"/>
                <a:ea typeface="Unbounded" pitchFamily="34" charset="-122"/>
                <a:cs typeface="Unbounded" pitchFamily="34" charset="-120"/>
              </a:rPr>
              <a:t>Leaving Haiti</a:t>
            </a:r>
            <a:endParaRPr lang="en-US" sz="4375" dirty="0"/>
          </a:p>
        </p:txBody>
      </p:sp>
      <p:sp>
        <p:nvSpPr>
          <p:cNvPr id="6" name="Text 3"/>
          <p:cNvSpPr/>
          <p:nvPr/>
        </p:nvSpPr>
        <p:spPr>
          <a:xfrm>
            <a:off x="833199" y="3917752"/>
            <a:ext cx="7477601" cy="1421606"/>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Leaving Haiti was both happy and sad for me. I was excited to go to the US for a better and safer life, but I was also sad to leave my country and my father behind. Haiti had so many things that I loved, like the busy streets, the great music, and the yummy food, and I still miss it today.</a:t>
            </a:r>
            <a:endParaRPr lang="en-US" sz="1750" dirty="0"/>
          </a:p>
        </p:txBody>
      </p:sp>
      <p:pic>
        <p:nvPicPr>
          <p:cNvPr id="7" name="Leaving Haiti ">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107600" y="2460863"/>
            <a:ext cx="406400" cy="406400"/>
          </a:xfrm>
          <a:prstGeom prst="rect">
            <a:avLst/>
          </a:prstGeom>
        </p:spPr>
      </p:pic>
    </p:spTree>
  </p:cSld>
  <p:clrMapOvr>
    <a:masterClrMapping/>
  </p:clrMapOvr>
  <p:transition spd="slow" advClick="0" advTm="2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a:grpSpLocks noGrp="1" noRot="1" noChangeAspect="1" noMove="1" noResize="1" noUngrp="1"/>
          </p:cNvGrpSpPr>
          <p:nvPr/>
        </p:nvGrpSpPr>
        <p:grpSpPr>
          <a:xfrm>
            <a:off x="0" y="-9146"/>
            <a:ext cx="14630400" cy="8273982"/>
            <a:chOff x="0" y="-7622"/>
            <a:chExt cx="12192000" cy="6894986"/>
          </a:xfrm>
        </p:grpSpPr>
        <p:sp>
          <p:nvSpPr>
            <p:cNvPr id="8" name="Rectangle 7"/>
            <p:cNvSpPr/>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 name="Picture 1" descr="A collage of different foods&#10;&#10;Description automatically generated"/>
          <p:cNvPicPr>
            <a:picLocks noChangeAspect="1"/>
          </p:cNvPicPr>
          <p:nvPr/>
        </p:nvPicPr>
        <p:blipFill rotWithShape="1">
          <a:blip r:embed="rId1"/>
          <a:srcRect t="6622"/>
          <a:stretch>
            <a:fillRect/>
          </a:stretch>
        </p:blipFill>
        <p:spPr>
          <a:xfrm>
            <a:off x="681031" y="671881"/>
            <a:ext cx="13268336" cy="687625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30553"/>
          </a:xfrm>
          <a:prstGeom prst="rect">
            <a:avLst/>
          </a:prstGeom>
          <a:solidFill>
            <a:srgbClr val="FFFFFF"/>
          </a:solidFill>
        </p:spPr>
        <p:txBody>
          <a:bodyPr/>
          <a:lstStyle/>
          <a:p>
            <a:endParaRPr lang="en-US"/>
          </a:p>
        </p:txBody>
      </p:sp>
      <p:sp>
        <p:nvSpPr>
          <p:cNvPr id="4" name="Text 2"/>
          <p:cNvSpPr/>
          <p:nvPr/>
        </p:nvSpPr>
        <p:spPr>
          <a:xfrm>
            <a:off x="2042874" y="610433"/>
            <a:ext cx="5953006" cy="693658"/>
          </a:xfrm>
          <a:prstGeom prst="rect">
            <a:avLst/>
          </a:prstGeom>
          <a:noFill/>
        </p:spPr>
        <p:txBody>
          <a:bodyPr wrap="none" rtlCol="0" anchor="t"/>
          <a:lstStyle/>
          <a:p>
            <a:pPr marL="0" indent="0">
              <a:lnSpc>
                <a:spcPts val="5460"/>
              </a:lnSpc>
              <a:buNone/>
            </a:pPr>
            <a:r>
              <a:rPr lang="en-US" sz="4370" b="1" dirty="0">
                <a:solidFill>
                  <a:srgbClr val="333F70"/>
                </a:solidFill>
                <a:latin typeface="Unbounded" pitchFamily="34" charset="0"/>
                <a:ea typeface="Unbounded" pitchFamily="34" charset="-122"/>
                <a:cs typeface="Unbounded" pitchFamily="34" charset="-120"/>
              </a:rPr>
              <a:t>Arriving in the US</a:t>
            </a:r>
            <a:endParaRPr lang="en-US" sz="4370" dirty="0"/>
          </a:p>
        </p:txBody>
      </p:sp>
      <p:sp>
        <p:nvSpPr>
          <p:cNvPr id="5" name="Text 3"/>
          <p:cNvSpPr/>
          <p:nvPr/>
        </p:nvSpPr>
        <p:spPr>
          <a:xfrm>
            <a:off x="2042874" y="1748076"/>
            <a:ext cx="10544651" cy="1421130"/>
          </a:xfrm>
          <a:prstGeom prst="rect">
            <a:avLst/>
          </a:prstGeom>
          <a:noFill/>
        </p:spPr>
        <p:txBody>
          <a:bodyPr wrap="square" rtlCol="0" anchor="t"/>
          <a:lstStyle/>
          <a:p>
            <a:pPr marL="0" indent="0">
              <a:lnSpc>
                <a:spcPts val="2795"/>
              </a:lnSpc>
              <a:buNone/>
            </a:pPr>
            <a:r>
              <a:rPr lang="en-US" sz="1750" dirty="0">
                <a:solidFill>
                  <a:srgbClr val="333F70"/>
                </a:solidFill>
                <a:latin typeface="Open Sans" pitchFamily="34" charset="0"/>
                <a:ea typeface="Open Sans" pitchFamily="34" charset="-122"/>
                <a:cs typeface="Open Sans" pitchFamily="34" charset="-120"/>
              </a:rPr>
              <a:t>Upon my arrival in the US, the difference was striking. The well-maintained roads, picturesque beaches, and grand architectural structures illustrated the affluence of the nation. The initial culture shock was less pronounced for me due to my previous visits to the US. However, it was still a remarkable shift from the familiarity of Haiti.</a:t>
            </a:r>
            <a:endParaRPr lang="en-US" sz="1750" dirty="0"/>
          </a:p>
        </p:txBody>
      </p:sp>
      <p:sp>
        <p:nvSpPr>
          <p:cNvPr id="6" name="Shape 4"/>
          <p:cNvSpPr/>
          <p:nvPr/>
        </p:nvSpPr>
        <p:spPr>
          <a:xfrm>
            <a:off x="2353628" y="3418880"/>
            <a:ext cx="44291" cy="4201239"/>
          </a:xfrm>
          <a:prstGeom prst="roundRect">
            <a:avLst>
              <a:gd name="adj" fmla="val 225548"/>
            </a:avLst>
          </a:prstGeom>
          <a:solidFill>
            <a:srgbClr val="BCDBD4"/>
          </a:solidFill>
        </p:spPr>
        <p:txBody>
          <a:bodyPr/>
          <a:lstStyle/>
          <a:p>
            <a:endParaRPr lang="en-US"/>
          </a:p>
        </p:txBody>
      </p:sp>
      <p:sp>
        <p:nvSpPr>
          <p:cNvPr id="7" name="Shape 5"/>
          <p:cNvSpPr/>
          <p:nvPr/>
        </p:nvSpPr>
        <p:spPr>
          <a:xfrm>
            <a:off x="2625507" y="3819763"/>
            <a:ext cx="776883" cy="44291"/>
          </a:xfrm>
          <a:prstGeom prst="roundRect">
            <a:avLst>
              <a:gd name="adj" fmla="val 225548"/>
            </a:avLst>
          </a:prstGeom>
          <a:solidFill>
            <a:srgbClr val="BCDBD4"/>
          </a:solidFill>
        </p:spPr>
        <p:txBody>
          <a:bodyPr/>
          <a:lstStyle/>
          <a:p>
            <a:endParaRPr lang="en-US"/>
          </a:p>
        </p:txBody>
      </p:sp>
      <p:sp>
        <p:nvSpPr>
          <p:cNvPr id="8" name="Shape 6"/>
          <p:cNvSpPr/>
          <p:nvPr/>
        </p:nvSpPr>
        <p:spPr>
          <a:xfrm>
            <a:off x="2126040" y="3592235"/>
            <a:ext cx="499467" cy="499467"/>
          </a:xfrm>
          <a:prstGeom prst="roundRect">
            <a:avLst>
              <a:gd name="adj" fmla="val 20001"/>
            </a:avLst>
          </a:prstGeom>
          <a:solidFill>
            <a:srgbClr val="D6F5EE"/>
          </a:solidFill>
          <a:ln w="7620">
            <a:solidFill>
              <a:srgbClr val="BCDBD4"/>
            </a:solidFill>
            <a:prstDash val="solid"/>
          </a:ln>
        </p:spPr>
        <p:txBody>
          <a:bodyPr/>
          <a:lstStyle/>
          <a:p>
            <a:endParaRPr lang="en-US"/>
          </a:p>
        </p:txBody>
      </p:sp>
      <p:sp>
        <p:nvSpPr>
          <p:cNvPr id="9" name="Text 7"/>
          <p:cNvSpPr/>
          <p:nvPr/>
        </p:nvSpPr>
        <p:spPr>
          <a:xfrm>
            <a:off x="2289155" y="3633788"/>
            <a:ext cx="173117" cy="416243"/>
          </a:xfrm>
          <a:prstGeom prst="rect">
            <a:avLst/>
          </a:prstGeom>
          <a:noFill/>
        </p:spPr>
        <p:txBody>
          <a:bodyPr wrap="none" rtlCol="0" anchor="t"/>
          <a:lstStyle/>
          <a:p>
            <a:pPr marL="0" indent="0" algn="ctr">
              <a:lnSpc>
                <a:spcPts val="3275"/>
              </a:lnSpc>
              <a:buNone/>
            </a:pPr>
            <a:r>
              <a:rPr lang="en-US" sz="2620" b="1" dirty="0">
                <a:solidFill>
                  <a:srgbClr val="333F70"/>
                </a:solidFill>
                <a:latin typeface="Unbounded" pitchFamily="34" charset="0"/>
                <a:ea typeface="Unbounded" pitchFamily="34" charset="-122"/>
                <a:cs typeface="Unbounded" pitchFamily="34" charset="-120"/>
              </a:rPr>
              <a:t>1</a:t>
            </a:r>
            <a:endParaRPr lang="en-US" sz="2620" dirty="0"/>
          </a:p>
        </p:txBody>
      </p:sp>
      <p:sp>
        <p:nvSpPr>
          <p:cNvPr id="10" name="Text 8"/>
          <p:cNvSpPr/>
          <p:nvPr/>
        </p:nvSpPr>
        <p:spPr>
          <a:xfrm>
            <a:off x="3596640" y="3640812"/>
            <a:ext cx="3091815" cy="346829"/>
          </a:xfrm>
          <a:prstGeom prst="rect">
            <a:avLst/>
          </a:prstGeom>
          <a:noFill/>
        </p:spPr>
        <p:txBody>
          <a:bodyPr wrap="none" rtlCol="0" anchor="t"/>
          <a:lstStyle/>
          <a:p>
            <a:pPr marL="0" indent="0" algn="l">
              <a:lnSpc>
                <a:spcPts val="2730"/>
              </a:lnSpc>
              <a:buNone/>
            </a:pPr>
            <a:r>
              <a:rPr lang="en-US" sz="2185" b="1" dirty="0">
                <a:solidFill>
                  <a:srgbClr val="333F70"/>
                </a:solidFill>
                <a:latin typeface="Unbounded" pitchFamily="34" charset="0"/>
                <a:ea typeface="Unbounded" pitchFamily="34" charset="-122"/>
                <a:cs typeface="Unbounded" pitchFamily="34" charset="-120"/>
              </a:rPr>
              <a:t>Cultural Contrast</a:t>
            </a:r>
            <a:endParaRPr lang="en-US" sz="2185" dirty="0"/>
          </a:p>
        </p:txBody>
      </p:sp>
      <p:sp>
        <p:nvSpPr>
          <p:cNvPr id="11" name="Text 9"/>
          <p:cNvSpPr/>
          <p:nvPr/>
        </p:nvSpPr>
        <p:spPr>
          <a:xfrm>
            <a:off x="3596640" y="4120753"/>
            <a:ext cx="8990886" cy="1065848"/>
          </a:xfrm>
          <a:prstGeom prst="rect">
            <a:avLst/>
          </a:prstGeom>
          <a:noFill/>
        </p:spPr>
        <p:txBody>
          <a:bodyPr wrap="square" rtlCol="0" anchor="t"/>
          <a:lstStyle/>
          <a:p>
            <a:pPr marL="0" indent="0" algn="l">
              <a:lnSpc>
                <a:spcPts val="2795"/>
              </a:lnSpc>
              <a:buNone/>
            </a:pPr>
            <a:r>
              <a:rPr lang="en-US" sz="1750" dirty="0">
                <a:solidFill>
                  <a:srgbClr val="333F70"/>
                </a:solidFill>
                <a:latin typeface="Open Sans" pitchFamily="34" charset="0"/>
                <a:ea typeface="Open Sans" pitchFamily="34" charset="-122"/>
                <a:cs typeface="Open Sans" pitchFamily="34" charset="-120"/>
              </a:rPr>
              <a:t>The social customs and the way of life in the US differed significantly from what I was accustomed to in Haiti. The reserved and independent nature of Americans was very different than the vibrant and communal lifestyle in my homeland.</a:t>
            </a:r>
            <a:endParaRPr lang="en-US" sz="1750" dirty="0"/>
          </a:p>
        </p:txBody>
      </p:sp>
      <p:sp>
        <p:nvSpPr>
          <p:cNvPr id="12" name="Shape 10"/>
          <p:cNvSpPr/>
          <p:nvPr/>
        </p:nvSpPr>
        <p:spPr>
          <a:xfrm>
            <a:off x="2625507" y="6031349"/>
            <a:ext cx="776883" cy="44291"/>
          </a:xfrm>
          <a:prstGeom prst="roundRect">
            <a:avLst>
              <a:gd name="adj" fmla="val 225548"/>
            </a:avLst>
          </a:prstGeom>
          <a:solidFill>
            <a:srgbClr val="BCDBD4"/>
          </a:solidFill>
        </p:spPr>
        <p:txBody>
          <a:bodyPr/>
          <a:lstStyle/>
          <a:p>
            <a:endParaRPr lang="en-US"/>
          </a:p>
        </p:txBody>
      </p:sp>
      <p:sp>
        <p:nvSpPr>
          <p:cNvPr id="13" name="Shape 11"/>
          <p:cNvSpPr/>
          <p:nvPr/>
        </p:nvSpPr>
        <p:spPr>
          <a:xfrm>
            <a:off x="2126040" y="5803821"/>
            <a:ext cx="499467" cy="499467"/>
          </a:xfrm>
          <a:prstGeom prst="roundRect">
            <a:avLst>
              <a:gd name="adj" fmla="val 20001"/>
            </a:avLst>
          </a:prstGeom>
          <a:solidFill>
            <a:srgbClr val="D6F5EE"/>
          </a:solidFill>
          <a:ln w="7620">
            <a:solidFill>
              <a:srgbClr val="BCDBD4"/>
            </a:solidFill>
            <a:prstDash val="solid"/>
          </a:ln>
        </p:spPr>
        <p:txBody>
          <a:bodyPr/>
          <a:lstStyle/>
          <a:p>
            <a:endParaRPr lang="en-US"/>
          </a:p>
        </p:txBody>
      </p:sp>
      <p:sp>
        <p:nvSpPr>
          <p:cNvPr id="14" name="Text 12"/>
          <p:cNvSpPr/>
          <p:nvPr/>
        </p:nvSpPr>
        <p:spPr>
          <a:xfrm>
            <a:off x="2236768" y="5845373"/>
            <a:ext cx="278011" cy="416243"/>
          </a:xfrm>
          <a:prstGeom prst="rect">
            <a:avLst/>
          </a:prstGeom>
          <a:noFill/>
        </p:spPr>
        <p:txBody>
          <a:bodyPr wrap="none" rtlCol="0" anchor="t"/>
          <a:lstStyle/>
          <a:p>
            <a:pPr marL="0" indent="0" algn="ctr">
              <a:lnSpc>
                <a:spcPts val="3275"/>
              </a:lnSpc>
              <a:buNone/>
            </a:pPr>
            <a:r>
              <a:rPr lang="en-US" sz="2620" b="1" dirty="0">
                <a:solidFill>
                  <a:srgbClr val="333F70"/>
                </a:solidFill>
                <a:latin typeface="Unbounded" pitchFamily="34" charset="0"/>
                <a:ea typeface="Unbounded" pitchFamily="34" charset="-122"/>
                <a:cs typeface="Unbounded" pitchFamily="34" charset="-120"/>
              </a:rPr>
              <a:t>2</a:t>
            </a:r>
            <a:endParaRPr lang="en-US" sz="2620" dirty="0"/>
          </a:p>
        </p:txBody>
      </p:sp>
      <p:sp>
        <p:nvSpPr>
          <p:cNvPr id="15" name="Text 13"/>
          <p:cNvSpPr/>
          <p:nvPr/>
        </p:nvSpPr>
        <p:spPr>
          <a:xfrm>
            <a:off x="3596640" y="5852398"/>
            <a:ext cx="3089077" cy="346829"/>
          </a:xfrm>
          <a:prstGeom prst="rect">
            <a:avLst/>
          </a:prstGeom>
          <a:noFill/>
        </p:spPr>
        <p:txBody>
          <a:bodyPr wrap="none" rtlCol="0" anchor="t"/>
          <a:lstStyle/>
          <a:p>
            <a:pPr marL="0" indent="0" algn="l">
              <a:lnSpc>
                <a:spcPts val="2730"/>
              </a:lnSpc>
              <a:buNone/>
            </a:pPr>
            <a:r>
              <a:rPr lang="en-US" sz="2185" b="1" dirty="0">
                <a:solidFill>
                  <a:srgbClr val="333F70"/>
                </a:solidFill>
                <a:latin typeface="Unbounded" pitchFamily="34" charset="0"/>
                <a:ea typeface="Unbounded" pitchFamily="34" charset="-122"/>
                <a:cs typeface="Unbounded" pitchFamily="34" charset="-120"/>
              </a:rPr>
              <a:t>Challenges Faced</a:t>
            </a:r>
            <a:endParaRPr lang="en-US" sz="2185" dirty="0"/>
          </a:p>
        </p:txBody>
      </p:sp>
      <p:sp>
        <p:nvSpPr>
          <p:cNvPr id="16" name="Text 14"/>
          <p:cNvSpPr/>
          <p:nvPr/>
        </p:nvSpPr>
        <p:spPr>
          <a:xfrm>
            <a:off x="3596640" y="6332339"/>
            <a:ext cx="8990886" cy="1065848"/>
          </a:xfrm>
          <a:prstGeom prst="rect">
            <a:avLst/>
          </a:prstGeom>
          <a:noFill/>
        </p:spPr>
        <p:txBody>
          <a:bodyPr wrap="square" rtlCol="0" anchor="t"/>
          <a:lstStyle/>
          <a:p>
            <a:pPr marL="0" indent="0" algn="l">
              <a:lnSpc>
                <a:spcPts val="2795"/>
              </a:lnSpc>
              <a:buNone/>
            </a:pPr>
            <a:r>
              <a:rPr lang="en-US" sz="1750" dirty="0">
                <a:solidFill>
                  <a:srgbClr val="333F70"/>
                </a:solidFill>
                <a:latin typeface="Open Sans" pitchFamily="34" charset="0"/>
                <a:ea typeface="Open Sans" pitchFamily="34" charset="-122"/>
                <a:cs typeface="Open Sans" pitchFamily="34" charset="-120"/>
              </a:rPr>
              <a:t>While adjusting to the US, the language barrier posed the most significant challenge. Attending high school and enrolling in ESL classes were pivotal in enabling me to communicate effectively and integrate into American society.</a:t>
            </a:r>
            <a:endParaRPr lang="en-US" sz="1750" dirty="0"/>
          </a:p>
        </p:txBody>
      </p:sp>
      <p:pic>
        <p:nvPicPr>
          <p:cNvPr id="17" name="Copy of Arriving in the US ">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112000" y="3911600"/>
            <a:ext cx="406400" cy="406400"/>
          </a:xfrm>
          <a:prstGeom prst="rect">
            <a:avLst/>
          </a:prstGeom>
        </p:spPr>
      </p:pic>
    </p:spTree>
  </p:cSld>
  <p:clrMapOvr>
    <a:masterClrMapping/>
  </p:clrMapOvr>
  <p:transition spd="slow" advClick="0" advTm="6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red and blue outfits&#10;&#10;Description automatically generated"/>
          <p:cNvPicPr>
            <a:picLocks noChangeAspect="1"/>
          </p:cNvPicPr>
          <p:nvPr/>
        </p:nvPicPr>
        <p:blipFill>
          <a:blip r:embed="rId1"/>
          <a:stretch>
            <a:fillRect/>
          </a:stretch>
        </p:blipFill>
        <p:spPr>
          <a:xfrm>
            <a:off x="-814387" y="-83629"/>
            <a:ext cx="15444787" cy="87540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29600"/>
          </a:xfrm>
          <a:prstGeom prst="rect">
            <a:avLst/>
          </a:prstGeom>
          <a:solidFill>
            <a:srgbClr val="FFFFFF"/>
          </a:solidFill>
        </p:spPr>
        <p:txBody>
          <a:bodyPr/>
          <a:lstStyle/>
          <a:p>
            <a:endParaRPr lang="en-US"/>
          </a:p>
        </p:txBody>
      </p:sp>
      <p:sp>
        <p:nvSpPr>
          <p:cNvPr id="4" name="Text 2"/>
          <p:cNvSpPr/>
          <p:nvPr/>
        </p:nvSpPr>
        <p:spPr>
          <a:xfrm>
            <a:off x="2997518" y="500420"/>
            <a:ext cx="8635365" cy="1136094"/>
          </a:xfrm>
          <a:prstGeom prst="rect">
            <a:avLst/>
          </a:prstGeom>
          <a:noFill/>
        </p:spPr>
        <p:txBody>
          <a:bodyPr wrap="square" rtlCol="0" anchor="t"/>
          <a:lstStyle/>
          <a:p>
            <a:pPr marL="0" indent="0">
              <a:lnSpc>
                <a:spcPts val="4475"/>
              </a:lnSpc>
              <a:buNone/>
            </a:pPr>
            <a:r>
              <a:rPr lang="en-US" sz="3580" b="1" dirty="0">
                <a:solidFill>
                  <a:srgbClr val="333F70"/>
                </a:solidFill>
                <a:latin typeface="Unbounded" pitchFamily="34" charset="0"/>
                <a:ea typeface="Unbounded" pitchFamily="34" charset="-122"/>
                <a:cs typeface="Unbounded" pitchFamily="34" charset="-120"/>
              </a:rPr>
              <a:t>Adapting to a New Environment</a:t>
            </a:r>
            <a:endParaRPr lang="en-US" sz="3580" dirty="0"/>
          </a:p>
        </p:txBody>
      </p:sp>
      <p:sp>
        <p:nvSpPr>
          <p:cNvPr id="5" name="Text 3"/>
          <p:cNvSpPr/>
          <p:nvPr/>
        </p:nvSpPr>
        <p:spPr>
          <a:xfrm>
            <a:off x="2997518" y="2000012"/>
            <a:ext cx="8635365" cy="872609"/>
          </a:xfrm>
          <a:prstGeom prst="rect">
            <a:avLst/>
          </a:prstGeom>
          <a:noFill/>
        </p:spPr>
        <p:txBody>
          <a:bodyPr wrap="square" rtlCol="0" anchor="t"/>
          <a:lstStyle/>
          <a:p>
            <a:pPr marL="0" indent="0">
              <a:lnSpc>
                <a:spcPts val="2290"/>
              </a:lnSpc>
              <a:buNone/>
            </a:pPr>
            <a:r>
              <a:rPr lang="en-US" sz="1430" dirty="0">
                <a:solidFill>
                  <a:srgbClr val="333F70"/>
                </a:solidFill>
                <a:latin typeface="Open Sans" pitchFamily="34" charset="0"/>
                <a:ea typeface="Open Sans" pitchFamily="34" charset="-122"/>
                <a:cs typeface="Open Sans" pitchFamily="34" charset="-120"/>
              </a:rPr>
              <a:t>The journey of learning English was transformative, and enrolling in ESL classes played a crucial role in my linguistic development. One big difference I noticed is that people in the US are more quiet than people in Haiti. In Haiti, people are more friendly and outgoing.</a:t>
            </a:r>
            <a:endParaRPr lang="en-US" sz="1430" dirty="0"/>
          </a:p>
        </p:txBody>
      </p:sp>
      <p:pic>
        <p:nvPicPr>
          <p:cNvPr id="6" name="Image 0" descr="preencoded.png"/>
          <p:cNvPicPr>
            <a:picLocks noChangeAspect="1"/>
          </p:cNvPicPr>
          <p:nvPr/>
        </p:nvPicPr>
        <p:blipFill>
          <a:blip r:embed="rId1"/>
          <a:stretch>
            <a:fillRect/>
          </a:stretch>
        </p:blipFill>
        <p:spPr>
          <a:xfrm>
            <a:off x="2997518" y="3077051"/>
            <a:ext cx="4181356" cy="2584252"/>
          </a:xfrm>
          <a:prstGeom prst="rect">
            <a:avLst/>
          </a:prstGeom>
        </p:spPr>
      </p:pic>
      <p:sp>
        <p:nvSpPr>
          <p:cNvPr id="7" name="Text 4"/>
          <p:cNvSpPr/>
          <p:nvPr/>
        </p:nvSpPr>
        <p:spPr>
          <a:xfrm>
            <a:off x="2997518" y="5888474"/>
            <a:ext cx="2355175" cy="284083"/>
          </a:xfrm>
          <a:prstGeom prst="rect">
            <a:avLst/>
          </a:prstGeom>
          <a:noFill/>
        </p:spPr>
        <p:txBody>
          <a:bodyPr wrap="none" rtlCol="0" anchor="t"/>
          <a:lstStyle/>
          <a:p>
            <a:pPr marL="0" indent="0" algn="l">
              <a:lnSpc>
                <a:spcPts val="2235"/>
              </a:lnSpc>
              <a:buNone/>
            </a:pPr>
            <a:r>
              <a:rPr lang="en-US" sz="1790" b="1" dirty="0">
                <a:solidFill>
                  <a:srgbClr val="333F70"/>
                </a:solidFill>
                <a:latin typeface="Unbounded" pitchFamily="34" charset="0"/>
                <a:ea typeface="Unbounded" pitchFamily="34" charset="-122"/>
                <a:cs typeface="Unbounded" pitchFamily="34" charset="-120"/>
              </a:rPr>
              <a:t>Learning English</a:t>
            </a:r>
            <a:endParaRPr lang="en-US" sz="1790" dirty="0"/>
          </a:p>
        </p:txBody>
      </p:sp>
      <p:sp>
        <p:nvSpPr>
          <p:cNvPr id="8" name="Text 5"/>
          <p:cNvSpPr/>
          <p:nvPr/>
        </p:nvSpPr>
        <p:spPr>
          <a:xfrm>
            <a:off x="2997518" y="6281618"/>
            <a:ext cx="4181356" cy="872609"/>
          </a:xfrm>
          <a:prstGeom prst="rect">
            <a:avLst/>
          </a:prstGeom>
          <a:noFill/>
        </p:spPr>
        <p:txBody>
          <a:bodyPr wrap="square" rtlCol="0" anchor="t"/>
          <a:lstStyle/>
          <a:p>
            <a:pPr marL="0" indent="0" algn="l">
              <a:lnSpc>
                <a:spcPts val="2290"/>
              </a:lnSpc>
              <a:buNone/>
            </a:pPr>
            <a:r>
              <a:rPr lang="en-US" sz="1430" dirty="0">
                <a:solidFill>
                  <a:srgbClr val="333F70"/>
                </a:solidFill>
                <a:latin typeface="Open Sans" pitchFamily="34" charset="0"/>
                <a:ea typeface="Open Sans" pitchFamily="34" charset="-122"/>
                <a:cs typeface="Open Sans" pitchFamily="34" charset="-120"/>
              </a:rPr>
              <a:t>Immersing myself in English classes and watching movies helped me in mastering the language for day-to-day communication.</a:t>
            </a:r>
            <a:endParaRPr lang="en-US" sz="1430" dirty="0"/>
          </a:p>
        </p:txBody>
      </p:sp>
      <p:pic>
        <p:nvPicPr>
          <p:cNvPr id="9" name="Image 1" descr="preencoded.png"/>
          <p:cNvPicPr>
            <a:picLocks noChangeAspect="1"/>
          </p:cNvPicPr>
          <p:nvPr/>
        </p:nvPicPr>
        <p:blipFill>
          <a:blip r:embed="rId2"/>
          <a:stretch>
            <a:fillRect/>
          </a:stretch>
        </p:blipFill>
        <p:spPr>
          <a:xfrm>
            <a:off x="7451527" y="3077051"/>
            <a:ext cx="4181356" cy="2584252"/>
          </a:xfrm>
          <a:prstGeom prst="rect">
            <a:avLst/>
          </a:prstGeom>
        </p:spPr>
      </p:pic>
      <p:sp>
        <p:nvSpPr>
          <p:cNvPr id="10" name="Text 6"/>
          <p:cNvSpPr/>
          <p:nvPr/>
        </p:nvSpPr>
        <p:spPr>
          <a:xfrm>
            <a:off x="7451527" y="5888474"/>
            <a:ext cx="4181356" cy="568166"/>
          </a:xfrm>
          <a:prstGeom prst="rect">
            <a:avLst/>
          </a:prstGeom>
          <a:noFill/>
        </p:spPr>
        <p:txBody>
          <a:bodyPr wrap="square" rtlCol="0" anchor="t"/>
          <a:lstStyle/>
          <a:p>
            <a:pPr marL="0" indent="0" algn="l">
              <a:lnSpc>
                <a:spcPts val="2235"/>
              </a:lnSpc>
              <a:buNone/>
            </a:pPr>
            <a:r>
              <a:rPr lang="en-US" sz="1790" b="1" dirty="0">
                <a:solidFill>
                  <a:srgbClr val="333F70"/>
                </a:solidFill>
                <a:latin typeface="Unbounded" pitchFamily="34" charset="0"/>
                <a:ea typeface="Unbounded" pitchFamily="34" charset="-122"/>
                <a:cs typeface="Unbounded" pitchFamily="34" charset="-120"/>
              </a:rPr>
              <a:t>Adapting to Cultural Nuances</a:t>
            </a:r>
            <a:endParaRPr lang="en-US" sz="1790" dirty="0"/>
          </a:p>
        </p:txBody>
      </p:sp>
      <p:sp>
        <p:nvSpPr>
          <p:cNvPr id="11" name="Text 7"/>
          <p:cNvSpPr/>
          <p:nvPr/>
        </p:nvSpPr>
        <p:spPr>
          <a:xfrm>
            <a:off x="7451527" y="6565702"/>
            <a:ext cx="4181356" cy="1163479"/>
          </a:xfrm>
          <a:prstGeom prst="rect">
            <a:avLst/>
          </a:prstGeom>
          <a:noFill/>
        </p:spPr>
        <p:txBody>
          <a:bodyPr wrap="square" rtlCol="0" anchor="t"/>
          <a:lstStyle/>
          <a:p>
            <a:pPr marL="0" indent="0" algn="l">
              <a:lnSpc>
                <a:spcPts val="2290"/>
              </a:lnSpc>
              <a:buNone/>
            </a:pPr>
            <a:r>
              <a:rPr lang="en-US" sz="1430" dirty="0">
                <a:solidFill>
                  <a:srgbClr val="333F70"/>
                </a:solidFill>
                <a:latin typeface="Open Sans" pitchFamily="34" charset="0"/>
                <a:ea typeface="Open Sans" pitchFamily="34" charset="-122"/>
                <a:cs typeface="Open Sans" pitchFamily="34" charset="-120"/>
              </a:rPr>
              <a:t>Overcoming the reserved nature of social interactions in the US required an adjustment period, but it provided valuable insights into a new way of engaging with others.</a:t>
            </a:r>
            <a:endParaRPr lang="en-US" sz="1430" dirty="0"/>
          </a:p>
        </p:txBody>
      </p:sp>
      <p:pic>
        <p:nvPicPr>
          <p:cNvPr id="12" name="Adapting to a new environment">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112000" y="3911600"/>
            <a:ext cx="406400" cy="406400"/>
          </a:xfrm>
          <a:prstGeom prst="rect">
            <a:avLst/>
          </a:prstGeom>
        </p:spPr>
      </p:pic>
    </p:spTree>
  </p:cSld>
  <p:clrMapOvr>
    <a:masterClrMapping/>
  </p:clrMapOvr>
  <p:transition spd="slow" advClick="0" advTm="4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2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11430"/>
            <a:ext cx="14630400" cy="8229600"/>
          </a:xfrm>
          <a:prstGeom prst="rect">
            <a:avLst/>
          </a:prstGeom>
          <a:solidFill>
            <a:srgbClr val="FFFFFF"/>
          </a:solidFill>
        </p:spPr>
        <p:txBody>
          <a:bodyPr/>
          <a:lstStyle/>
          <a:p>
            <a:endParaRPr lang="en-US"/>
          </a:p>
        </p:txBody>
      </p:sp>
      <p:sp>
        <p:nvSpPr>
          <p:cNvPr id="4" name="Text 2"/>
          <p:cNvSpPr/>
          <p:nvPr/>
        </p:nvSpPr>
        <p:spPr>
          <a:xfrm>
            <a:off x="2037993" y="1456015"/>
            <a:ext cx="8992910" cy="694373"/>
          </a:xfrm>
          <a:prstGeom prst="rect">
            <a:avLst/>
          </a:prstGeom>
          <a:noFill/>
        </p:spPr>
        <p:txBody>
          <a:bodyPr wrap="none" rtlCol="0" anchor="t"/>
          <a:lstStyle/>
          <a:p>
            <a:pPr marL="0" indent="0">
              <a:lnSpc>
                <a:spcPts val="5470"/>
              </a:lnSpc>
              <a:buNone/>
            </a:pPr>
            <a:r>
              <a:rPr lang="en-US" sz="4375" b="1" dirty="0">
                <a:solidFill>
                  <a:srgbClr val="333F70"/>
                </a:solidFill>
                <a:latin typeface="Unbounded" pitchFamily="34" charset="0"/>
                <a:ea typeface="Unbounded" pitchFamily="34" charset="-122"/>
                <a:cs typeface="Unbounded" pitchFamily="34" charset="-120"/>
              </a:rPr>
              <a:t>Navigating a New Society</a:t>
            </a:r>
            <a:endParaRPr lang="en-US" sz="4375" dirty="0"/>
          </a:p>
        </p:txBody>
      </p:sp>
      <p:sp>
        <p:nvSpPr>
          <p:cNvPr id="5" name="Text 3"/>
          <p:cNvSpPr/>
          <p:nvPr/>
        </p:nvSpPr>
        <p:spPr>
          <a:xfrm>
            <a:off x="2037993" y="2594729"/>
            <a:ext cx="10554414" cy="1421606"/>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The social interactions in the US were marked by a more direct and individualistic approach compared to the communal and indirect communication style popular in Haiti. Additionally, the emphasis on individual freedom and personal responsibility in the US was a notable difference in values and beliefs.</a:t>
            </a:r>
            <a:endParaRPr lang="en-US" sz="1750" dirty="0"/>
          </a:p>
        </p:txBody>
      </p:sp>
      <p:sp>
        <p:nvSpPr>
          <p:cNvPr id="6" name="Shape 4"/>
          <p:cNvSpPr/>
          <p:nvPr/>
        </p:nvSpPr>
        <p:spPr>
          <a:xfrm>
            <a:off x="2037993" y="4439841"/>
            <a:ext cx="499943" cy="499943"/>
          </a:xfrm>
          <a:prstGeom prst="roundRect">
            <a:avLst>
              <a:gd name="adj" fmla="val 20000"/>
            </a:avLst>
          </a:prstGeom>
          <a:solidFill>
            <a:srgbClr val="D6F5EE"/>
          </a:solidFill>
          <a:ln w="7620">
            <a:solidFill>
              <a:srgbClr val="BCDBD4"/>
            </a:solidFill>
            <a:prstDash val="solid"/>
          </a:ln>
        </p:spPr>
        <p:txBody>
          <a:bodyPr/>
          <a:lstStyle/>
          <a:p>
            <a:endParaRPr lang="en-US"/>
          </a:p>
        </p:txBody>
      </p:sp>
      <p:sp>
        <p:nvSpPr>
          <p:cNvPr id="7" name="Text 5"/>
          <p:cNvSpPr/>
          <p:nvPr/>
        </p:nvSpPr>
        <p:spPr>
          <a:xfrm>
            <a:off x="2201228" y="4481513"/>
            <a:ext cx="173355" cy="416481"/>
          </a:xfrm>
          <a:prstGeom prst="rect">
            <a:avLst/>
          </a:prstGeom>
          <a:noFill/>
        </p:spPr>
        <p:txBody>
          <a:bodyPr wrap="none" rtlCol="0" anchor="t"/>
          <a:lstStyle/>
          <a:p>
            <a:pPr marL="0" indent="0" algn="ctr">
              <a:lnSpc>
                <a:spcPts val="3280"/>
              </a:lnSpc>
              <a:buNone/>
            </a:pPr>
            <a:r>
              <a:rPr lang="en-US" sz="2625" b="1" dirty="0">
                <a:solidFill>
                  <a:srgbClr val="333F70"/>
                </a:solidFill>
                <a:latin typeface="Unbounded" pitchFamily="34" charset="0"/>
                <a:ea typeface="Unbounded" pitchFamily="34" charset="-122"/>
                <a:cs typeface="Unbounded" pitchFamily="34" charset="-120"/>
              </a:rPr>
              <a:t>1</a:t>
            </a:r>
            <a:endParaRPr lang="en-US" sz="2625" dirty="0"/>
          </a:p>
        </p:txBody>
      </p:sp>
      <p:sp>
        <p:nvSpPr>
          <p:cNvPr id="8" name="Text 6"/>
          <p:cNvSpPr/>
          <p:nvPr/>
        </p:nvSpPr>
        <p:spPr>
          <a:xfrm>
            <a:off x="2760107" y="4516160"/>
            <a:ext cx="3095863" cy="347186"/>
          </a:xfrm>
          <a:prstGeom prst="rect">
            <a:avLst/>
          </a:prstGeom>
          <a:noFill/>
        </p:spPr>
        <p:txBody>
          <a:bodyPr wrap="none" rtlCol="0" anchor="t"/>
          <a:lstStyle/>
          <a:p>
            <a:pPr marL="0" indent="0">
              <a:lnSpc>
                <a:spcPts val="2735"/>
              </a:lnSpc>
              <a:buNone/>
            </a:pPr>
            <a:r>
              <a:rPr lang="en-US" sz="2185" b="1" dirty="0">
                <a:solidFill>
                  <a:srgbClr val="333F70"/>
                </a:solidFill>
                <a:latin typeface="Unbounded" pitchFamily="34" charset="0"/>
                <a:ea typeface="Unbounded" pitchFamily="34" charset="-122"/>
                <a:cs typeface="Unbounded" pitchFamily="34" charset="-120"/>
              </a:rPr>
              <a:t>Social Interaction</a:t>
            </a:r>
            <a:endParaRPr lang="en-US" sz="2185" dirty="0"/>
          </a:p>
        </p:txBody>
      </p:sp>
      <p:sp>
        <p:nvSpPr>
          <p:cNvPr id="9" name="Text 7"/>
          <p:cNvSpPr/>
          <p:nvPr/>
        </p:nvSpPr>
        <p:spPr>
          <a:xfrm>
            <a:off x="2760107" y="4996577"/>
            <a:ext cx="4444008" cy="1777008"/>
          </a:xfrm>
          <a:prstGeom prst="rect">
            <a:avLst/>
          </a:prstGeom>
          <a:noFill/>
        </p:spPr>
        <p:txBody>
          <a:bodyPr wrap="square" rtlCol="0" anchor="t"/>
          <a:lstStyle/>
          <a:p>
            <a:pPr algn="l"/>
            <a:r>
              <a:rPr lang="en-US" sz="1750" b="0" i="0" dirty="0">
                <a:solidFill>
                  <a:schemeClr val="accent1">
                    <a:lumMod val="50000"/>
                  </a:schemeClr>
                </a:solidFill>
                <a:effectLst/>
                <a:latin typeface="Open Sans" pitchFamily="34" charset="0"/>
                <a:ea typeface="Open Sans" pitchFamily="34" charset="0"/>
                <a:cs typeface="Open Sans" pitchFamily="34" charset="0"/>
              </a:rPr>
              <a:t>In the United States, people tend to communicate directly and to the point. This is different from Haiti, where people tend to communicate in a more indirect and community-oriented way. In the US, people are more likely to value expressing themselves as individuals.</a:t>
            </a:r>
            <a:endParaRPr lang="en-US" sz="1750" b="0" i="0" dirty="0">
              <a:solidFill>
                <a:schemeClr val="accent1">
                  <a:lumMod val="50000"/>
                </a:schemeClr>
              </a:solidFill>
              <a:effectLst/>
              <a:latin typeface="Open Sans" pitchFamily="34" charset="0"/>
              <a:ea typeface="Open Sans" pitchFamily="34" charset="0"/>
              <a:cs typeface="Open Sans" pitchFamily="34" charset="0"/>
            </a:endParaRPr>
          </a:p>
        </p:txBody>
      </p:sp>
      <p:sp>
        <p:nvSpPr>
          <p:cNvPr id="10" name="Shape 8"/>
          <p:cNvSpPr/>
          <p:nvPr/>
        </p:nvSpPr>
        <p:spPr>
          <a:xfrm>
            <a:off x="7426285" y="4439841"/>
            <a:ext cx="499943" cy="499943"/>
          </a:xfrm>
          <a:prstGeom prst="roundRect">
            <a:avLst>
              <a:gd name="adj" fmla="val 20000"/>
            </a:avLst>
          </a:prstGeom>
          <a:solidFill>
            <a:srgbClr val="D6F5EE"/>
          </a:solidFill>
          <a:ln w="7620">
            <a:solidFill>
              <a:srgbClr val="BCDBD4"/>
            </a:solidFill>
            <a:prstDash val="solid"/>
          </a:ln>
        </p:spPr>
        <p:txBody>
          <a:bodyPr/>
          <a:lstStyle/>
          <a:p>
            <a:endParaRPr lang="en-US"/>
          </a:p>
        </p:txBody>
      </p:sp>
      <p:sp>
        <p:nvSpPr>
          <p:cNvPr id="11" name="Text 9"/>
          <p:cNvSpPr/>
          <p:nvPr/>
        </p:nvSpPr>
        <p:spPr>
          <a:xfrm>
            <a:off x="7537013" y="4481513"/>
            <a:ext cx="278368" cy="416481"/>
          </a:xfrm>
          <a:prstGeom prst="rect">
            <a:avLst/>
          </a:prstGeom>
          <a:noFill/>
        </p:spPr>
        <p:txBody>
          <a:bodyPr wrap="none" rtlCol="0" anchor="t"/>
          <a:lstStyle/>
          <a:p>
            <a:pPr marL="0" indent="0" algn="ctr">
              <a:lnSpc>
                <a:spcPts val="3280"/>
              </a:lnSpc>
              <a:buNone/>
            </a:pPr>
            <a:r>
              <a:rPr lang="en-US" sz="2625" b="1" dirty="0">
                <a:solidFill>
                  <a:srgbClr val="333F70"/>
                </a:solidFill>
                <a:latin typeface="Unbounded" pitchFamily="34" charset="0"/>
                <a:ea typeface="Unbounded" pitchFamily="34" charset="-122"/>
                <a:cs typeface="Unbounded" pitchFamily="34" charset="-120"/>
              </a:rPr>
              <a:t>2</a:t>
            </a:r>
            <a:endParaRPr lang="en-US" sz="2625" dirty="0"/>
          </a:p>
        </p:txBody>
      </p:sp>
      <p:sp>
        <p:nvSpPr>
          <p:cNvPr id="12" name="Text 10"/>
          <p:cNvSpPr/>
          <p:nvPr/>
        </p:nvSpPr>
        <p:spPr>
          <a:xfrm>
            <a:off x="8148399" y="4516160"/>
            <a:ext cx="3183850" cy="347186"/>
          </a:xfrm>
          <a:prstGeom prst="rect">
            <a:avLst/>
          </a:prstGeom>
          <a:noFill/>
        </p:spPr>
        <p:txBody>
          <a:bodyPr wrap="none" rtlCol="0" anchor="t"/>
          <a:lstStyle/>
          <a:p>
            <a:pPr marL="0" indent="0">
              <a:lnSpc>
                <a:spcPts val="2735"/>
              </a:lnSpc>
              <a:buNone/>
            </a:pPr>
            <a:r>
              <a:rPr lang="en-US" sz="2185" b="1" dirty="0">
                <a:solidFill>
                  <a:srgbClr val="333F70"/>
                </a:solidFill>
                <a:latin typeface="Unbounded" pitchFamily="34" charset="0"/>
                <a:ea typeface="Unbounded" pitchFamily="34" charset="-122"/>
                <a:cs typeface="Unbounded" pitchFamily="34" charset="-120"/>
              </a:rPr>
              <a:t>Values and Beliefs</a:t>
            </a:r>
            <a:endParaRPr lang="en-US" sz="2185" dirty="0"/>
          </a:p>
        </p:txBody>
      </p:sp>
      <p:sp>
        <p:nvSpPr>
          <p:cNvPr id="13" name="Text 11"/>
          <p:cNvSpPr/>
          <p:nvPr/>
        </p:nvSpPr>
        <p:spPr>
          <a:xfrm>
            <a:off x="8148399" y="4996577"/>
            <a:ext cx="4444008" cy="1421606"/>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The emphasis on personal freedom and responsibility in the US presented a contrast to the collective values frequent in Haitian society.</a:t>
            </a:r>
            <a:endParaRPr lang="en-US" sz="1750" dirty="0"/>
          </a:p>
        </p:txBody>
      </p:sp>
      <p:pic>
        <p:nvPicPr>
          <p:cNvPr id="14" name="Navigating a new society">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112000" y="3911600"/>
            <a:ext cx="406400" cy="406400"/>
          </a:xfrm>
          <a:prstGeom prst="rect">
            <a:avLst/>
          </a:prstGeom>
        </p:spPr>
      </p:pic>
    </p:spTree>
  </p:cSld>
  <p:clrMapOvr>
    <a:masterClrMapping/>
  </p:clrMapOvr>
  <p:transition spd="slow" advClick="0" advTm="5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2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29600"/>
          </a:xfrm>
          <a:prstGeom prst="rect">
            <a:avLst/>
          </a:prstGeom>
          <a:solidFill>
            <a:srgbClr val="FFFFFF"/>
          </a:solidFill>
        </p:spPr>
        <p:txBody>
          <a:bodyPr/>
          <a:lstStyle/>
          <a:p>
            <a:endParaRPr lang="en-US"/>
          </a:p>
        </p:txBody>
      </p:sp>
      <p:sp>
        <p:nvSpPr>
          <p:cNvPr id="4" name="Text 2"/>
          <p:cNvSpPr/>
          <p:nvPr/>
        </p:nvSpPr>
        <p:spPr>
          <a:xfrm>
            <a:off x="2037993" y="1680805"/>
            <a:ext cx="10525958" cy="694373"/>
          </a:xfrm>
          <a:prstGeom prst="rect">
            <a:avLst/>
          </a:prstGeom>
          <a:noFill/>
        </p:spPr>
        <p:txBody>
          <a:bodyPr wrap="none" rtlCol="0" anchor="t"/>
          <a:lstStyle/>
          <a:p>
            <a:pPr marL="0" indent="0">
              <a:lnSpc>
                <a:spcPts val="5470"/>
              </a:lnSpc>
              <a:buNone/>
            </a:pPr>
            <a:r>
              <a:rPr lang="en-US" sz="4375" b="1" dirty="0">
                <a:solidFill>
                  <a:srgbClr val="333F70"/>
                </a:solidFill>
                <a:latin typeface="Unbounded" pitchFamily="34" charset="0"/>
                <a:ea typeface="Unbounded" pitchFamily="34" charset="-122"/>
                <a:cs typeface="Unbounded" pitchFamily="34" charset="-120"/>
              </a:rPr>
              <a:t>Embracing New Opportunities</a:t>
            </a:r>
            <a:endParaRPr lang="en-US" sz="4375" dirty="0"/>
          </a:p>
        </p:txBody>
      </p:sp>
      <p:sp>
        <p:nvSpPr>
          <p:cNvPr id="5" name="Text 3"/>
          <p:cNvSpPr/>
          <p:nvPr/>
        </p:nvSpPr>
        <p:spPr>
          <a:xfrm>
            <a:off x="2037993" y="2819519"/>
            <a:ext cx="10554414" cy="1066205"/>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The journey from Haiti to the US has been transformative, broadening my horizons and offering new opportunities for personal and professional growth. While challenges were present, the experience of assimilating into American culture has enriched my perspective and outlook on life.</a:t>
            </a:r>
            <a:endParaRPr lang="en-US" sz="1750" dirty="0"/>
          </a:p>
        </p:txBody>
      </p:sp>
      <p:sp>
        <p:nvSpPr>
          <p:cNvPr id="6" name="Text 4"/>
          <p:cNvSpPr/>
          <p:nvPr/>
        </p:nvSpPr>
        <p:spPr>
          <a:xfrm>
            <a:off x="2037993" y="4357807"/>
            <a:ext cx="3543181" cy="347186"/>
          </a:xfrm>
          <a:prstGeom prst="rect">
            <a:avLst/>
          </a:prstGeom>
          <a:noFill/>
        </p:spPr>
        <p:txBody>
          <a:bodyPr wrap="none" rtlCol="0" anchor="t"/>
          <a:lstStyle/>
          <a:p>
            <a:pPr marL="0" indent="0">
              <a:lnSpc>
                <a:spcPts val="2735"/>
              </a:lnSpc>
              <a:buNone/>
            </a:pPr>
            <a:r>
              <a:rPr lang="en-US" sz="2185" b="1" dirty="0">
                <a:solidFill>
                  <a:srgbClr val="333F70"/>
                </a:solidFill>
                <a:latin typeface="Unbounded" pitchFamily="34" charset="0"/>
                <a:ea typeface="Unbounded" pitchFamily="34" charset="-122"/>
                <a:cs typeface="Unbounded" pitchFamily="34" charset="-120"/>
              </a:rPr>
              <a:t>Learning Experience</a:t>
            </a:r>
            <a:endParaRPr lang="en-US" sz="2185" dirty="0"/>
          </a:p>
        </p:txBody>
      </p:sp>
      <p:sp>
        <p:nvSpPr>
          <p:cNvPr id="7" name="Text 5"/>
          <p:cNvSpPr/>
          <p:nvPr/>
        </p:nvSpPr>
        <p:spPr>
          <a:xfrm>
            <a:off x="2037993" y="4927163"/>
            <a:ext cx="5006221" cy="1066205"/>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My journey has been an invaluable learning experience, challenging me to adapt and thrive in a vastly different environment.</a:t>
            </a:r>
            <a:endParaRPr lang="en-US" sz="1750" dirty="0"/>
          </a:p>
        </p:txBody>
      </p:sp>
      <p:sp>
        <p:nvSpPr>
          <p:cNvPr id="8" name="Text 6"/>
          <p:cNvSpPr/>
          <p:nvPr/>
        </p:nvSpPr>
        <p:spPr>
          <a:xfrm>
            <a:off x="7593806" y="4357807"/>
            <a:ext cx="2937391" cy="347186"/>
          </a:xfrm>
          <a:prstGeom prst="rect">
            <a:avLst/>
          </a:prstGeom>
          <a:noFill/>
        </p:spPr>
        <p:txBody>
          <a:bodyPr wrap="none" rtlCol="0" anchor="t"/>
          <a:lstStyle/>
          <a:p>
            <a:pPr marL="0" indent="0">
              <a:lnSpc>
                <a:spcPts val="2735"/>
              </a:lnSpc>
              <a:buNone/>
            </a:pPr>
            <a:r>
              <a:rPr lang="en-US" sz="2185" b="1" dirty="0">
                <a:solidFill>
                  <a:srgbClr val="333F70"/>
                </a:solidFill>
                <a:latin typeface="Unbounded" pitchFamily="34" charset="0"/>
                <a:ea typeface="Unbounded" pitchFamily="34" charset="-122"/>
                <a:cs typeface="Unbounded" pitchFamily="34" charset="-120"/>
              </a:rPr>
              <a:t>Personal Growth</a:t>
            </a:r>
            <a:endParaRPr lang="en-US" sz="2185" dirty="0"/>
          </a:p>
        </p:txBody>
      </p:sp>
      <p:sp>
        <p:nvSpPr>
          <p:cNvPr id="9" name="Text 7"/>
          <p:cNvSpPr/>
          <p:nvPr/>
        </p:nvSpPr>
        <p:spPr>
          <a:xfrm>
            <a:off x="7593806" y="4927163"/>
            <a:ext cx="5006221" cy="1421606"/>
          </a:xfrm>
          <a:prstGeom prst="rect">
            <a:avLst/>
          </a:prstGeom>
          <a:noFill/>
        </p:spPr>
        <p:txBody>
          <a:bodyPr wrap="square" rtlCol="0" anchor="t"/>
          <a:lstStyle/>
          <a:p>
            <a:pPr marL="0" indent="0">
              <a:lnSpc>
                <a:spcPts val="2800"/>
              </a:lnSpc>
              <a:buNone/>
            </a:pPr>
            <a:r>
              <a:rPr lang="en-US" sz="1750" dirty="0">
                <a:solidFill>
                  <a:srgbClr val="333F70"/>
                </a:solidFill>
                <a:latin typeface="Open Sans" pitchFamily="34" charset="0"/>
                <a:ea typeface="Open Sans" pitchFamily="34" charset="-122"/>
                <a:cs typeface="Open Sans" pitchFamily="34" charset="-120"/>
              </a:rPr>
              <a:t>The process of assimilation has facilitated personal growth, enabling me to navigate diverse cultural landscapes with resilience and adaptability.</a:t>
            </a:r>
            <a:endParaRPr lang="en-US" sz="1750" dirty="0"/>
          </a:p>
        </p:txBody>
      </p:sp>
      <p:pic>
        <p:nvPicPr>
          <p:cNvPr id="10" name="Copy of Embracing new opportunities">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112000" y="3911600"/>
            <a:ext cx="406400" cy="406400"/>
          </a:xfrm>
          <a:prstGeom prst="rect">
            <a:avLst/>
          </a:prstGeom>
        </p:spPr>
      </p:pic>
    </p:spTree>
  </p:cSld>
  <p:clrMapOvr>
    <a:masterClrMapping/>
  </p:clrMapOvr>
  <p:transition spd="slow" advClick="0" advTm="4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p:spPr>
        <p:txBody>
          <a:bodyPr/>
          <a:lstStyle/>
          <a:p>
            <a:endParaRPr lang="en-US"/>
          </a:p>
        </p:txBody>
      </p:sp>
      <p:sp>
        <p:nvSpPr>
          <p:cNvPr id="3" name="Shape 1"/>
          <p:cNvSpPr/>
          <p:nvPr/>
        </p:nvSpPr>
        <p:spPr>
          <a:xfrm>
            <a:off x="0" y="0"/>
            <a:ext cx="14630400" cy="8229600"/>
          </a:xfrm>
          <a:prstGeom prst="rect">
            <a:avLst/>
          </a:prstGeom>
          <a:solidFill>
            <a:srgbClr val="FFFFFF"/>
          </a:solidFill>
        </p:spPr>
        <p:txBody>
          <a:bodyPr/>
          <a:lstStyle/>
          <a:p>
            <a:endParaRPr lang="en-US"/>
          </a:p>
        </p:txBody>
      </p:sp>
      <p:sp>
        <p:nvSpPr>
          <p:cNvPr id="4" name="Text 2"/>
          <p:cNvSpPr/>
          <p:nvPr/>
        </p:nvSpPr>
        <p:spPr>
          <a:xfrm>
            <a:off x="2037993" y="1165384"/>
            <a:ext cx="8090892" cy="694373"/>
          </a:xfrm>
          <a:prstGeom prst="rect">
            <a:avLst/>
          </a:prstGeom>
          <a:noFill/>
        </p:spPr>
        <p:txBody>
          <a:bodyPr wrap="none" rtlCol="0" anchor="t"/>
          <a:lstStyle/>
          <a:p>
            <a:pPr marL="0" indent="0">
              <a:lnSpc>
                <a:spcPts val="5470"/>
              </a:lnSpc>
              <a:buNone/>
            </a:pPr>
            <a:r>
              <a:rPr lang="en-US" sz="4375" b="1">
                <a:solidFill>
                  <a:srgbClr val="333F70"/>
                </a:solidFill>
                <a:latin typeface="Unbounded" pitchFamily="34" charset="0"/>
                <a:ea typeface="Unbounded" pitchFamily="34" charset="-122"/>
                <a:cs typeface="Unbounded" pitchFamily="34" charset="-120"/>
              </a:rPr>
              <a:t>Changing Perspectives</a:t>
            </a:r>
            <a:endParaRPr lang="en-US" sz="4375"/>
          </a:p>
        </p:txBody>
      </p:sp>
      <p:sp>
        <p:nvSpPr>
          <p:cNvPr id="5" name="Text 3"/>
          <p:cNvSpPr/>
          <p:nvPr/>
        </p:nvSpPr>
        <p:spPr>
          <a:xfrm>
            <a:off x="2037993" y="2193012"/>
            <a:ext cx="10554414" cy="1066205"/>
          </a:xfrm>
          <a:prstGeom prst="rect">
            <a:avLst/>
          </a:prstGeom>
          <a:noFill/>
        </p:spPr>
        <p:txBody>
          <a:bodyPr wrap="square" rtlCol="0" anchor="t"/>
          <a:lstStyle/>
          <a:p>
            <a:pPr marL="0" indent="0">
              <a:lnSpc>
                <a:spcPts val="2800"/>
              </a:lnSpc>
              <a:buNone/>
            </a:pPr>
            <a:r>
              <a:rPr lang="en-US" sz="1750">
                <a:solidFill>
                  <a:srgbClr val="333F70"/>
                </a:solidFill>
                <a:latin typeface="Open Sans" pitchFamily="34" charset="0"/>
                <a:ea typeface="Open Sans" pitchFamily="34" charset="-122"/>
                <a:cs typeface="Open Sans" pitchFamily="34" charset="-120"/>
              </a:rPr>
              <a:t>My journey from Haiti to the US has not only reshaped my life but has also provided profound insights into American society and culture. By bridging cultural differences and embracing new experiences, I've gained a deep understanding of the richness and diversity of the human experience.</a:t>
            </a:r>
            <a:endParaRPr lang="en-US" sz="1750"/>
          </a:p>
        </p:txBody>
      </p:sp>
      <p:pic>
        <p:nvPicPr>
          <p:cNvPr id="6" name="Image 0" descr="preencoded.png"/>
          <p:cNvPicPr>
            <a:picLocks noChangeAspect="1"/>
          </p:cNvPicPr>
          <p:nvPr/>
        </p:nvPicPr>
        <p:blipFill>
          <a:blip r:embed="rId1"/>
          <a:stretch>
            <a:fillRect/>
          </a:stretch>
        </p:blipFill>
        <p:spPr>
          <a:xfrm>
            <a:off x="2037993" y="3509129"/>
            <a:ext cx="1110972" cy="1777484"/>
          </a:xfrm>
          <a:prstGeom prst="rect">
            <a:avLst/>
          </a:prstGeom>
        </p:spPr>
      </p:pic>
      <p:sp>
        <p:nvSpPr>
          <p:cNvPr id="7" name="Text 4"/>
          <p:cNvSpPr/>
          <p:nvPr/>
        </p:nvSpPr>
        <p:spPr>
          <a:xfrm>
            <a:off x="3482221" y="3731300"/>
            <a:ext cx="3788331" cy="347186"/>
          </a:xfrm>
          <a:prstGeom prst="rect">
            <a:avLst/>
          </a:prstGeom>
          <a:noFill/>
        </p:spPr>
        <p:txBody>
          <a:bodyPr wrap="none" rtlCol="0" anchor="t"/>
          <a:lstStyle/>
          <a:p>
            <a:pPr marL="0" indent="0" algn="l">
              <a:lnSpc>
                <a:spcPts val="2735"/>
              </a:lnSpc>
              <a:buNone/>
            </a:pPr>
            <a:r>
              <a:rPr lang="en-US" sz="2185" b="1">
                <a:solidFill>
                  <a:srgbClr val="333F70"/>
                </a:solidFill>
                <a:latin typeface="Unbounded" pitchFamily="34" charset="0"/>
                <a:ea typeface="Unbounded" pitchFamily="34" charset="-122"/>
                <a:cs typeface="Unbounded" pitchFamily="34" charset="-120"/>
              </a:rPr>
              <a:t>Enhanced Awareness</a:t>
            </a:r>
            <a:endParaRPr lang="en-US" sz="2185"/>
          </a:p>
        </p:txBody>
      </p:sp>
      <p:sp>
        <p:nvSpPr>
          <p:cNvPr id="8" name="Text 5"/>
          <p:cNvSpPr/>
          <p:nvPr/>
        </p:nvSpPr>
        <p:spPr>
          <a:xfrm>
            <a:off x="3482221" y="4211717"/>
            <a:ext cx="9110186" cy="710803"/>
          </a:xfrm>
          <a:prstGeom prst="rect">
            <a:avLst/>
          </a:prstGeom>
          <a:noFill/>
        </p:spPr>
        <p:txBody>
          <a:bodyPr wrap="square" rtlCol="0" anchor="t"/>
          <a:lstStyle/>
          <a:p>
            <a:pPr marL="0" indent="0" algn="l">
              <a:lnSpc>
                <a:spcPts val="2800"/>
              </a:lnSpc>
              <a:buNone/>
            </a:pPr>
            <a:r>
              <a:rPr lang="en-US" sz="1750">
                <a:solidFill>
                  <a:srgbClr val="333F70"/>
                </a:solidFill>
                <a:latin typeface="Open Sans" pitchFamily="34" charset="0"/>
                <a:ea typeface="Open Sans" pitchFamily="34" charset="-122"/>
                <a:cs typeface="Open Sans" pitchFamily="34" charset="-120"/>
              </a:rPr>
              <a:t>The experience has elevated my awareness of various cultural contexts, fostering empathy and understanding across diverse societies.</a:t>
            </a:r>
            <a:endParaRPr lang="en-US" sz="1750"/>
          </a:p>
        </p:txBody>
      </p:sp>
      <p:pic>
        <p:nvPicPr>
          <p:cNvPr id="9" name="Image 1" descr="preencoded.png"/>
          <p:cNvPicPr>
            <a:picLocks noChangeAspect="1"/>
          </p:cNvPicPr>
          <p:nvPr/>
        </p:nvPicPr>
        <p:blipFill>
          <a:blip r:embed="rId2"/>
          <a:stretch>
            <a:fillRect/>
          </a:stretch>
        </p:blipFill>
        <p:spPr>
          <a:xfrm>
            <a:off x="2037993" y="5286613"/>
            <a:ext cx="1110972" cy="1777484"/>
          </a:xfrm>
          <a:prstGeom prst="rect">
            <a:avLst/>
          </a:prstGeom>
        </p:spPr>
      </p:pic>
      <p:sp>
        <p:nvSpPr>
          <p:cNvPr id="10" name="Text 6"/>
          <p:cNvSpPr/>
          <p:nvPr/>
        </p:nvSpPr>
        <p:spPr>
          <a:xfrm>
            <a:off x="3482221" y="5508784"/>
            <a:ext cx="4287917" cy="347186"/>
          </a:xfrm>
          <a:prstGeom prst="rect">
            <a:avLst/>
          </a:prstGeom>
          <a:noFill/>
        </p:spPr>
        <p:txBody>
          <a:bodyPr wrap="none" rtlCol="0" anchor="t"/>
          <a:lstStyle/>
          <a:p>
            <a:pPr marL="0" indent="0" algn="l">
              <a:lnSpc>
                <a:spcPts val="2735"/>
              </a:lnSpc>
              <a:buNone/>
            </a:pPr>
            <a:r>
              <a:rPr lang="en-US" sz="2185" b="1">
                <a:solidFill>
                  <a:srgbClr val="333F70"/>
                </a:solidFill>
                <a:latin typeface="Unbounded" pitchFamily="34" charset="0"/>
                <a:ea typeface="Unbounded" pitchFamily="34" charset="-122"/>
                <a:cs typeface="Unbounded" pitchFamily="34" charset="-120"/>
              </a:rPr>
              <a:t>Empowering Encounters</a:t>
            </a:r>
            <a:endParaRPr lang="en-US" sz="2185"/>
          </a:p>
        </p:txBody>
      </p:sp>
      <p:sp>
        <p:nvSpPr>
          <p:cNvPr id="11" name="Text 7"/>
          <p:cNvSpPr/>
          <p:nvPr/>
        </p:nvSpPr>
        <p:spPr>
          <a:xfrm>
            <a:off x="3482221" y="5989201"/>
            <a:ext cx="9110186" cy="710803"/>
          </a:xfrm>
          <a:prstGeom prst="rect">
            <a:avLst/>
          </a:prstGeom>
          <a:noFill/>
        </p:spPr>
        <p:txBody>
          <a:bodyPr wrap="square" rtlCol="0" anchor="t"/>
          <a:lstStyle/>
          <a:p>
            <a:pPr marL="0" indent="0" algn="l">
              <a:lnSpc>
                <a:spcPts val="2800"/>
              </a:lnSpc>
              <a:buNone/>
            </a:pPr>
            <a:r>
              <a:rPr lang="en-US" sz="1750">
                <a:solidFill>
                  <a:srgbClr val="333F70"/>
                </a:solidFill>
                <a:latin typeface="Open Sans" pitchFamily="34" charset="0"/>
                <a:ea typeface="Open Sans" pitchFamily="34" charset="-122"/>
                <a:cs typeface="Open Sans" pitchFamily="34" charset="-120"/>
              </a:rPr>
              <a:t>Embracing encounters with individuals from diverse backgrounds has empowered me to interact with the world with an open mind and inclusive spirit.</a:t>
            </a:r>
            <a:endParaRPr lang="en-US" sz="1750"/>
          </a:p>
        </p:txBody>
      </p:sp>
      <p:pic>
        <p:nvPicPr>
          <p:cNvPr id="12" name="Changing perspectives ">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112000" y="3911600"/>
            <a:ext cx="406400" cy="406400"/>
          </a:xfrm>
          <a:prstGeom prst="rect">
            <a:avLst/>
          </a:prstGeom>
        </p:spPr>
      </p:pic>
    </p:spTree>
  </p:cSld>
  <p:clrMapOvr>
    <a:masterClrMapping/>
  </p:clrMapOvr>
  <p:transition spd="slow" advClick="0" advTm="4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m s o - c o n t e n t T y p e ? > < F o r m T e m p l a t e s   x m l n s = " h t t p : / / s c h e m a s . m i c r o s o f t . c o m / s h a r e p o i n t / v 3 / c o n t e n t t y p e / f o r m s " > < D i s p l a y > D o c u m e n t L i b r a r y F o r m < / D i s p l a y > < E d i t > D o c u m e n t L i b r a r y F o r m < / E d i t > < N e w > D o c u m e n t L i b r a r y F o r m < / N e w > < / F o r m T e m p l a t e s > 
</file>

<file path=customXml/item2.xml>��< ? x m l   v e r s i o n = " 1 . 0 " ? > < c t : c o n t e n t T y p e S c h e m a   c t : _ = " "   m a : _ = " "   m a : c o n t e n t T y p e N a m e = " D o c u m e n t "   m a : c o n t e n t T y p e I D = " 0 x 0 1 0 1 0 0 B A 0 4 5 9 F 3 E 0 C 4 A 1 4 D B 6 0 5 E 1 D D 9 5 1 7 4 E 6 7 "   m a : c o n t e n t T y p e V e r s i o n = " 8 "   m a : c o n t e n t T y p e D e s c r i p t i o n = " C r e a t e   a   n e w   d o c u m e n t . "   m a : c o n t e n t T y p e S c o p e = " "   m a : v e r s i o n I D = " 5 3 4 8 2 d 3 9 4 5 1 5 4 e 9 b 0 e 0 d e 0 5 b d 0 a 6 9 e a c "   x m l n s : c t = " h t t p : / / s c h e m a s . m i c r o s o f t . c o m / o f f i c e / 2 0 0 6 / m e t a d a t a / c o n t e n t T y p e "   x m l n s : m a = " h t t p : / / s c h e m a s . m i c r o s o f t . c o m / o f f i c e / 2 0 0 6 / m e t a d a t a / p r o p e r t i e s / m e t a A t t r i b u t e s " >  
 < x s d : s c h e m a   t a r g e t N a m e s p a c e = " h t t p : / / s c h e m a s . m i c r o s o f t . c o m / o f f i c e / 2 0 0 6 / m e t a d a t a / p r o p e r t i e s "   m a : r o o t = " t r u e "   m a : f i e l d s I D = " 1 1 4 1 f 1 1 8 1 c d f f 3 f 2 e f f 9 f c 5 e c 1 6 0 a b 7 4 "   n s 3 : _ = " "   x m l n s : x s d = " h t t p : / / w w w . w 3 . o r g / 2 0 0 1 / X M L S c h e m a "   x m l n s : x s = " h t t p : / / w w w . w 3 . o r g / 2 0 0 1 / X M L S c h e m a "   x m l n s : p = " h t t p : / / s c h e m a s . m i c r o s o f t . c o m / o f f i c e / 2 0 0 6 / m e t a d a t a / p r o p e r t i e s "   x m l n s : n s 3 = " 4 c 1 b 9 7 0 0 - f a 7 a - 4 3 a 2 - a 1 f 2 - c b f 0 4 4 5 8 3 b 2 4 " >  
 < x s d : i m p o r t   n a m e s p a c e = " 4 c 1 b 9 7 0 0 - f a 7 a - 4 3 a 2 - a 1 f 2 - c b f 0 4 4 5 8 3 b 2 4 " / >  
 < x s d : e l e m e n t   n a m e = " p r o p e r t i e s " >  
 < x s d : c o m p l e x T y p e >  
 < x s d : s e q u e n c e >  
 < x s d : e l e m e n t   n a m e = " d o c u m e n t M a n a g e m e n t " >  
 < x s d : c o m p l e x T y p e >  
 < x s d : a l l >  
 < x s d : e l e m e n t   r e f = " n s 3 : M e d i a S e r v i c e M e t a d a t a "   m i n O c c u r s = " 0 " / >  
 < x s d : e l e m e n t   r e f = " n s 3 : M e d i a S e r v i c e F a s t M e t a d a t a "   m i n O c c u r s = " 0 " / >  
 < x s d : e l e m e n t   r e f = " n s 3 : M e d i a S e r v i c e O b j e c t D e t e c t o r V e r s i o n s "   m i n O c c u r s = " 0 " / >  
 < x s d : e l e m e n t   r e f = " n s 3 : _ a c t i v i t y "   m i n O c c u r s = " 0 " / >  
 < x s d : e l e m e n t   r e f = " n s 3 : M e d i a S e r v i c e S e a r c h P r o p e r t i e s "   m i n O c c u r s = " 0 " / >  
 < x s d : e l e m e n t   r e f = " n s 3 : M e d i a S e r v i c e G e n e r a t i o n T i m e "   m i n O c c u r s = " 0 " / >  
 < x s d : e l e m e n t   r e f = " n s 3 : M e d i a S e r v i c e E v e n t H a s h C o d e "   m i n O c c u r s = " 0 " / >  
 < x s d : e l e m e n t   r e f = " n s 3 : M e d i a L e n g t h I n S e c o n d s "   m i n O c c u r s = " 0 " / >  
 < / x s d : a l l >  
 < / x s d : c o m p l e x T y p e >  
 < / x s d : e l e m e n t >  
 < / x s d : s e q u e n c e >  
 < / x s d : c o m p l e x T y p e >  
 < / x s d : e l e m e n t >  
 < / x s d : s c h e m a >  
 < x s d : s c h e m a   t a r g e t N a m e s p a c e = " 4 c 1 b 9 7 0 0 - f a 7 a - 4 3 a 2 - a 1 f 2 - c b f 0 4 4 5 8 3 b 2 4 "   e l e m e n t F o r m D e f a u l t = " q u a l i f i e d "   x m l n s : x s d = " h t t p : / / w w w . w 3 . o r g / 2 0 0 1 / X M L S c h e m a "   x m l n s : x s = " h t t p : / / w w w . w 3 . o r g / 2 0 0 1 / X M L S c h e m a "   x m l n s : d m s = " h t t p : / / s c h e m a s . m i c r o s o f t . c o m / o f f i c e / 2 0 0 6 / d o c u m e n t M a n a g e m e n t / t y p e s "   x m l n s : p c = " h t t p : / / s c h e m a s . m i c r o s o f t . c o m / o f f i c e / i n f o p a t h / 2 0 0 7 / P a r t n e r C o n t r o l s " >  
 < x s d : i m p o r t   n a m e s p a c e = " h t t p : / / s c h e m a s . m i c r o s o f t . c o m / o f f i c e / 2 0 0 6 / d o c u m e n t M a n a g e m e n t / t y p e s " / >  
 < x s d : i m p o r t   n a m e s p a c e = " h t t p : / / s c h e m a s . m i c r o s o f t . c o m / o f f i c e / i n f o p a t h / 2 0 0 7 / P a r t n e r C o n t r o l s " / >  
 < x s d : e l e m e n t   n a m e = " M e d i a S e r v i c e M e t a d a t a "   m a : i n d e x = " 8 "   n i l l a b l e = " t r u e "   m a : d i s p l a y N a m e = " M e d i a S e r v i c e M e t a d a t a "   m a : h i d d e n = " t r u e "   m a : i n t e r n a l N a m e = " M e d i a S e r v i c e M e t a d a t a "   m a : r e a d O n l y = " t r u e " >  
 < x s d : s i m p l e T y p e >  
 < x s d : r e s t r i c t i o n   b a s e = " d m s : N o t e " / >  
 < / x s d : s i m p l e T y p e >  
 < / x s d : e l e m e n t >  
 < x s d : e l e m e n t   n a m e = " M e d i a S e r v i c e F a s t M e t a d a t a "   m a : i n d e x = " 9 "   n i l l a b l e = " t r u e "   m a : d i s p l a y N a m e = " M e d i a S e r v i c e F a s t M e t a d a t a "   m a : h i d d e n = " t r u e "   m a : i n t e r n a l N a m e = " M e d i a S e r v i c e F a s t M e t a d a t a "   m a : r e a d O n l y = " t r u e " >  
 < x s d : s i m p l e T y p e >  
 < x s d : r e s t r i c t i o n   b a s e = " d m s : N o t e " / >  
 < / x s d : s i m p l e T y p e >  
 < / x s d : e l e m e n t >  
 < x s d : e l e m e n t   n a m e = " M e d i a S e r v i c e O b j e c t D e t e c t o r V e r s i o n s "   m a : i n d e x = " 1 0 "   n i l l a b l e = " t r u e "   m a : d i s p l a y N a m e = " M e d i a S e r v i c e O b j e c t D e t e c t o r V e r s i o n s "   m a : h i d d e n = " t r u e "   m a : i n d e x e d = " t r u e "   m a : i n t e r n a l N a m e = " M e d i a S e r v i c e O b j e c t D e t e c t o r V e r s i o n s "   m a : r e a d O n l y = " t r u e " >  
 < x s d : s i m p l e T y p e >  
 < x s d : r e s t r i c t i o n   b a s e = " d m s : T e x t " / >  
 < / x s d : s i m p l e T y p e >  
 < / x s d : e l e m e n t >  
 < x s d : e l e m e n t   n a m e = " _ a c t i v i t y "   m a : i n d e x = " 1 1 "   n i l l a b l e = " t r u e "   m a : d i s p l a y N a m e = " _ a c t i v i t y "   m a : h i d d e n = " t r u e "   m a : i n t e r n a l N a m e = " _ a c t i v i t y " >  
 < x s d : s i m p l e T y p e >  
 < x s d : r e s t r i c t i o n   b a s e = " d m s : N o t e " / >  
 < / x s d : s i m p l e T y p e >  
 < / x s d : e l e m e n t >  
 < x s d : e l e m e n t   n a m e = " M e d i a S e r v i c e S e a r c h P r o p e r t i e s "   m a : i n d e x = " 1 2 "   n i l l a b l e = " t r u e "   m a : d i s p l a y N a m e = " M e d i a S e r v i c e S e a r c h P r o p e r t i e s "   m a : h i d d e n = " t r u e "   m a : i n t e r n a l N a m e = " M e d i a S e r v i c e S e a r c h P r o p e r t i e s "   m a : r e a d O n l y = " t r u e " >  
 < x s d : s i m p l e T y p e >  
 < x s d : r e s t r i c t i o n   b a s e = " d m s : N o t e " / >  
 < / x s d : s i m p l e T y p e >  
 < / x s d : e l e m e n t >  
 < x s d : e l e m e n t   n a m e = " M e d i a S e r v i c e G e n e r a t i o n T i m e "   m a : i n d e x = " 1 3 "   n i l l a b l e = " t r u e "   m a : d i s p l a y N a m e = " M e d i a S e r v i c e G e n e r a t i o n T i m e "   m a : h i d d e n = " t r u e "   m a : i n t e r n a l N a m e = " M e d i a S e r v i c e G e n e r a t i o n T i m e "   m a : r e a d O n l y = " t r u e " >  
 < x s d : s i m p l e T y p e >  
 < x s d : r e s t r i c t i o n   b a s e = " d m s : T e x t " / >  
 < / x s d : s i m p l e T y p e >  
 < / x s d : e l e m e n t >  
 < x s d : e l e m e n t   n a m e = " M e d i a S e r v i c e E v e n t H a s h C o d e "   m a : i n d e x = " 1 4 "   n i l l a b l e = " t r u e "   m a : d i s p l a y N a m e = " M e d i a S e r v i c e E v e n t H a s h C o d e "   m a : h i d d e n = " t r u e "   m a : i n t e r n a l N a m e = " M e d i a S e r v i c e E v e n t H a s h C o d e "   m a : r e a d O n l y = " t r u e " >  
 < x s d : s i m p l e T y p e >  
 < x s d : r e s t r i c t i o n   b a s e = " d m s : T e x t " / >  
 < / x s d : s i m p l e T y p e >  
 < / x s d : e l e m e n t >  
 < x s d : e l e m e n t   n a m e = " M e d i a L e n g t h I n S e c o n d s "   m a : i n d e x = " 1 5 "   n i l l a b l e = " t r u e "   m a : d i s p l a y N a m e = " M e d i a L e n g t h I n S e c o n d s "   m a : h i d d e n = " t r u e "   m a : i n t e r n a l N a m e = " M e d i a L e n g t h I n S e c o n d s "   m a : r e a d O n l y = " t r u e " >  
 < x s d : s i m p l e T y p e >  
 < x s d : r e s t r i c t i o n   b a s e = " d m s : U n k n o w n " / >  
 < / x s d : s i m p l e T y p e >  
 < / x s d : e l e m e n t >  
 < / x s d : s c h e m a >  
 < x s d : s c h e m a   t a r g e t N a m e s p a c e = " h t t p : / / s c h e m a s . o p e n x m l f o r m a t s . o r g / p a c k a g e / 2 0 0 6 / m e t a d a t a / c o r e - p r o p e r t i e s "   e l e m e n t F o r m D e f a u l t = " q u a l i f i e d "   a t t r i b u t e F o r m D e f a u l t = " u n q u a l i f i e d "   b l o c k D e f a u l t = " # a l l "   x m l n s = " h t t p : / / s c h e m a s . o p e n x m l f o r m a t s . o r g / p a c k a g e / 2 0 0 6 / m e t a d a t a / c o r e - p r o p e r t i e s "   x m l n s : x s d = " h t t p : / / w w w . w 3 . o r g / 2 0 0 1 / X M L S c h e m a "   x m l n s : x s i = " h t t p : / / w w w . w 3 . o r g / 2 0 0 1 / X M L S c h e m a - i n s t a n c e "   x m l n s : d c = " h t t p : / / p u r l . o r g / d c / e l e m e n t s / 1 . 1 / "   x m l n s : d c t e r m s = " h t t p : / / p u r l . o r g / d c / t e r m s / "   x m l n s : o d o c = " h t t p : / / s c h e m a s . m i c r o s o f t . c o m / i n t e r n a l / o b d " >  
 < x s d : i m p o r t   n a m e s p a c e = " h t t p : / / p u r l . o r g / d c / e l e m e n t s / 1 . 1 / "   s c h e m a L o c a t i o n = " h t t p : / / d u b l i n c o r e . o r g / s c h e m a s / x m l s / q d c / 2 0 0 3 / 0 4 / 0 2 / d c . x s d " / >  
 < x s d : i m p o r t   n a m e s p a c e = " h t t p : / / p u r l . o r g / d c / t e r m s / "   s c h e m a L o c a t i o n = " h t t p : / / d u b l i n c o r e . o r g / s c h e m a s / x m l s / q d c / 2 0 0 3 / 0 4 / 0 2 / d c t e r m s . x s d " / >  
 < x s d : e l e m e n t   n a m e = " c o r e P r o p e r t i e s "   t y p e = " C T _ c o r e P r o p e r t i e s " / >  
 < x s d : c o m p l e x T y p e   n a m e = " C T _ c o r e P r o p e r t i e s " >  
 < x s d : a l l >  
 < x s d : e l e m e n t   r e f = " d c : c r e a t o r "   m i n O c c u r s = " 0 "   m a x O c c u r s = " 1 " / >  
 < x s d : e l e m e n t   r e f = " d c t e r m s : c r e a t e d "   m i n O c c u r s = " 0 "   m a x O c c u r s = " 1 " / >  
 < x s d : e l e m e n t   r e f = " d c : i d e n t i f i e r "   m i n O c c u r s = " 0 "   m a x O c c u r s = " 1 " / >  
 < x s d : e l e m e n t   n a m e = " c o n t e n t T y p e "   m i n O c c u r s = " 0 "   m a x O c c u r s = " 1 "   t y p e = " x s d : s t r i n g "   m a : i n d e x = " 0 "   m a : d i s p l a y N a m e = " C o n t e n t   T y p e " / >  
 < x s d : e l e m e n t   r e f = " d c : t i t l e "   m i n O c c u r s = " 0 "   m a x O c c u r s = " 1 "   m a : i n d e x = " 4 "   m a : d i s p l a y N a m e = " T i t l e " / >  
 < x s d : e l e m e n t   r e f = " d c : s u b j e c t "   m i n O c c u r s = " 0 "   m a x O c c u r s = " 1 " / >  
 < x s d : e l e m e n t   r e f = " d c : d e s c r i p t i o n "   m i n O c c u r s = " 0 "   m a x O c c u r s = " 1 " / >  
 < x s d : e l e m e n t   n a m e = " k e y w o r d s "   m i n O c c u r s = " 0 "   m a x O c c u r s = " 1 "   t y p e = " x s d : s t r i n g " / >  
 < x s d : e l e m e n t   r e f = " d c : l a n g u a g e "   m i n O c c u r s = " 0 "   m a x O c c u r s = " 1 " / >  
 < x s d : e l e m e n t   n a m e = " c a t e g o r y "   m i n O c c u r s = " 0 "   m a x O c c u r s = " 1 "   t y p e = " x s d : s t r i n g " / >  
 < x s d : e l e m e n t   n a m e = " v e r s i o n "   m i n O c c u r s = " 0 "   m a x O c c u r s = " 1 "   t y p e = " x s d : s t r i n g " / >  
 < x s d : e l e m e n t   n a m e = " r e v i s i o n "   m i n O c c u r s = " 0 "   m a x O c c u r s = " 1 "   t y p e = " x s d : s t r i n g " >  
 < x s d : a n n o t a t i o n >  
 < x s d : d o c u m e n t a t i o n >  
                                                 T h i s   v a l u e   i n d i c a t e s   t h e   n u m b e r   o f   s a v e s   o r   r e v i s i o n s .   T h e   a p p l i c a t i o n   i s   r e s p o n s i b l e   f o r   u p d a t i n g   t h i s   v a l u e   a f t e r   e a c h   r e v i s i o n .  
                                         < / x s d : d o c u m e n t a t i o n >  
 < / x s d : a n n o t a t i o n >  
 < / x s d : e l e m e n t >  
 < x s d : e l e m e n t   n a m e = " l a s t M o d i f i e d B y "   m i n O c c u r s = " 0 "   m a x O c c u r s = " 1 "   t y p e = " x s d : s t r i n g " / >  
 < x s d : e l e m e n t   r e f = " d c t e r m s : m o d i f i e d "   m i n O c c u r s = " 0 "   m a x O c c u r s = " 1 " / >  
 < x s d : e l e m e n t   n a m e = " c o n t e n t S t a t u s "   m i n O c c u r s = " 0 "   m a x O c c u r s = " 1 "   t y p e = " x s d : s t r i n g " / >  
 < / x s d : a l l >  
 < / x s d : c o m p l e x T y p e >  
 < / x s d : s c h e m a >  
 < x s : s c h e m a   t a r g e t N a m e s p a c e = " h t t p : / / s c h e m a s . m i c r o s o f t . c o m / o f f i c e / i n f o p a t h / 2 0 0 7 / P a r t n e r C o n t r o l s "   e l e m e n t F o r m D e f a u l t = " q u a l i f i e d "   a t t r i b u t e F o r m D e f a u l t = " u n q u a l i f i e d "   x m l n s : p c = " h t t p : / / s c h e m a s . m i c r o s o f t . c o m / o f f i c e / i n f o p a t h / 2 0 0 7 / P a r t n e r C o n t r o l s "   x m l n s : x s = " h t t p : / / w w w . w 3 . o r g / 2 0 0 1 / X M L S c h e m a " >  
 < x s : e l e m e n t   n a m e = " P e r s o n " >  
 < x s : c o m p l e x T y p e >  
 < x s : s e q u e n c e >  
 < x s : e l e m e n t   r e f = " p c : D i s p l a y N a m e "   m i n O c c u r s = " 0 " > < / x s : e l e m e n t >  
 < x s : e l e m e n t   r e f = " p c : A c c o u n t I d "   m i n O c c u r s = " 0 " > < / x s : e l e m e n t >  
 < x s : e l e m e n t   r e f = " p c : A c c o u n t T y p e "   m i n O c c u r s = " 0 " > < / x s : e l e m e n t >  
 < / x s : s e q u e n c e >  
 < / x s : c o m p l e x T y p e >  
 < / x s : e l e m e n t >  
 < x s : e l e m e n t   n a m e = " D i s p l a y N a m e "   t y p e = " x s : s t r i n g " > < / x s : e l e m e n t >  
 < x s : e l e m e n t   n a m e = " A c c o u n t I d "   t y p e = " x s : s t r i n g " > < / x s : e l e m e n t >  
 < x s : e l e m e n t   n a m e = " A c c o u n t T y p e "   t y p e = " x s : s t r i n g " > < / x s : e l e m e n t >  
 < x s : e l e m e n t   n a m e = " B D C A s s o c i a t e d E n t i t y " >  
 < x s : c o m p l e x T y p e >  
 < x s : s e q u e n c e >  
 < x s : e l e m e n t   r e f = " p c : B D C E n t i t y "   m i n O c c u r s = " 0 "   m a x O c c u r s = " u n b o u n d e d " > < / x s : e l e m e n t >  
 < / x s : s e q u e n c e >  
 < x s : a t t r i b u t e   r e f = " p c : E n t i t y N a m e s p a c e " > < / x s : a t t r i b u t e >  
 < x s : a t t r i b u t e   r e f = " p c : E n t i t y N a m e " > < / x s : a t t r i b u t e >  
 < x s : a t t r i b u t e   r e f = " p c : S y s t e m I n s t a n c e N a m e " > < / x s : a t t r i b u t e >  
 < x s : a t t r i b u t e   r e f = " p c : A s s o c i a t i o n N a m e " > < / x s : a t t r i b u t e >  
 < / x s : c o m p l e x T y p e >  
 < / x s : e l e m e n t >  
 < x s : a t t r i b u t e   n a m e = " E n t i t y N a m e s p a c e "   t y p e = " x s : s t r i n g " > < / x s : a t t r i b u t e >  
 < x s : a t t r i b u t e   n a m e = " E n t i t y N a m e "   t y p e = " x s : s t r i n g " > < / x s : a t t r i b u t e >  
 < x s : a t t r i b u t e   n a m e = " S y s t e m I n s t a n c e N a m e "   t y p e = " x s : s t r i n g " > < / x s : a t t r i b u t e >  
 < x s : a t t r i b u t e   n a m e = " A s s o c i a t i o n N a m e "   t y p e = " x s : s t r i n g " > < / x s : a t t r i b u t e >  
 < x s : e l e m e n t   n a m e = " B D C E n t i t y " >  
 < x s : c o m p l e x T y p e >  
 < x s : s e q u e n c e >  
 < x s : e l e m e n t   r e f = " p c : E n t i t y D i s p l a y N a m e "   m i n O c c u r s = " 0 " > < / x s : e l e m e n t >  
 < x s : e l e m e n t   r e f = " p c : E n t i t y I n s t a n c e R e f e r e n c e "   m i n O c c u r s = " 0 " > < / x s : e l e m e n t >  
 < x s : e l e m e n t   r e f = " p c : E n t i t y I d 1 "   m i n O c c u r s = " 0 " > < / x s : e l e m e n t >  
 < x s : e l e m e n t   r e f = " p c : E n t i t y I d 2 "   m i n O c c u r s = " 0 " > < / x s : e l e m e n t >  
 < x s : e l e m e n t   r e f = " p c : E n t i t y I d 3 "   m i n O c c u r s = " 0 " > < / x s : e l e m e n t >  
 < x s : e l e m e n t   r e f = " p c : E n t i t y I d 4 "   m i n O c c u r s = " 0 " > < / x s : e l e m e n t >  
 < x s : e l e m e n t   r e f = " p c : E n t i t y I d 5 "   m i n O c c u r s = " 0 " > < / x s : e l e m e n t >  
 < / x s : s e q u e n c e >  
 < / x s : c o m p l e x T y p e >  
 < / x s : e l e m e n t >  
 < x s : e l e m e n t   n a m e = " E n t i t y D i s p l a y N a m e "   t y p e = " x s : s t r i n g " > < / x s : e l e m e n t >  
 < x s : e l e m e n t   n a m e = " E n t i t y I n s t a n c e R e f e r e n c e "   t y p e = " x s : s t r i n g " > < / x s : e l e m e n t >  
 < x s : e l e m e n t   n a m e = " E n t i t y I d 1 "   t y p e = " x s : s t r i n g " > < / x s : e l e m e n t >  
 < x s : e l e m e n t   n a m e = " E n t i t y I d 2 "   t y p e = " x s : s t r i n g " > < / x s : e l e m e n t >  
 < x s : e l e m e n t   n a m e = " E n t i t y I d 3 "   t y p e = " x s : s t r i n g " > < / x s : e l e m e n t >  
 < x s : e l e m e n t   n a m e = " E n t i t y I d 4 "   t y p e = " x s : s t r i n g " > < / x s : e l e m e n t >  
 < x s : e l e m e n t   n a m e = " E n t i t y I d 5 "   t y p e = " x s : s t r i n g " > < / x s : e l e m e n t >  
 < x s : e l e m e n t   n a m e = " T e r m s " >  
 < x s : c o m p l e x T y p e >  
 < x s : s e q u e n c e >  
 < x s : e l e m e n t   r e f = " p c : T e r m I n f o "   m i n O c c u r s = " 0 "   m a x O c c u r s = " u n b o u n d e d " > < / x s : e l e m e n t >  
 < / x s : s e q u e n c e >  
 < / x s : c o m p l e x T y p e >  
 < / x s : e l e m e n t >  
 < x s : e l e m e n t   n a m e = " T e r m I n f o " >  
 < x s : c o m p l e x T y p e >  
 < x s : s e q u e n c e >  
 < x s : e l e m e n t   r e f = " p c : T e r m N a m e "   m i n O c c u r s = " 0 " > < / x s : e l e m e n t >  
 < x s : e l e m e n t   r e f = " p c : T e r m I d "   m i n O c c u r s = " 0 " > < / x s : e l e m e n t >  
 < / x s : s e q u e n c e >  
 < / x s : c o m p l e x T y p e >  
 < / x s : e l e m e n t >  
 < x s : e l e m e n t   n a m e = " T e r m N a m e "   t y p e = " x s : s t r i n g " > < / x s : e l e m e n t >  
 < x s : e l e m e n t   n a m e = " T e r m I d "   t y p e = " x s : s t r i n g " > < / x s : e l e m e n t >  
 < / x s : s c h e m a >  
 < / c t : c o n t e n t T y p e S c h e m a > 
</file>

<file path=customXml/item3.xml>��< ? x m l   v e r s i o n = " 1 . 0 " ? > < p : p r o p e r t i e s   x m l n s : p = " h t t p : / / s c h e m a s . m i c r o s o f t . c o m / o f f i c e / 2 0 0 6 / m e t a d a t a / p r o p e r t i e s "   x m l n s : x s i = " h t t p : / / w w w . w 3 . o r g / 2 0 0 1 / X M L S c h e m a - i n s t a n c e "   x m l n s : p c = " h t t p : / / s c h e m a s . m i c r o s o f t . c o m / o f f i c e / i n f o p a t h / 2 0 0 7 / P a r t n e r C o n t r o l s " > < d o c u m e n t M a n a g e m e n t > < _ a c t i v i t y   x m l n s = " 4 c 1 b 9 7 0 0 - f a 7 a - 4 3 a 2 - a 1 f 2 - c b f 0 4 4 5 8 3 b 2 4 "   x s i : n i l = " t r u e " / > < / d o c u m e n t M a n a g e m e n t > < / p : p r o p e r t i e s > 
</file>

<file path=customXml/itemProps1.xml><?xml version="1.0" encoding="utf-8"?>
<ds:datastoreItem xmlns:ds="http://schemas.openxmlformats.org/officeDocument/2006/customXml" ds:itemID="{C0887297-253A-4A58-8784-8A73E8A67A41}">
  <ds:schemaRefs/>
</ds:datastoreItem>
</file>

<file path=customXml/itemProps2.xml><?xml version="1.0" encoding="utf-8"?>
<ds:datastoreItem xmlns:ds="http://schemas.openxmlformats.org/officeDocument/2006/customXml" ds:itemID="{A91B6E7C-5145-4446-9B24-2330468652C6}">
  <ds:schemaRefs/>
</ds:datastoreItem>
</file>

<file path=customXml/itemProps3.xml><?xml version="1.0" encoding="utf-8"?>
<ds:datastoreItem xmlns:ds="http://schemas.openxmlformats.org/officeDocument/2006/customXml" ds:itemID="{4A7FC8BE-75E4-42A8-AAB9-770C39F5E513}">
  <ds:schemaRefs/>
</ds:datastoreItem>
</file>

<file path=docProps/app.xml><?xml version="1.0" encoding="utf-8"?>
<Properties xmlns="http://schemas.openxmlformats.org/officeDocument/2006/extended-properties" xmlns:vt="http://schemas.openxmlformats.org/officeDocument/2006/docPropsVTypes">
  <TotalTime>0</TotalTime>
  <Words>6402</Words>
  <Application>WPS Presentation</Application>
  <PresentationFormat>Custom</PresentationFormat>
  <Paragraphs>110</Paragraphs>
  <Slides>13</Slides>
  <Notes>11</Notes>
  <HiddenSlides>0</HiddenSlides>
  <MMClips>11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13</vt:i4>
      </vt:variant>
    </vt:vector>
  </HeadingPairs>
  <TitlesOfParts>
    <vt:vector size="29" baseType="lpstr">
      <vt:lpstr>Arial</vt:lpstr>
      <vt:lpstr>SimSun</vt:lpstr>
      <vt:lpstr>Wingdings</vt:lpstr>
      <vt:lpstr>Unbounded</vt:lpstr>
      <vt:lpstr>Segoe Print</vt:lpstr>
      <vt:lpstr>Unbounded</vt:lpstr>
      <vt:lpstr>Unbounded</vt:lpstr>
      <vt:lpstr>Open Sans</vt:lpstr>
      <vt:lpstr>Open Sans</vt:lpstr>
      <vt:lpstr>Open Sans</vt:lpstr>
      <vt:lpstr>Calibri</vt:lpstr>
      <vt:lpstr>Microsoft YaHei</vt:lpstr>
      <vt:lpstr>Arial Unicode MS</vt:lpstr>
      <vt:lpstr>Aptos</vt:lpstr>
      <vt:lpstr>MingLiU-ExtB</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creator>PptxGenJS</dc:creator>
  <dc:subject>PptxGenJS Presentation</dc:subject>
  <cp:lastModifiedBy>oalap</cp:lastModifiedBy>
  <cp:revision>24</cp:revision>
  <dcterms:created xsi:type="dcterms:W3CDTF">2024-03-23T21:10:00Z</dcterms:created>
  <dcterms:modified xsi:type="dcterms:W3CDTF">2024-03-28T21:57:20Z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0x010100BA0459F3E0C4A14DB605E1DD95174E67</vt:lpwstr>
  </property>
  <property fmtid="{D5CDD505-2E9C-101B-9397-08002B2CF9AE}" pid="3" name="ICV">
    <vt:lpwstr>25075C8A14B24AC7854F5A9CF1139477_13</vt:lpwstr>
  </property>
  <property fmtid="{D5CDD505-2E9C-101B-9397-08002B2CF9AE}" pid="4" name="KSOProductBuildVer">
    <vt:lpwstr>1033-12.2.0.13538</vt:lpwstr>
  </property>
</Properties>
</file>