
<file path=[Content_Types].xml><?xml version="1.0" encoding="utf-8"?>
<Types xmlns="http://schemas.openxmlformats.org/package/2006/content-types">
  <Default Extension="png" ContentType="image/png"/>
  <Default Extension="jpeg" ContentType="image/jpeg"/>
  <Default Extension="JPG" ContentType="image/.jp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4" r:id="rId12"/>
    <p:sldId id="265" r:id="rId13"/>
    <p:sldId id="266" r:id="rId14"/>
    <p:sldId id="267" r:id="rId15"/>
    <p:sldId id="268" r:id="rId16"/>
  </p:sldIdLst>
  <p:sldSz cx="9144000" cy="5143500"/>
  <p:notesSz cx="6858000" cy="9144000"/>
  <p:embeddedFontLst>
    <p:embeddedFont>
      <p:font typeface="Maven Pro"/>
      <p:regular r:id="rId20"/>
    </p:embeddedFont>
    <p:embeddedFont>
      <p:font typeface="Nunito"/>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20" userDrawn="1">
          <p15:clr>
            <a:srgbClr val="747775"/>
          </p15:clr>
        </p15:guide>
        <p15:guide id="2" pos="2880" userDrawn="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showGuides="1">
      <p:cViewPr varScale="1">
        <p:scale>
          <a:sx n="100" d="100"/>
          <a:sy n="100" d="100"/>
        </p:scale>
        <p:origin x="0" y="0"/>
      </p:cViewPr>
      <p:guideLst>
        <p:guide orient="horz" pos="1620"/>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font" Target="fonts/font2.fntdata"/><Relationship Id="rId20" Type="http://schemas.openxmlformats.org/officeDocument/2006/relationships/font" Target="fonts/font1.fntdata"/><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273" name="Shape 273"/>
        <p:cNvGrpSpPr/>
        <p:nvPr/>
      </p:nvGrpSpPr>
      <p:grpSpPr>
        <a:xfrm>
          <a:off x="0" y="0"/>
          <a:ext cx="0" cy="0"/>
          <a:chOff x="0" y="0"/>
          <a:chExt cx="0" cy="0"/>
        </a:xfrm>
      </p:grpSpPr>
      <p:sp>
        <p:nvSpPr>
          <p:cNvPr id="274" name="Google Shape;274;g2c128752a2d_0_6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2c128752a2d_0_6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343" name="Shape 343"/>
        <p:cNvGrpSpPr/>
        <p:nvPr/>
      </p:nvGrpSpPr>
      <p:grpSpPr>
        <a:xfrm>
          <a:off x="0" y="0"/>
          <a:ext cx="0" cy="0"/>
          <a:chOff x="0" y="0"/>
          <a:chExt cx="0" cy="0"/>
        </a:xfrm>
      </p:grpSpPr>
      <p:sp>
        <p:nvSpPr>
          <p:cNvPr id="344" name="Google Shape;344;g2c128752a2d_0_4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2c128752a2d_0_4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351" name="Shape 351"/>
        <p:cNvGrpSpPr/>
        <p:nvPr/>
      </p:nvGrpSpPr>
      <p:grpSpPr>
        <a:xfrm>
          <a:off x="0" y="0"/>
          <a:ext cx="0" cy="0"/>
          <a:chOff x="0" y="0"/>
          <a:chExt cx="0" cy="0"/>
        </a:xfrm>
      </p:grpSpPr>
      <p:sp>
        <p:nvSpPr>
          <p:cNvPr id="352" name="Google Shape;352;g2c128752a2d_0_45: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2c128752a2d_0_4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359" name="Shape 359"/>
        <p:cNvGrpSpPr/>
        <p:nvPr/>
      </p:nvGrpSpPr>
      <p:grpSpPr>
        <a:xfrm>
          <a:off x="0" y="0"/>
          <a:ext cx="0" cy="0"/>
          <a:chOff x="0" y="0"/>
          <a:chExt cx="0" cy="0"/>
        </a:xfrm>
      </p:grpSpPr>
      <p:sp>
        <p:nvSpPr>
          <p:cNvPr id="360" name="Google Shape;360;g2c128752a2d_0_5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2c128752a2d_0_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366" name="Shape 366"/>
        <p:cNvGrpSpPr/>
        <p:nvPr/>
      </p:nvGrpSpPr>
      <p:grpSpPr>
        <a:xfrm>
          <a:off x="0" y="0"/>
          <a:ext cx="0" cy="0"/>
          <a:chOff x="0" y="0"/>
          <a:chExt cx="0" cy="0"/>
        </a:xfrm>
      </p:grpSpPr>
      <p:sp>
        <p:nvSpPr>
          <p:cNvPr id="367" name="Google Shape;367;g2c128752a2d_0_55: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2c128752a2d_0_5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282" name="Shape 282"/>
        <p:cNvGrpSpPr/>
        <p:nvPr/>
      </p:nvGrpSpPr>
      <p:grpSpPr>
        <a:xfrm>
          <a:off x="0" y="0"/>
          <a:ext cx="0" cy="0"/>
          <a:chOff x="0" y="0"/>
          <a:chExt cx="0" cy="0"/>
        </a:xfrm>
      </p:grpSpPr>
      <p:sp>
        <p:nvSpPr>
          <p:cNvPr id="283" name="Google Shape;283;g2c128752a2d_0_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2c128752a2d_0_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288" name="Shape 288"/>
        <p:cNvGrpSpPr/>
        <p:nvPr/>
      </p:nvGrpSpPr>
      <p:grpSpPr>
        <a:xfrm>
          <a:off x="0" y="0"/>
          <a:ext cx="0" cy="0"/>
          <a:chOff x="0" y="0"/>
          <a:chExt cx="0" cy="0"/>
        </a:xfrm>
      </p:grpSpPr>
      <p:sp>
        <p:nvSpPr>
          <p:cNvPr id="289" name="Google Shape;289;g2c128752a2d_0_5: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2c128752a2d_0_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96" name="Shape 296"/>
        <p:cNvGrpSpPr/>
        <p:nvPr/>
      </p:nvGrpSpPr>
      <p:grpSpPr>
        <a:xfrm>
          <a:off x="0" y="0"/>
          <a:ext cx="0" cy="0"/>
          <a:chOff x="0" y="0"/>
          <a:chExt cx="0" cy="0"/>
        </a:xfrm>
      </p:grpSpPr>
      <p:sp>
        <p:nvSpPr>
          <p:cNvPr id="297" name="Google Shape;297;g2c128752a2d_0_1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2c128752a2d_0_1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304" name="Shape 304"/>
        <p:cNvGrpSpPr/>
        <p:nvPr/>
      </p:nvGrpSpPr>
      <p:grpSpPr>
        <a:xfrm>
          <a:off x="0" y="0"/>
          <a:ext cx="0" cy="0"/>
          <a:chOff x="0" y="0"/>
          <a:chExt cx="0" cy="0"/>
        </a:xfrm>
      </p:grpSpPr>
      <p:sp>
        <p:nvSpPr>
          <p:cNvPr id="305" name="Google Shape;305;g2c128752a2d_0_15: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2c128752a2d_0_1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312" name="Shape 312"/>
        <p:cNvGrpSpPr/>
        <p:nvPr/>
      </p:nvGrpSpPr>
      <p:grpSpPr>
        <a:xfrm>
          <a:off x="0" y="0"/>
          <a:ext cx="0" cy="0"/>
          <a:chOff x="0" y="0"/>
          <a:chExt cx="0" cy="0"/>
        </a:xfrm>
      </p:grpSpPr>
      <p:sp>
        <p:nvSpPr>
          <p:cNvPr id="313" name="Google Shape;313;g2c128752a2d_0_2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2c128752a2d_0_2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320" name="Shape 320"/>
        <p:cNvGrpSpPr/>
        <p:nvPr/>
      </p:nvGrpSpPr>
      <p:grpSpPr>
        <a:xfrm>
          <a:off x="0" y="0"/>
          <a:ext cx="0" cy="0"/>
          <a:chOff x="0" y="0"/>
          <a:chExt cx="0" cy="0"/>
        </a:xfrm>
      </p:grpSpPr>
      <p:sp>
        <p:nvSpPr>
          <p:cNvPr id="321" name="Google Shape;321;g2c128752a2d_0_25: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2c128752a2d_0_2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327" name="Shape 327"/>
        <p:cNvGrpSpPr/>
        <p:nvPr/>
      </p:nvGrpSpPr>
      <p:grpSpPr>
        <a:xfrm>
          <a:off x="0" y="0"/>
          <a:ext cx="0" cy="0"/>
          <a:chOff x="0" y="0"/>
          <a:chExt cx="0" cy="0"/>
        </a:xfrm>
      </p:grpSpPr>
      <p:sp>
        <p:nvSpPr>
          <p:cNvPr id="328" name="Google Shape;328;g2c128752a2d_0_3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2c128752a2d_0_3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335" name="Shape 335"/>
        <p:cNvGrpSpPr/>
        <p:nvPr/>
      </p:nvGrpSpPr>
      <p:grpSpPr>
        <a:xfrm>
          <a:off x="0" y="0"/>
          <a:ext cx="0" cy="0"/>
          <a:chOff x="0" y="0"/>
          <a:chExt cx="0" cy="0"/>
        </a:xfrm>
      </p:grpSpPr>
      <p:sp>
        <p:nvSpPr>
          <p:cNvPr id="336" name="Google Shape;336;g2c128752a2d_0_35: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2c128752a2d_0_3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bg>
      <p:bgPr>
        <a:solidFill>
          <a:schemeClr val="accent3"/>
        </a:solidFill>
        <a:effectLst/>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13;p2"/>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16;p2"/>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7;p2"/>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20;p2"/>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21;p2"/>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22;p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25;p2"/>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26;p2"/>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27;p2"/>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28;p2"/>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34;p2"/>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6" name="Google Shape;36;p2"/>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39;p2"/>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42;p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44;p2"/>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45;p2"/>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6" name="Google Shape;46;p2"/>
          <p:cNvSpPr txBox="1"/>
          <p:nvPr>
            <p:ph type="ctrTitle"/>
          </p:nvPr>
        </p:nvSpPr>
        <p:spPr>
          <a:xfrm>
            <a:off x="824000" y="1613813"/>
            <a:ext cx="4255500" cy="18729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type="subTitle" idx="1"/>
          </p:nvPr>
        </p:nvSpPr>
        <p:spPr>
          <a:xfrm>
            <a:off x="824000" y="3596300"/>
            <a:ext cx="4255500" cy="6954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145;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146;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147;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150;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 name="Google Shape;15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 name="Google Shape;152;p11"/>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 name="Google Shape;153;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156;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157;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158;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16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162;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165;p11"/>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166;p11"/>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167;p11"/>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168;p11"/>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171;p1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172;p11"/>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173;p11"/>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176;p11"/>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 name="Google Shape;177;p11"/>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180;p11"/>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181;p1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182;p11"/>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183;p11"/>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 name="Google Shape;186;p11"/>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 name="Google Shape;187;p11"/>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 name="Google Shape;188;p11"/>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191;p1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192;p11"/>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193;p11"/>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196;p11"/>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 name="Google Shape;197;p11"/>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200;p11"/>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201;p1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 name="Google Shape;202;p11"/>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 name="Google Shape;205;p11"/>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 name="Google Shape;206;p11"/>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 name="Google Shape;207;p11"/>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 name="Google Shape;210;p11"/>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 name="Google Shape;211;p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 name="Google Shape;212;p11"/>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 name="Google Shape;213;p11"/>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 name="Google Shape;216;p11"/>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 name="Google Shape;217;p11"/>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 name="Google Shape;218;p11"/>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 name="Google Shape;221;p1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 name="Google Shape;222;p11"/>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 name="Google Shape;225;p11"/>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 name="Google Shape;226;p11"/>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 name="Google Shape;227;p11"/>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 name="Google Shape;230;p11"/>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 name="Google Shape;231;p1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 name="Google Shape;232;p11"/>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 name="Google Shape;233;p11"/>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 name="Google Shape;236;p11"/>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 name="Google Shape;237;p11"/>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 name="Google Shape;238;p11"/>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 name="Google Shape;241;p1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 name="Google Shape;242;p11"/>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 name="Google Shape;245;p11"/>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 name="Google Shape;246;p11"/>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 name="Google Shape;247;p11"/>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 name="Google Shape;248;p11"/>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 name="Google Shape;251;p1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 name="Google Shape;252;p11"/>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 name="Google Shape;253;p11"/>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 name="Google Shape;256;p11"/>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 name="Google Shape;257;p11"/>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 name="Google Shape;258;p11"/>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 name="Google Shape;261;p1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 name="Google Shape;262;p11"/>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 name="Google Shape;265;p11"/>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 name="Google Shape;266;p11"/>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 name="Google Shape;267;p11"/>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268" name="Google Shape;268;p11"/>
          <p:cNvSpPr txBox="1"/>
          <p:nvPr>
            <p:ph type="title" hasCustomPrompt="1"/>
          </p:nvPr>
        </p:nvSpPr>
        <p:spPr>
          <a:xfrm>
            <a:off x="1388625" y="772725"/>
            <a:ext cx="6366900" cy="18633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type="body" idx="1"/>
          </p:nvPr>
        </p:nvSpPr>
        <p:spPr>
          <a:xfrm>
            <a:off x="1388625" y="2712300"/>
            <a:ext cx="6366900" cy="11112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0"/>
              </a:spcBef>
              <a:spcAft>
                <a:spcPts val="0"/>
              </a:spcAft>
              <a:buClr>
                <a:schemeClr val="lt1"/>
              </a:buClr>
              <a:buSzPts val="1100"/>
              <a:buChar char="○"/>
              <a:defRPr>
                <a:solidFill>
                  <a:schemeClr val="lt1"/>
                </a:solidFill>
              </a:defRPr>
            </a:lvl2pPr>
            <a:lvl3pPr marL="1371600" lvl="2" indent="-298450" algn="ctr">
              <a:spcBef>
                <a:spcPts val="0"/>
              </a:spcBef>
              <a:spcAft>
                <a:spcPts val="0"/>
              </a:spcAft>
              <a:buClr>
                <a:schemeClr val="lt1"/>
              </a:buClr>
              <a:buSzPts val="1100"/>
              <a:buChar char="■"/>
              <a:defRPr>
                <a:solidFill>
                  <a:schemeClr val="lt1"/>
                </a:solidFill>
              </a:defRPr>
            </a:lvl3pPr>
            <a:lvl4pPr marL="1828800" lvl="3" indent="-298450" algn="ctr">
              <a:spcBef>
                <a:spcPts val="0"/>
              </a:spcBef>
              <a:spcAft>
                <a:spcPts val="0"/>
              </a:spcAft>
              <a:buClr>
                <a:schemeClr val="lt1"/>
              </a:buClr>
              <a:buSzPts val="1100"/>
              <a:buChar char="●"/>
              <a:defRPr>
                <a:solidFill>
                  <a:schemeClr val="lt1"/>
                </a:solidFill>
              </a:defRPr>
            </a:lvl4pPr>
            <a:lvl5pPr marL="2286000" lvl="4" indent="-298450" algn="ctr">
              <a:spcBef>
                <a:spcPts val="0"/>
              </a:spcBef>
              <a:spcAft>
                <a:spcPts val="0"/>
              </a:spcAft>
              <a:buClr>
                <a:schemeClr val="lt1"/>
              </a:buClr>
              <a:buSzPts val="1100"/>
              <a:buChar char="○"/>
              <a:defRPr>
                <a:solidFill>
                  <a:schemeClr val="lt1"/>
                </a:solidFill>
              </a:defRPr>
            </a:lvl5pPr>
            <a:lvl6pPr marL="2743200" lvl="5" indent="-298450" algn="ctr">
              <a:spcBef>
                <a:spcPts val="0"/>
              </a:spcBef>
              <a:spcAft>
                <a:spcPts val="0"/>
              </a:spcAft>
              <a:buClr>
                <a:schemeClr val="lt1"/>
              </a:buClr>
              <a:buSzPts val="1100"/>
              <a:buChar char="■"/>
              <a:defRPr>
                <a:solidFill>
                  <a:schemeClr val="lt1"/>
                </a:solidFill>
              </a:defRPr>
            </a:lvl6pPr>
            <a:lvl7pPr marL="3200400" lvl="6" indent="-298450" algn="ctr">
              <a:spcBef>
                <a:spcPts val="0"/>
              </a:spcBef>
              <a:spcAft>
                <a:spcPts val="0"/>
              </a:spcAft>
              <a:buClr>
                <a:schemeClr val="lt1"/>
              </a:buClr>
              <a:buSzPts val="1100"/>
              <a:buChar char="●"/>
              <a:defRPr>
                <a:solidFill>
                  <a:schemeClr val="lt1"/>
                </a:solidFill>
              </a:defRPr>
            </a:lvl7pPr>
            <a:lvl8pPr marL="3657600" lvl="7" indent="-298450" algn="ctr">
              <a:spcBef>
                <a:spcPts val="0"/>
              </a:spcBef>
              <a:spcAft>
                <a:spcPts val="0"/>
              </a:spcAft>
              <a:buClr>
                <a:schemeClr val="lt1"/>
              </a:buClr>
              <a:buSzPts val="1100"/>
              <a:buChar char="○"/>
              <a:defRPr>
                <a:solidFill>
                  <a:schemeClr val="lt1"/>
                </a:solidFill>
              </a:defRPr>
            </a:lvl8pPr>
            <a:lvl9pPr marL="4114800" lvl="8" indent="-298450" algn="ctr">
              <a:spcBef>
                <a:spcPts val="0"/>
              </a:spcBef>
              <a:spcAft>
                <a:spcPts val="0"/>
              </a:spcAft>
              <a:buClr>
                <a:schemeClr val="lt1"/>
              </a:buClr>
              <a:buSzPts val="1100"/>
              <a:buChar char="■"/>
              <a:defRPr>
                <a:solidFill>
                  <a:schemeClr val="lt1"/>
                </a:solidFill>
              </a:defRPr>
            </a:lvl9pPr>
          </a:lstStyle>
          <a:p/>
        </p:txBody>
      </p:sp>
      <p:sp>
        <p:nvSpPr>
          <p:cNvPr id="270" name="Google Shape;270;p11"/>
          <p:cNvSpPr txBox="1"/>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271" name="Shape 271"/>
        <p:cNvGrpSpPr/>
        <p:nvPr/>
      </p:nvGrpSpPr>
      <p:grpSpPr>
        <a:xfrm>
          <a:off x="0" y="0"/>
          <a:ext cx="0" cy="0"/>
          <a:chOff x="0" y="0"/>
          <a:chExt cx="0" cy="0"/>
        </a:xfrm>
      </p:grpSpPr>
      <p:sp>
        <p:nvSpPr>
          <p:cNvPr id="272" name="Google Shape;272;p12"/>
          <p:cNvSpPr txBox="1"/>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bg>
      <p:bgPr>
        <a:solidFill>
          <a:schemeClr val="dk1"/>
        </a:solidFill>
        <a:effectLst/>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53;p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56;p3"/>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57;p3"/>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60;p3"/>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61;p3"/>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62;p3"/>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66;p3"/>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69;p3"/>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70;p3"/>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73;p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74;p3"/>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75;p3"/>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78;p3"/>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79;p3"/>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80;p3"/>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81;p3"/>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82" name="Google Shape;82;p3"/>
          <p:cNvSpPr txBox="1"/>
          <p:nvPr>
            <p:ph type="title"/>
          </p:nvPr>
        </p:nvSpPr>
        <p:spPr>
          <a:xfrm>
            <a:off x="824000" y="1613825"/>
            <a:ext cx="5857800" cy="18729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87;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8" name="Google Shape;88;p4"/>
          <p:cNvSpPr txBox="1"/>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type="body" idx="1"/>
          </p:nvPr>
        </p:nvSpPr>
        <p:spPr>
          <a:xfrm>
            <a:off x="1303800" y="1990050"/>
            <a:ext cx="7030500" cy="254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p:txBody>
      </p:sp>
      <p:sp>
        <p:nvSpPr>
          <p:cNvPr id="90" name="Google Shape;90;p4"/>
          <p:cNvSpPr txBox="1"/>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94;p5"/>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5" name="Google Shape;95;p5"/>
          <p:cNvSpPr txBox="1"/>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type="body" idx="1"/>
          </p:nvPr>
        </p:nvSpPr>
        <p:spPr>
          <a:xfrm>
            <a:off x="1303800" y="1990050"/>
            <a:ext cx="3430500" cy="254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p:txBody>
      </p:sp>
      <p:sp>
        <p:nvSpPr>
          <p:cNvPr id="97" name="Google Shape;97;p5"/>
          <p:cNvSpPr txBox="1"/>
          <p:nvPr>
            <p:ph type="body" idx="2"/>
          </p:nvPr>
        </p:nvSpPr>
        <p:spPr>
          <a:xfrm>
            <a:off x="4903650" y="1990050"/>
            <a:ext cx="3430500" cy="254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p:txBody>
      </p:sp>
      <p:sp>
        <p:nvSpPr>
          <p:cNvPr id="98" name="Google Shape;98;p5"/>
          <p:cNvSpPr txBox="1"/>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102;p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3" name="Google Shape;103;p6"/>
          <p:cNvSpPr txBox="1"/>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108;p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9" name="Google Shape;109;p7"/>
          <p:cNvSpPr txBox="1"/>
          <p:nvPr>
            <p:ph type="title"/>
          </p:nvPr>
        </p:nvSpPr>
        <p:spPr>
          <a:xfrm>
            <a:off x="1303800" y="598575"/>
            <a:ext cx="3312000" cy="15900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type="body" idx="1"/>
          </p:nvPr>
        </p:nvSpPr>
        <p:spPr>
          <a:xfrm>
            <a:off x="1303800" y="2309675"/>
            <a:ext cx="3312000" cy="2221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p:txBody>
      </p:sp>
      <p:sp>
        <p:nvSpPr>
          <p:cNvPr id="111" name="Google Shape;111;p7"/>
          <p:cNvSpPr txBox="1"/>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116;p8"/>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121;p8"/>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 name="Google Shape;124;p8"/>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125" name="Google Shape;125;p8"/>
          <p:cNvSpPr txBox="1"/>
          <p:nvPr>
            <p:ph type="title"/>
          </p:nvPr>
        </p:nvSpPr>
        <p:spPr>
          <a:xfrm>
            <a:off x="824000" y="763600"/>
            <a:ext cx="5857800" cy="35733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130;p9"/>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1" name="Google Shape;131;p9"/>
          <p:cNvSpPr txBox="1"/>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p:txBody>
      </p:sp>
      <p:sp>
        <p:nvSpPr>
          <p:cNvPr id="134" name="Google Shape;134;p9"/>
          <p:cNvSpPr txBox="1"/>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138;p1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9" name="Google Shape;139;p10"/>
          <p:cNvSpPr txBox="1"/>
          <p:nvPr>
            <p:ph type="body" idx="1"/>
          </p:nvPr>
        </p:nvSpPr>
        <p:spPr>
          <a:xfrm>
            <a:off x="1303800" y="4138975"/>
            <a:ext cx="5843100" cy="534900"/>
          </a:xfrm>
          <a:prstGeom prst="rect">
            <a:avLst/>
          </a:prstGeom>
        </p:spPr>
        <p:txBody>
          <a:bodyPr spcFirstLastPara="1" wrap="square" lIns="91425" tIns="91425" rIns="91425" bIns="91425" anchor="t" anchorCtr="0">
            <a:normAutofit/>
          </a:bodyPr>
          <a:lstStyle>
            <a:lvl1pPr marL="457200" lvl="0" indent="-228600">
              <a:lnSpc>
                <a:spcPct val="100000"/>
              </a:lnSpc>
              <a:spcBef>
                <a:spcPts val="0"/>
              </a:spcBef>
              <a:spcAft>
                <a:spcPts val="0"/>
              </a:spcAft>
              <a:buSzPts val="1300"/>
              <a:buNone/>
              <a:defRPr/>
            </a:lvl1pPr>
          </a:lstStyle>
          <a:p/>
        </p:txBody>
      </p:sp>
      <p:sp>
        <p:nvSpPr>
          <p:cNvPr id="140" name="Google Shape;140;p10"/>
          <p:cNvSpPr txBox="1"/>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p:txBody>
      </p:sp>
      <p:sp>
        <p:nvSpPr>
          <p:cNvPr id="7" name="Google Shape;7;p1"/>
          <p:cNvSpPr txBox="1"/>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3.xml"/><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image" Target="../media/image12.GI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3.xml"/><Relationship Id="rId3" Type="http://schemas.openxmlformats.org/officeDocument/2006/relationships/hyperlink" Target="https://www.worldatlas.com/articles/what-is-american-culture.html" TargetMode="External"/><Relationship Id="rId2" Type="http://schemas.openxmlformats.org/officeDocument/2006/relationships/hyperlink" Target="https://symbolhunt.com/united-states/" TargetMode="External"/><Relationship Id="rId1" Type="http://schemas.openxmlformats.org/officeDocument/2006/relationships/hyperlink" Target="https://worldpopulationreview.com/?ref=changenode.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image" Target="../media/image6.GI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276" name="Shape 276"/>
        <p:cNvGrpSpPr/>
        <p:nvPr/>
      </p:nvGrpSpPr>
      <p:grpSpPr>
        <a:xfrm>
          <a:off x="0" y="0"/>
          <a:ext cx="0" cy="0"/>
          <a:chOff x="0" y="0"/>
          <a:chExt cx="0" cy="0"/>
        </a:xfrm>
      </p:grpSpPr>
      <p:sp>
        <p:nvSpPr>
          <p:cNvPr id="277" name="Google Shape;277;p13"/>
          <p:cNvSpPr txBox="1"/>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panose="020B0604020202020204"/>
              <a:buNone/>
            </a:pPr>
            <a:r>
              <a:rPr lang="en-GB" sz="1800" b="1">
                <a:latin typeface="Times New Roman" panose="02020603050405020304"/>
                <a:ea typeface="Times New Roman" panose="02020603050405020304"/>
                <a:cs typeface="Times New Roman" panose="02020603050405020304"/>
                <a:sym typeface="Times New Roman" panose="02020603050405020304"/>
              </a:rPr>
              <a:t>                        </a:t>
            </a:r>
            <a:r>
              <a:rPr lang="en-GB" sz="1800">
                <a:latin typeface="Times New Roman" panose="02020603050405020304"/>
                <a:ea typeface="Times New Roman" panose="02020603050405020304"/>
                <a:cs typeface="Times New Roman" panose="02020603050405020304"/>
                <a:sym typeface="Times New Roman" panose="02020603050405020304"/>
              </a:rPr>
              <a:t>F</a:t>
            </a:r>
            <a:r>
              <a:rPr lang="en-GB" sz="1800" b="1">
                <a:latin typeface="Times New Roman" panose="02020603050405020304"/>
                <a:ea typeface="Times New Roman" panose="02020603050405020304"/>
                <a:cs typeface="Times New Roman" panose="02020603050405020304"/>
                <a:sym typeface="Times New Roman" panose="02020603050405020304"/>
              </a:rPr>
              <a:t>amily</a:t>
            </a:r>
            <a:r>
              <a:rPr lang="en-GB" sz="1800">
                <a:latin typeface="Times New Roman" panose="02020603050405020304"/>
                <a:ea typeface="Times New Roman" panose="02020603050405020304"/>
                <a:cs typeface="Times New Roman" panose="02020603050405020304"/>
                <a:sym typeface="Times New Roman" panose="02020603050405020304"/>
              </a:rPr>
              <a:t> a</a:t>
            </a:r>
            <a:r>
              <a:rPr lang="en-GB" sz="1800" b="1">
                <a:latin typeface="Times New Roman" panose="02020603050405020304"/>
                <a:ea typeface="Times New Roman" panose="02020603050405020304"/>
                <a:cs typeface="Times New Roman" panose="02020603050405020304"/>
                <a:sym typeface="Times New Roman" panose="02020603050405020304"/>
              </a:rPr>
              <a:t>cculturation story in America </a:t>
            </a:r>
            <a:endParaRPr sz="3600" b="1">
              <a:latin typeface="Times New Roman" panose="02020603050405020304"/>
              <a:ea typeface="Times New Roman" panose="02020603050405020304"/>
              <a:cs typeface="Times New Roman" panose="02020603050405020304"/>
              <a:sym typeface="Times New Roman" panose="02020603050405020304"/>
            </a:endParaRPr>
          </a:p>
        </p:txBody>
      </p:sp>
      <p:sp>
        <p:nvSpPr>
          <p:cNvPr id="278" name="Google Shape;278;p13"/>
          <p:cNvSpPr txBox="1"/>
          <p:nvPr>
            <p:ph type="body" idx="1"/>
          </p:nvPr>
        </p:nvSpPr>
        <p:spPr>
          <a:xfrm>
            <a:off x="1056750" y="1053375"/>
            <a:ext cx="7030500" cy="34575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GB" b="1">
                <a:solidFill>
                  <a:srgbClr val="000000"/>
                </a:solidFill>
                <a:latin typeface="Times New Roman" panose="02020603050405020304"/>
                <a:ea typeface="Times New Roman" panose="02020603050405020304"/>
                <a:cs typeface="Times New Roman" panose="02020603050405020304"/>
                <a:sym typeface="Times New Roman" panose="02020603050405020304"/>
              </a:rPr>
              <a:t>                                                                By Echeanu M</a:t>
            </a:r>
            <a:endParaRPr b="1">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lnSpc>
                <a:spcPct val="115000"/>
              </a:lnSpc>
              <a:spcBef>
                <a:spcPts val="1200"/>
              </a:spcBef>
              <a:spcAft>
                <a:spcPts val="0"/>
              </a:spcAft>
              <a:buNone/>
            </a:pPr>
            <a:r>
              <a:rPr lang="en-GB" b="1">
                <a:solidFill>
                  <a:srgbClr val="000000"/>
                </a:solidFill>
                <a:latin typeface="Times New Roman" panose="02020603050405020304"/>
                <a:ea typeface="Times New Roman" panose="02020603050405020304"/>
                <a:cs typeface="Times New Roman" panose="02020603050405020304"/>
                <a:sym typeface="Times New Roman" panose="02020603050405020304"/>
              </a:rPr>
              <a:t>                                             CLDV 100 – Intro to Cultural Diversity </a:t>
            </a:r>
            <a:endParaRPr b="1">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lnSpc>
                <a:spcPct val="115000"/>
              </a:lnSpc>
              <a:spcBef>
                <a:spcPts val="1200"/>
              </a:spcBef>
              <a:spcAft>
                <a:spcPts val="1200"/>
              </a:spcAft>
              <a:buNone/>
            </a:pPr>
            <a:r>
              <a:rPr lang="en-GB" b="1">
                <a:solidFill>
                  <a:srgbClr val="000000"/>
                </a:solidFill>
                <a:latin typeface="Times New Roman" panose="02020603050405020304"/>
                <a:ea typeface="Times New Roman" panose="02020603050405020304"/>
                <a:cs typeface="Times New Roman" panose="02020603050405020304"/>
                <a:sym typeface="Times New Roman" panose="02020603050405020304"/>
              </a:rPr>
              <a:t>                                                      Prof. Remi Alapo Spring 2024</a:t>
            </a:r>
            <a:endParaRPr b="1">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279" name="Google Shape;279;p13"/>
          <p:cNvPicPr preferRelativeResize="0"/>
          <p:nvPr/>
        </p:nvPicPr>
        <p:blipFill>
          <a:blip r:embed="rId1"/>
          <a:stretch>
            <a:fillRect/>
          </a:stretch>
        </p:blipFill>
        <p:spPr>
          <a:xfrm>
            <a:off x="43850" y="2200687"/>
            <a:ext cx="3673925" cy="2942814"/>
          </a:xfrm>
          <a:prstGeom prst="rect">
            <a:avLst/>
          </a:prstGeom>
          <a:noFill/>
          <a:ln>
            <a:noFill/>
          </a:ln>
        </p:spPr>
      </p:pic>
      <p:pic>
        <p:nvPicPr>
          <p:cNvPr id="280" name="Google Shape;280;p13"/>
          <p:cNvPicPr preferRelativeResize="0"/>
          <p:nvPr/>
        </p:nvPicPr>
        <p:blipFill>
          <a:blip r:embed="rId2"/>
          <a:stretch>
            <a:fillRect/>
          </a:stretch>
        </p:blipFill>
        <p:spPr>
          <a:xfrm>
            <a:off x="3538050" y="3295100"/>
            <a:ext cx="2067900" cy="1472350"/>
          </a:xfrm>
          <a:prstGeom prst="rect">
            <a:avLst/>
          </a:prstGeom>
          <a:noFill/>
          <a:ln>
            <a:noFill/>
          </a:ln>
        </p:spPr>
      </p:pic>
      <p:pic>
        <p:nvPicPr>
          <p:cNvPr id="281" name="Google Shape;281;p13"/>
          <p:cNvPicPr preferRelativeResize="0"/>
          <p:nvPr/>
        </p:nvPicPr>
        <p:blipFill>
          <a:blip r:embed="rId3"/>
          <a:stretch>
            <a:fillRect/>
          </a:stretch>
        </p:blipFill>
        <p:spPr>
          <a:xfrm>
            <a:off x="5701700" y="2187050"/>
            <a:ext cx="3442299" cy="30178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346" name="Shape 346"/>
        <p:cNvGrpSpPr/>
        <p:nvPr/>
      </p:nvGrpSpPr>
      <p:grpSpPr>
        <a:xfrm>
          <a:off x="0" y="0"/>
          <a:ext cx="0" cy="0"/>
          <a:chOff x="0" y="0"/>
          <a:chExt cx="0" cy="0"/>
        </a:xfrm>
      </p:grpSpPr>
      <p:sp>
        <p:nvSpPr>
          <p:cNvPr id="347" name="Google Shape;347;p22"/>
          <p:cNvSpPr txBox="1"/>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Diversity</a:t>
            </a:r>
            <a:r>
              <a:rPr lang="en-GB"/>
              <a:t> in America</a:t>
            </a:r>
            <a:endParaRPr lang="en-GB"/>
          </a:p>
        </p:txBody>
      </p:sp>
      <p:sp>
        <p:nvSpPr>
          <p:cNvPr id="348" name="Google Shape;348;p22"/>
          <p:cNvSpPr txBox="1"/>
          <p:nvPr>
            <p:ph type="body" idx="1"/>
          </p:nvPr>
        </p:nvSpPr>
        <p:spPr>
          <a:xfrm>
            <a:off x="148825" y="1399775"/>
            <a:ext cx="4585500" cy="3132000"/>
          </a:xfrm>
          <a:prstGeom prst="rect">
            <a:avLst/>
          </a:prstGeom>
        </p:spPr>
        <p:txBody>
          <a:bodyPr spcFirstLastPara="1" wrap="square" lIns="91425" tIns="91425" rIns="91425" bIns="91425" anchor="t" anchorCtr="0">
            <a:normAutofit/>
          </a:bodyPr>
          <a:lstStyle/>
          <a:p>
            <a:pPr marL="0" lvl="0" indent="0" algn="l" rtl="0">
              <a:lnSpc>
                <a:spcPct val="200000"/>
              </a:lnSpc>
              <a:spcBef>
                <a:spcPts val="0"/>
              </a:spcBef>
              <a:spcAft>
                <a:spcPts val="0"/>
              </a:spcAft>
              <a:buNone/>
            </a:pPr>
            <a:r>
              <a:rPr lang="en-GB" sz="1200" b="1">
                <a:solidFill>
                  <a:srgbClr val="000000"/>
                </a:solidFill>
                <a:latin typeface="Times New Roman" panose="02020603050405020304"/>
                <a:ea typeface="Times New Roman" panose="02020603050405020304"/>
                <a:cs typeface="Times New Roman" panose="02020603050405020304"/>
                <a:sym typeface="Times New Roman" panose="02020603050405020304"/>
              </a:rPr>
              <a:t>In the words of my father it was very very clear to celebrate diversity you had no choice. Back in Nigeria and Africa as a whole diversity is in built. On average there are many Africans back home that can speak 3 or more languages. However back in America you see a group within a group of people that are being exposed to you. </a:t>
            </a:r>
            <a:endParaRPr lang="en-GB" sz="1200" b="1">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349" name="Google Shape;349;p22"/>
          <p:cNvSpPr txBox="1"/>
          <p:nvPr>
            <p:ph type="body" idx="2"/>
          </p:nvPr>
        </p:nvSpPr>
        <p:spPr>
          <a:xfrm>
            <a:off x="4903650" y="1990050"/>
            <a:ext cx="3430500" cy="2541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p>
        </p:txBody>
      </p:sp>
      <p:pic>
        <p:nvPicPr>
          <p:cNvPr id="350" name="Google Shape;350;p22"/>
          <p:cNvPicPr preferRelativeResize="0"/>
          <p:nvPr/>
        </p:nvPicPr>
        <p:blipFill>
          <a:blip r:embed="rId1"/>
          <a:stretch>
            <a:fillRect/>
          </a:stretch>
        </p:blipFill>
        <p:spPr>
          <a:xfrm>
            <a:off x="4683500" y="1189850"/>
            <a:ext cx="4398200" cy="364242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06666"/>
        </a:solidFill>
        <a:effectLst/>
      </p:bgPr>
    </p:bg>
    <p:spTree>
      <p:nvGrpSpPr>
        <p:cNvPr id="354" name="Shape 354"/>
        <p:cNvGrpSpPr/>
        <p:nvPr/>
      </p:nvGrpSpPr>
      <p:grpSpPr>
        <a:xfrm>
          <a:off x="0" y="0"/>
          <a:ext cx="0" cy="0"/>
          <a:chOff x="0" y="0"/>
          <a:chExt cx="0" cy="0"/>
        </a:xfrm>
      </p:grpSpPr>
      <p:sp>
        <p:nvSpPr>
          <p:cNvPr id="355" name="Google Shape;355;p23"/>
          <p:cNvSpPr txBox="1"/>
          <p:nvPr>
            <p:ph type="title"/>
          </p:nvPr>
        </p:nvSpPr>
        <p:spPr>
          <a:xfrm>
            <a:off x="1303650" y="577600"/>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Reflections:</a:t>
            </a:r>
            <a:endParaRPr lang="en-GB"/>
          </a:p>
        </p:txBody>
      </p:sp>
      <p:sp>
        <p:nvSpPr>
          <p:cNvPr id="356" name="Google Shape;356;p23"/>
          <p:cNvSpPr txBox="1"/>
          <p:nvPr>
            <p:ph type="body" idx="1"/>
          </p:nvPr>
        </p:nvSpPr>
        <p:spPr>
          <a:xfrm>
            <a:off x="75350" y="1462775"/>
            <a:ext cx="4659000" cy="3069000"/>
          </a:xfrm>
          <a:prstGeom prst="rect">
            <a:avLst/>
          </a:prstGeom>
        </p:spPr>
        <p:txBody>
          <a:bodyPr spcFirstLastPara="1" wrap="square" lIns="91425" tIns="91425" rIns="91425" bIns="91425" anchor="t" anchorCtr="0">
            <a:normAutofit/>
          </a:bodyPr>
          <a:lstStyle/>
          <a:p>
            <a:pPr marL="0" lvl="0" indent="0" algn="l" rtl="0">
              <a:lnSpc>
                <a:spcPct val="200000"/>
              </a:lnSpc>
              <a:spcBef>
                <a:spcPts val="0"/>
              </a:spcBef>
              <a:spcAft>
                <a:spcPts val="0"/>
              </a:spcAft>
              <a:buNone/>
            </a:pPr>
            <a:r>
              <a:rPr lang="en-GB" sz="1200" b="1">
                <a:solidFill>
                  <a:srgbClr val="000000"/>
                </a:solidFill>
                <a:latin typeface="Times New Roman" panose="02020603050405020304"/>
                <a:ea typeface="Times New Roman" panose="02020603050405020304"/>
                <a:cs typeface="Times New Roman" panose="02020603050405020304"/>
                <a:sym typeface="Times New Roman" panose="02020603050405020304"/>
              </a:rPr>
              <a:t>My father has written 2 books, and gained a PhD, since coming to america. If he was back home in Nigeria he's not sure if he were able to accomplish nearly as much as he did. At the same time because my father is industrious and often times is referred to as an over worker he says that he perhaps would have done well.</a:t>
            </a:r>
            <a:endParaRPr lang="en-GB" sz="1200" b="1">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357" name="Google Shape;357;p23"/>
          <p:cNvSpPr txBox="1"/>
          <p:nvPr>
            <p:ph type="body" idx="2"/>
          </p:nvPr>
        </p:nvSpPr>
        <p:spPr>
          <a:xfrm>
            <a:off x="4903650" y="1990050"/>
            <a:ext cx="3430500" cy="2541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p>
        </p:txBody>
      </p:sp>
      <p:pic>
        <p:nvPicPr>
          <p:cNvPr id="358" name="Google Shape;358;p23"/>
          <p:cNvPicPr preferRelativeResize="0"/>
          <p:nvPr/>
        </p:nvPicPr>
        <p:blipFill>
          <a:blip r:embed="rId1"/>
          <a:stretch>
            <a:fillRect/>
          </a:stretch>
        </p:blipFill>
        <p:spPr>
          <a:xfrm>
            <a:off x="4903650" y="1725200"/>
            <a:ext cx="3684700" cy="323305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6B8AF"/>
        </a:solidFill>
        <a:effectLst/>
      </p:bgPr>
    </p:bg>
    <p:spTree>
      <p:nvGrpSpPr>
        <p:cNvPr id="362" name="Shape 362"/>
        <p:cNvGrpSpPr/>
        <p:nvPr/>
      </p:nvGrpSpPr>
      <p:grpSpPr>
        <a:xfrm>
          <a:off x="0" y="0"/>
          <a:ext cx="0" cy="0"/>
          <a:chOff x="0" y="0"/>
          <a:chExt cx="0" cy="0"/>
        </a:xfrm>
      </p:grpSpPr>
      <p:sp>
        <p:nvSpPr>
          <p:cNvPr id="363" name="Google Shape;363;p24"/>
          <p:cNvSpPr txBox="1"/>
          <p:nvPr>
            <p:ph type="title"/>
          </p:nvPr>
        </p:nvSpPr>
        <p:spPr>
          <a:xfrm>
            <a:off x="1303800" y="0"/>
            <a:ext cx="7030500" cy="780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Conclusion:</a:t>
            </a:r>
            <a:endParaRPr lang="en-GB"/>
          </a:p>
        </p:txBody>
      </p:sp>
      <p:sp>
        <p:nvSpPr>
          <p:cNvPr id="364" name="Google Shape;364;p24"/>
          <p:cNvSpPr txBox="1"/>
          <p:nvPr>
            <p:ph type="body" idx="1"/>
          </p:nvPr>
        </p:nvSpPr>
        <p:spPr>
          <a:xfrm>
            <a:off x="190800" y="654500"/>
            <a:ext cx="4543500" cy="44403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935"/>
              <a:buNone/>
            </a:pPr>
            <a:endParaRPr sz="1205" b="1">
              <a:latin typeface="Times New Roman" panose="02020603050405020304"/>
              <a:ea typeface="Times New Roman" panose="02020603050405020304"/>
              <a:cs typeface="Times New Roman" panose="02020603050405020304"/>
              <a:sym typeface="Times New Roman" panose="02020603050405020304"/>
            </a:endParaRPr>
          </a:p>
          <a:p>
            <a:pPr marL="0" lvl="0" indent="0" algn="l" rtl="0">
              <a:lnSpc>
                <a:spcPct val="95000"/>
              </a:lnSpc>
              <a:spcBef>
                <a:spcPts val="1200"/>
              </a:spcBef>
              <a:spcAft>
                <a:spcPts val="0"/>
              </a:spcAft>
              <a:buSzPts val="935"/>
              <a:buNone/>
            </a:pPr>
            <a:endParaRPr sz="1205" b="1">
              <a:latin typeface="Times New Roman" panose="02020603050405020304"/>
              <a:ea typeface="Times New Roman" panose="02020603050405020304"/>
              <a:cs typeface="Times New Roman" panose="02020603050405020304"/>
              <a:sym typeface="Times New Roman" panose="02020603050405020304"/>
            </a:endParaRPr>
          </a:p>
          <a:p>
            <a:pPr marL="0" lvl="0" indent="0" algn="l" rtl="0">
              <a:lnSpc>
                <a:spcPct val="95000"/>
              </a:lnSpc>
              <a:spcBef>
                <a:spcPts val="1200"/>
              </a:spcBef>
              <a:spcAft>
                <a:spcPts val="0"/>
              </a:spcAft>
              <a:buSzPts val="935"/>
              <a:buNone/>
            </a:pPr>
            <a:r>
              <a:rPr lang="en-GB" sz="1205" b="1">
                <a:latin typeface="Times New Roman" panose="02020603050405020304"/>
                <a:ea typeface="Times New Roman" panose="02020603050405020304"/>
                <a:cs typeface="Times New Roman" panose="02020603050405020304"/>
                <a:sym typeface="Times New Roman" panose="02020603050405020304"/>
              </a:rPr>
              <a:t>-We migrated to America due to various challenges, primarily financial hardships during the Biafran War. </a:t>
            </a:r>
            <a:endParaRPr sz="1205" b="1">
              <a:latin typeface="Times New Roman" panose="02020603050405020304"/>
              <a:ea typeface="Times New Roman" panose="02020603050405020304"/>
              <a:cs typeface="Times New Roman" panose="02020603050405020304"/>
              <a:sym typeface="Times New Roman" panose="02020603050405020304"/>
            </a:endParaRPr>
          </a:p>
          <a:p>
            <a:pPr marL="0" lvl="0" indent="0" algn="l" rtl="0">
              <a:lnSpc>
                <a:spcPct val="95000"/>
              </a:lnSpc>
              <a:spcBef>
                <a:spcPts val="1200"/>
              </a:spcBef>
              <a:spcAft>
                <a:spcPts val="0"/>
              </a:spcAft>
              <a:buSzPts val="935"/>
              <a:buNone/>
            </a:pPr>
            <a:r>
              <a:rPr lang="en-GB" sz="1205" b="1">
                <a:latin typeface="Times New Roman" panose="02020603050405020304"/>
                <a:ea typeface="Times New Roman" panose="02020603050405020304"/>
                <a:cs typeface="Times New Roman" panose="02020603050405020304"/>
                <a:sym typeface="Times New Roman" panose="02020603050405020304"/>
              </a:rPr>
              <a:t>-Upon arrival in America, my father was amazed by the perceived opportunities and modern amenities, such as escalators in airports. </a:t>
            </a:r>
            <a:endParaRPr sz="1205" b="1">
              <a:latin typeface="Times New Roman" panose="02020603050405020304"/>
              <a:ea typeface="Times New Roman" panose="02020603050405020304"/>
              <a:cs typeface="Times New Roman" panose="02020603050405020304"/>
              <a:sym typeface="Times New Roman" panose="02020603050405020304"/>
            </a:endParaRPr>
          </a:p>
          <a:p>
            <a:pPr marL="0" lvl="0" indent="0" algn="l" rtl="0">
              <a:lnSpc>
                <a:spcPct val="95000"/>
              </a:lnSpc>
              <a:spcBef>
                <a:spcPts val="1200"/>
              </a:spcBef>
              <a:spcAft>
                <a:spcPts val="0"/>
              </a:spcAft>
              <a:buSzPts val="935"/>
              <a:buNone/>
            </a:pPr>
            <a:r>
              <a:rPr lang="en-GB" sz="1205" b="1">
                <a:latin typeface="Times New Roman" panose="02020603050405020304"/>
                <a:ea typeface="Times New Roman" panose="02020603050405020304"/>
                <a:cs typeface="Times New Roman" panose="02020603050405020304"/>
                <a:sym typeface="Times New Roman" panose="02020603050405020304"/>
              </a:rPr>
              <a:t>-We faced initial challenges, including financial struggles to afford education and difficulties understanding American accents and academic expectations. </a:t>
            </a:r>
            <a:endParaRPr sz="1205" b="1">
              <a:latin typeface="Times New Roman" panose="02020603050405020304"/>
              <a:ea typeface="Times New Roman" panose="02020603050405020304"/>
              <a:cs typeface="Times New Roman" panose="02020603050405020304"/>
              <a:sym typeface="Times New Roman" panose="02020603050405020304"/>
            </a:endParaRPr>
          </a:p>
          <a:p>
            <a:pPr marL="0" lvl="0" indent="0" algn="l" rtl="0">
              <a:lnSpc>
                <a:spcPct val="95000"/>
              </a:lnSpc>
              <a:spcBef>
                <a:spcPts val="1200"/>
              </a:spcBef>
              <a:spcAft>
                <a:spcPts val="0"/>
              </a:spcAft>
              <a:buSzPts val="935"/>
              <a:buNone/>
            </a:pPr>
            <a:r>
              <a:rPr lang="en-GB" sz="1205" b="1">
                <a:latin typeface="Times New Roman" panose="02020603050405020304"/>
                <a:ea typeface="Times New Roman" panose="02020603050405020304"/>
                <a:cs typeface="Times New Roman" panose="02020603050405020304"/>
                <a:sym typeface="Times New Roman" panose="02020603050405020304"/>
              </a:rPr>
              <a:t>-Despite cultural differences, we adapted to American life while preserving our Nigerian cultural identity through various means like music, food, and community involvement. </a:t>
            </a:r>
            <a:endParaRPr sz="1205" b="1">
              <a:latin typeface="Times New Roman" panose="02020603050405020304"/>
              <a:ea typeface="Times New Roman" panose="02020603050405020304"/>
              <a:cs typeface="Times New Roman" panose="02020603050405020304"/>
              <a:sym typeface="Times New Roman" panose="02020603050405020304"/>
            </a:endParaRPr>
          </a:p>
          <a:p>
            <a:pPr marL="0" lvl="0" indent="0" algn="l" rtl="0">
              <a:lnSpc>
                <a:spcPct val="95000"/>
              </a:lnSpc>
              <a:spcBef>
                <a:spcPts val="1200"/>
              </a:spcBef>
              <a:spcAft>
                <a:spcPts val="0"/>
              </a:spcAft>
              <a:buSzPts val="935"/>
              <a:buNone/>
            </a:pPr>
            <a:r>
              <a:rPr lang="en-GB" sz="1205" b="1">
                <a:latin typeface="Times New Roman" panose="02020603050405020304"/>
                <a:ea typeface="Times New Roman" panose="02020603050405020304"/>
                <a:cs typeface="Times New Roman" panose="02020603050405020304"/>
                <a:sym typeface="Times New Roman" panose="02020603050405020304"/>
              </a:rPr>
              <a:t>-Integration into the local Nigerian community helped alleviate feelings of isolation and provided a sense of belonging in a foreign land. </a:t>
            </a:r>
            <a:endParaRPr sz="1205" b="1">
              <a:latin typeface="Times New Roman" panose="02020603050405020304"/>
              <a:ea typeface="Times New Roman" panose="02020603050405020304"/>
              <a:cs typeface="Times New Roman" panose="02020603050405020304"/>
              <a:sym typeface="Times New Roman" panose="02020603050405020304"/>
            </a:endParaRPr>
          </a:p>
          <a:p>
            <a:pPr marL="0" lvl="0" indent="0" algn="l" rtl="0">
              <a:lnSpc>
                <a:spcPct val="95000"/>
              </a:lnSpc>
              <a:spcBef>
                <a:spcPts val="1200"/>
              </a:spcBef>
              <a:spcAft>
                <a:spcPts val="1200"/>
              </a:spcAft>
              <a:buSzPts val="935"/>
              <a:buNone/>
            </a:pPr>
            <a:r>
              <a:rPr lang="en-GB" sz="1205" b="1">
                <a:latin typeface="Times New Roman" panose="02020603050405020304"/>
                <a:ea typeface="Times New Roman" panose="02020603050405020304"/>
                <a:cs typeface="Times New Roman" panose="02020603050405020304"/>
                <a:sym typeface="Times New Roman" panose="02020603050405020304"/>
              </a:rPr>
              <a:t>-Education was prioritized in our family, leading to academic achievements such as earning a PhD and publishing books. </a:t>
            </a:r>
            <a:endParaRPr sz="1205" b="1">
              <a:latin typeface="Times New Roman" panose="02020603050405020304"/>
              <a:ea typeface="Times New Roman" panose="02020603050405020304"/>
              <a:cs typeface="Times New Roman" panose="02020603050405020304"/>
              <a:sym typeface="Times New Roman" panose="02020603050405020304"/>
            </a:endParaRPr>
          </a:p>
        </p:txBody>
      </p:sp>
      <p:sp>
        <p:nvSpPr>
          <p:cNvPr id="365" name="Google Shape;365;p24"/>
          <p:cNvSpPr txBox="1"/>
          <p:nvPr>
            <p:ph type="body" idx="2"/>
          </p:nvPr>
        </p:nvSpPr>
        <p:spPr>
          <a:xfrm>
            <a:off x="4903650" y="264375"/>
            <a:ext cx="4157100" cy="426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200" b="1">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1200"/>
              </a:spcBef>
              <a:spcAft>
                <a:spcPts val="0"/>
              </a:spcAft>
              <a:buNone/>
            </a:pPr>
            <a:endParaRPr sz="1200" b="1">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1200"/>
              </a:spcBef>
              <a:spcAft>
                <a:spcPts val="0"/>
              </a:spcAft>
              <a:buNone/>
            </a:pPr>
            <a:endParaRPr sz="1200" b="1">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1200"/>
              </a:spcBef>
              <a:spcAft>
                <a:spcPts val="0"/>
              </a:spcAft>
              <a:buNone/>
            </a:pPr>
            <a:r>
              <a:rPr lang="en-GB" sz="1200" b="1">
                <a:latin typeface="Times New Roman" panose="02020603050405020304"/>
                <a:ea typeface="Times New Roman" panose="02020603050405020304"/>
                <a:cs typeface="Times New Roman" panose="02020603050405020304"/>
                <a:sym typeface="Times New Roman" panose="02020603050405020304"/>
              </a:rPr>
              <a:t>-C</a:t>
            </a:r>
            <a:r>
              <a:rPr lang="en-GB" sz="1205" b="1">
                <a:latin typeface="Times New Roman" panose="02020603050405020304"/>
                <a:ea typeface="Times New Roman" panose="02020603050405020304"/>
                <a:cs typeface="Times New Roman" panose="02020603050405020304"/>
                <a:sym typeface="Times New Roman" panose="02020603050405020304"/>
              </a:rPr>
              <a:t>elebrating diversity in America was both a necessity and a joy, as it provided exposure to various cultures and perspectives. </a:t>
            </a:r>
            <a:endParaRPr sz="1205" b="1">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1200"/>
              </a:spcBef>
              <a:spcAft>
                <a:spcPts val="0"/>
              </a:spcAft>
              <a:buNone/>
            </a:pPr>
            <a:r>
              <a:rPr lang="en-GB" sz="1205" b="1">
                <a:latin typeface="Times New Roman" panose="02020603050405020304"/>
                <a:ea typeface="Times New Roman" panose="02020603050405020304"/>
                <a:cs typeface="Times New Roman" panose="02020603050405020304"/>
                <a:sym typeface="Times New Roman" panose="02020603050405020304"/>
              </a:rPr>
              <a:t>-Reflecting on our journey, we are grateful for the opportunities and experiences gained in America, which have shaped us into more open-minded individuals.</a:t>
            </a:r>
            <a:endParaRPr sz="1205" b="1">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1200"/>
              </a:spcBef>
              <a:spcAft>
                <a:spcPts val="1200"/>
              </a:spcAft>
              <a:buNone/>
            </a:pPr>
          </a:p>
        </p:txBody>
      </p:sp>
    </p:spTree>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369" name="Shape 369"/>
        <p:cNvGrpSpPr/>
        <p:nvPr/>
      </p:nvGrpSpPr>
      <p:grpSpPr>
        <a:xfrm>
          <a:off x="0" y="0"/>
          <a:ext cx="0" cy="0"/>
          <a:chOff x="0" y="0"/>
          <a:chExt cx="0" cy="0"/>
        </a:xfrm>
      </p:grpSpPr>
      <p:sp>
        <p:nvSpPr>
          <p:cNvPr id="370" name="Google Shape;370;p25"/>
          <p:cNvSpPr txBox="1"/>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References:</a:t>
            </a:r>
            <a:endParaRPr lang="en-GB"/>
          </a:p>
        </p:txBody>
      </p:sp>
      <p:sp>
        <p:nvSpPr>
          <p:cNvPr id="371" name="Google Shape;371;p25"/>
          <p:cNvSpPr txBox="1"/>
          <p:nvPr>
            <p:ph type="body" idx="1"/>
          </p:nvPr>
        </p:nvSpPr>
        <p:spPr>
          <a:xfrm>
            <a:off x="1303800" y="1990050"/>
            <a:ext cx="7030500" cy="2541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100" u="sng">
                <a:solidFill>
                  <a:schemeClr val="hlink"/>
                </a:solidFill>
                <a:latin typeface="Arial" panose="020B0604020202020204"/>
                <a:ea typeface="Arial" panose="020B0604020202020204"/>
                <a:cs typeface="Arial" panose="020B0604020202020204"/>
                <a:sym typeface="Arial" panose="020B0604020202020204"/>
                <a:hlinkClick r:id="rId1"/>
              </a:rPr>
              <a:t>World Population by Country 2024 (Live) (worldpopulationreview.com)</a:t>
            </a:r>
            <a:endParaRPr lang="en-GB" sz="1100" u="sng">
              <a:solidFill>
                <a:schemeClr val="hlink"/>
              </a:solidFill>
              <a:latin typeface="Arial" panose="020B0604020202020204"/>
              <a:ea typeface="Arial" panose="020B0604020202020204"/>
              <a:cs typeface="Arial" panose="020B0604020202020204"/>
              <a:sym typeface="Arial" panose="020B0604020202020204"/>
            </a:endParaRPr>
          </a:p>
          <a:p>
            <a:pPr marL="0" lvl="0" indent="0" algn="l" rtl="0">
              <a:spcBef>
                <a:spcPts val="1200"/>
              </a:spcBef>
              <a:spcAft>
                <a:spcPts val="0"/>
              </a:spcAft>
              <a:buNone/>
            </a:pPr>
            <a:r>
              <a:rPr lang="en-GB" sz="1100" u="sng">
                <a:solidFill>
                  <a:schemeClr val="hlink"/>
                </a:solidFill>
                <a:latin typeface="Arial" panose="020B0604020202020204"/>
                <a:ea typeface="Arial" panose="020B0604020202020204"/>
                <a:cs typeface="Arial" panose="020B0604020202020204"/>
                <a:sym typeface="Arial" panose="020B0604020202020204"/>
                <a:hlinkClick r:id="rId2"/>
              </a:rPr>
              <a:t>United States of America National Symbols: National Animal, National Flower. (symbolhunt.com)</a:t>
            </a:r>
            <a:endParaRPr lang="en-GB" sz="1100" u="sng">
              <a:solidFill>
                <a:schemeClr val="hlink"/>
              </a:solidFill>
              <a:latin typeface="Arial" panose="020B0604020202020204"/>
              <a:ea typeface="Arial" panose="020B0604020202020204"/>
              <a:cs typeface="Arial" panose="020B0604020202020204"/>
              <a:sym typeface="Arial" panose="020B0604020202020204"/>
            </a:endParaRPr>
          </a:p>
          <a:p>
            <a:pPr marL="0" lvl="0" indent="0" algn="l" rtl="0">
              <a:spcBef>
                <a:spcPts val="1200"/>
              </a:spcBef>
              <a:spcAft>
                <a:spcPts val="1200"/>
              </a:spcAft>
              <a:buNone/>
            </a:pPr>
            <a:r>
              <a:rPr lang="en-GB" sz="1100" u="sng">
                <a:solidFill>
                  <a:schemeClr val="hlink"/>
                </a:solidFill>
                <a:latin typeface="Arial" panose="020B0604020202020204"/>
                <a:ea typeface="Arial" panose="020B0604020202020204"/>
                <a:cs typeface="Arial" panose="020B0604020202020204"/>
                <a:sym typeface="Arial" panose="020B0604020202020204"/>
                <a:hlinkClick r:id="rId3"/>
              </a:rPr>
              <a:t>What is American Culture? - WorldAtlas</a:t>
            </a:r>
            <a:endParaRPr lang="en-GB" sz="1100" u="sng">
              <a:solidFill>
                <a:schemeClr val="hlink"/>
              </a:solidFill>
              <a:latin typeface="Arial" panose="020B0604020202020204"/>
              <a:ea typeface="Arial" panose="020B0604020202020204"/>
              <a:cs typeface="Arial" panose="020B0604020202020204"/>
              <a:sym typeface="Arial" panose="020B0604020202020204"/>
              <a:hlinkClick r:id="rId3"/>
            </a:endParaRPr>
          </a:p>
        </p:txBody>
      </p:sp>
    </p:spTree>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285" name="Shape 285"/>
        <p:cNvGrpSpPr/>
        <p:nvPr/>
      </p:nvGrpSpPr>
      <p:grpSpPr>
        <a:xfrm>
          <a:off x="0" y="0"/>
          <a:ext cx="0" cy="0"/>
          <a:chOff x="0" y="0"/>
          <a:chExt cx="0" cy="0"/>
        </a:xfrm>
      </p:grpSpPr>
      <p:sp>
        <p:nvSpPr>
          <p:cNvPr id="286" name="Google Shape;286;p14"/>
          <p:cNvSpPr txBox="1"/>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Introduction:</a:t>
            </a:r>
            <a:endParaRPr lang="en-GB"/>
          </a:p>
        </p:txBody>
      </p:sp>
      <p:sp>
        <p:nvSpPr>
          <p:cNvPr id="287" name="Google Shape;287;p14"/>
          <p:cNvSpPr txBox="1"/>
          <p:nvPr>
            <p:ph type="body" idx="1"/>
          </p:nvPr>
        </p:nvSpPr>
        <p:spPr>
          <a:xfrm>
            <a:off x="484725" y="1410275"/>
            <a:ext cx="7849500" cy="3121500"/>
          </a:xfrm>
          <a:prstGeom prst="rect">
            <a:avLst/>
          </a:prstGeom>
        </p:spPr>
        <p:txBody>
          <a:bodyPr spcFirstLastPara="1" wrap="square" lIns="91425" tIns="91425" rIns="91425" bIns="91425" anchor="t" anchorCtr="0">
            <a:normAutofit/>
          </a:bodyPr>
          <a:lstStyle/>
          <a:p>
            <a:pPr marL="0" lvl="0" indent="0" algn="l" rtl="0">
              <a:lnSpc>
                <a:spcPct val="200000"/>
              </a:lnSpc>
              <a:spcBef>
                <a:spcPts val="0"/>
              </a:spcBef>
              <a:spcAft>
                <a:spcPts val="0"/>
              </a:spcAft>
              <a:buNone/>
            </a:pPr>
            <a:endParaRPr sz="1200">
              <a:solidFill>
                <a:srgbClr val="000000"/>
              </a:solidFill>
              <a:highlight>
                <a:srgbClr val="FFFFFF"/>
              </a:highlight>
              <a:latin typeface="Times New Roman" panose="02020603050405020304"/>
              <a:ea typeface="Times New Roman" panose="02020603050405020304"/>
              <a:cs typeface="Times New Roman" panose="02020603050405020304"/>
              <a:sym typeface="Times New Roman" panose="02020603050405020304"/>
            </a:endParaRPr>
          </a:p>
          <a:p>
            <a:pPr marL="0" lvl="0" indent="0" algn="l" rtl="0">
              <a:lnSpc>
                <a:spcPct val="200000"/>
              </a:lnSpc>
              <a:spcBef>
                <a:spcPts val="0"/>
              </a:spcBef>
              <a:spcAft>
                <a:spcPts val="0"/>
              </a:spcAft>
              <a:buNone/>
            </a:pPr>
            <a:r>
              <a:rPr lang="en-GB" sz="1500" b="1">
                <a:solidFill>
                  <a:srgbClr val="000000"/>
                </a:solidFill>
                <a:latin typeface="Times New Roman" panose="02020603050405020304"/>
                <a:ea typeface="Times New Roman" panose="02020603050405020304"/>
                <a:cs typeface="Times New Roman" panose="02020603050405020304"/>
                <a:sym typeface="Times New Roman" panose="02020603050405020304"/>
              </a:rPr>
              <a:t>This presentation will be on my father/family's migration to America and our acculturation journey. Today, I will explore the experiences my father has had from Nigeria to the United States. This will highlight our adaptation to American culture. Beginning with his decision to leave Nigeria due to economic challenges during the Biafran War, I'll share the initial impressions my father had upon arriving in America and the challenges he faced. </a:t>
            </a:r>
            <a:endParaRPr sz="1600"/>
          </a:p>
        </p:txBody>
      </p:sp>
    </p:spTree>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291" name="Shape 291"/>
        <p:cNvGrpSpPr/>
        <p:nvPr/>
      </p:nvGrpSpPr>
      <p:grpSpPr>
        <a:xfrm>
          <a:off x="0" y="0"/>
          <a:ext cx="0" cy="0"/>
          <a:chOff x="0" y="0"/>
          <a:chExt cx="0" cy="0"/>
        </a:xfrm>
      </p:grpSpPr>
      <p:sp>
        <p:nvSpPr>
          <p:cNvPr id="292" name="Google Shape;292;p15"/>
          <p:cNvSpPr txBox="1"/>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BackGround:</a:t>
            </a:r>
            <a:endParaRPr lang="en-GB"/>
          </a:p>
        </p:txBody>
      </p:sp>
      <p:sp>
        <p:nvSpPr>
          <p:cNvPr id="293" name="Google Shape;293;p15"/>
          <p:cNvSpPr txBox="1"/>
          <p:nvPr>
            <p:ph type="body" idx="1"/>
          </p:nvPr>
        </p:nvSpPr>
        <p:spPr>
          <a:xfrm>
            <a:off x="64850" y="1378800"/>
            <a:ext cx="4669500" cy="3153000"/>
          </a:xfrm>
          <a:prstGeom prst="rect">
            <a:avLst/>
          </a:prstGeom>
        </p:spPr>
        <p:txBody>
          <a:bodyPr spcFirstLastPara="1" wrap="square" lIns="91425" tIns="91425" rIns="91425" bIns="91425" anchor="t" anchorCtr="0">
            <a:normAutofit fontScale="25000" lnSpcReduction="20000"/>
          </a:bodyPr>
          <a:lstStyle/>
          <a:p>
            <a:pPr marL="0" lvl="0" indent="0" algn="l" rtl="0">
              <a:lnSpc>
                <a:spcPct val="200000"/>
              </a:lnSpc>
              <a:spcBef>
                <a:spcPts val="0"/>
              </a:spcBef>
              <a:spcAft>
                <a:spcPts val="0"/>
              </a:spcAft>
              <a:buNone/>
            </a:pPr>
            <a:r>
              <a:rPr lang="en-GB" sz="4905" b="1">
                <a:solidFill>
                  <a:srgbClr val="000000"/>
                </a:solidFill>
                <a:latin typeface="Times New Roman" panose="02020603050405020304"/>
                <a:ea typeface="Times New Roman" panose="02020603050405020304"/>
                <a:cs typeface="Times New Roman" panose="02020603050405020304"/>
                <a:sym typeface="Times New Roman" panose="02020603050405020304"/>
              </a:rPr>
              <a:t>My father and I are from Nigeria, Nigeria is located in West Africa. It's the most populous nation in all of Africa with an estimated population of 227 million plus people. We are ranked the 6th most populous nation in the world. We boast a rich extensive cultural heritage tracing back to our ancient kingdoms from pre colonial times such as Oyo, Nok, Benin, Nri empires. Nigeria is known for a plethora of reasons but one of the main things is its vibrant Music and Art scene especially with the global rise of Afrobeat/Afrobeats. My father left Nigeria for a variety of challenges however it was primarily financial and hunger reasons during the biafran war.</a:t>
            </a:r>
            <a:endParaRPr sz="4905" b="1">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1200"/>
              </a:spcAft>
              <a:buNone/>
            </a:pPr>
          </a:p>
        </p:txBody>
      </p:sp>
      <p:sp>
        <p:nvSpPr>
          <p:cNvPr id="294" name="Google Shape;294;p15"/>
          <p:cNvSpPr txBox="1"/>
          <p:nvPr>
            <p:ph type="body" idx="2"/>
          </p:nvPr>
        </p:nvSpPr>
        <p:spPr>
          <a:xfrm>
            <a:off x="4903650" y="1990050"/>
            <a:ext cx="3430500" cy="2541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p>
        </p:txBody>
      </p:sp>
      <p:pic>
        <p:nvPicPr>
          <p:cNvPr id="295" name="Google Shape;295;p15"/>
          <p:cNvPicPr preferRelativeResize="0"/>
          <p:nvPr/>
        </p:nvPicPr>
        <p:blipFill>
          <a:blip r:embed="rId1"/>
          <a:stretch>
            <a:fillRect/>
          </a:stretch>
        </p:blipFill>
        <p:spPr>
          <a:xfrm>
            <a:off x="4734350" y="1066800"/>
            <a:ext cx="4305375" cy="351355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299" name="Shape 299"/>
        <p:cNvGrpSpPr/>
        <p:nvPr/>
      </p:nvGrpSpPr>
      <p:grpSpPr>
        <a:xfrm>
          <a:off x="0" y="0"/>
          <a:ext cx="0" cy="0"/>
          <a:chOff x="0" y="0"/>
          <a:chExt cx="0" cy="0"/>
        </a:xfrm>
      </p:grpSpPr>
      <p:sp>
        <p:nvSpPr>
          <p:cNvPr id="300" name="Google Shape;300;p16"/>
          <p:cNvSpPr txBox="1"/>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Arrival In America:</a:t>
            </a:r>
            <a:endParaRPr lang="en-GB"/>
          </a:p>
        </p:txBody>
      </p:sp>
      <p:sp>
        <p:nvSpPr>
          <p:cNvPr id="301" name="Google Shape;301;p16"/>
          <p:cNvSpPr txBox="1"/>
          <p:nvPr>
            <p:ph type="body" idx="1"/>
          </p:nvPr>
        </p:nvSpPr>
        <p:spPr>
          <a:xfrm>
            <a:off x="327275" y="1462775"/>
            <a:ext cx="4407000" cy="3069000"/>
          </a:xfrm>
          <a:prstGeom prst="rect">
            <a:avLst/>
          </a:prstGeom>
        </p:spPr>
        <p:txBody>
          <a:bodyPr spcFirstLastPara="1" wrap="square" lIns="91425" tIns="91425" rIns="91425" bIns="91425" anchor="t" anchorCtr="0">
            <a:normAutofit/>
          </a:bodyPr>
          <a:lstStyle/>
          <a:p>
            <a:pPr marL="0" lvl="0" indent="0" algn="l" rtl="0">
              <a:lnSpc>
                <a:spcPct val="200000"/>
              </a:lnSpc>
              <a:spcBef>
                <a:spcPts val="0"/>
              </a:spcBef>
              <a:spcAft>
                <a:spcPts val="0"/>
              </a:spcAft>
              <a:buNone/>
            </a:pPr>
            <a:r>
              <a:rPr lang="en-GB" sz="1200" b="1">
                <a:solidFill>
                  <a:srgbClr val="000000"/>
                </a:solidFill>
                <a:latin typeface="Times New Roman" panose="02020603050405020304"/>
                <a:ea typeface="Times New Roman" panose="02020603050405020304"/>
                <a:cs typeface="Times New Roman" panose="02020603050405020304"/>
                <a:sym typeface="Times New Roman" panose="02020603050405020304"/>
              </a:rPr>
              <a:t>Dads first impressions of America after emigrating from Nigeria were that America is that it's heaven on earth. America has the potential to be an actual utopia on earth. When he saw the escalator in the airport for the first time it was a shock to say the least.</a:t>
            </a:r>
            <a:endParaRPr sz="1200" b="1">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1200"/>
              </a:spcAft>
              <a:buNone/>
            </a:pPr>
          </a:p>
        </p:txBody>
      </p:sp>
      <p:sp>
        <p:nvSpPr>
          <p:cNvPr id="302" name="Google Shape;302;p16"/>
          <p:cNvSpPr txBox="1"/>
          <p:nvPr>
            <p:ph type="body" idx="2"/>
          </p:nvPr>
        </p:nvSpPr>
        <p:spPr>
          <a:xfrm>
            <a:off x="4903650" y="1990050"/>
            <a:ext cx="3430500" cy="2541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p>
        </p:txBody>
      </p:sp>
      <p:pic>
        <p:nvPicPr>
          <p:cNvPr id="303" name="Google Shape;303;p16"/>
          <p:cNvPicPr preferRelativeResize="0"/>
          <p:nvPr/>
        </p:nvPicPr>
        <p:blipFill>
          <a:blip r:embed="rId1"/>
          <a:stretch>
            <a:fillRect/>
          </a:stretch>
        </p:blipFill>
        <p:spPr>
          <a:xfrm>
            <a:off x="4734275" y="1294825"/>
            <a:ext cx="3599875" cy="323695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06666"/>
        </a:solidFill>
        <a:effectLst/>
      </p:bgPr>
    </p:bg>
    <p:spTree>
      <p:nvGrpSpPr>
        <p:cNvPr id="307" name="Shape 307"/>
        <p:cNvGrpSpPr/>
        <p:nvPr/>
      </p:nvGrpSpPr>
      <p:grpSpPr>
        <a:xfrm>
          <a:off x="0" y="0"/>
          <a:ext cx="0" cy="0"/>
          <a:chOff x="0" y="0"/>
          <a:chExt cx="0" cy="0"/>
        </a:xfrm>
      </p:grpSpPr>
      <p:sp>
        <p:nvSpPr>
          <p:cNvPr id="308" name="Google Shape;308;p17"/>
          <p:cNvSpPr txBox="1"/>
          <p:nvPr>
            <p:ph type="title"/>
          </p:nvPr>
        </p:nvSpPr>
        <p:spPr>
          <a:xfrm>
            <a:off x="1303650" y="556600"/>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Early Challenges:</a:t>
            </a:r>
            <a:endParaRPr lang="en-GB"/>
          </a:p>
        </p:txBody>
      </p:sp>
      <p:sp>
        <p:nvSpPr>
          <p:cNvPr id="309" name="Google Shape;309;p17"/>
          <p:cNvSpPr txBox="1"/>
          <p:nvPr>
            <p:ph type="body" idx="1"/>
          </p:nvPr>
        </p:nvSpPr>
        <p:spPr>
          <a:xfrm>
            <a:off x="0" y="1231825"/>
            <a:ext cx="4734300" cy="3299700"/>
          </a:xfrm>
          <a:prstGeom prst="rect">
            <a:avLst/>
          </a:prstGeom>
        </p:spPr>
        <p:txBody>
          <a:bodyPr spcFirstLastPara="1" wrap="square" lIns="91425" tIns="91425" rIns="91425" bIns="91425" anchor="t" anchorCtr="0">
            <a:normAutofit fontScale="25000"/>
          </a:bodyPr>
          <a:lstStyle/>
          <a:p>
            <a:pPr marL="0" lvl="0" indent="0" algn="l" rtl="0">
              <a:lnSpc>
                <a:spcPct val="200000"/>
              </a:lnSpc>
              <a:spcBef>
                <a:spcPts val="0"/>
              </a:spcBef>
              <a:spcAft>
                <a:spcPts val="0"/>
              </a:spcAft>
              <a:buNone/>
            </a:pPr>
            <a:r>
              <a:rPr lang="en-GB" sz="4920" b="1">
                <a:solidFill>
                  <a:srgbClr val="000000"/>
                </a:solidFill>
                <a:latin typeface="Times New Roman" panose="02020603050405020304"/>
                <a:ea typeface="Times New Roman" panose="02020603050405020304"/>
                <a:cs typeface="Times New Roman" panose="02020603050405020304"/>
                <a:sym typeface="Times New Roman" panose="02020603050405020304"/>
              </a:rPr>
              <a:t>Some of the biggest challenges my father encountered when he came to America were primarily with academics. My father was always brilliant. The problem was the lack of funds he had to pay for his courses.  He would save money for a semester before he could do another semester and practice that same pattern that alone probably took him like 8-10 years just to finish his bachelors. My father also had problems understanding the accents of his professors.</a:t>
            </a:r>
            <a:endParaRPr sz="4920" b="1">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1200"/>
              </a:spcAft>
              <a:buNone/>
            </a:pPr>
          </a:p>
        </p:txBody>
      </p:sp>
      <p:sp>
        <p:nvSpPr>
          <p:cNvPr id="310" name="Google Shape;310;p17"/>
          <p:cNvSpPr txBox="1"/>
          <p:nvPr>
            <p:ph type="body" idx="2"/>
          </p:nvPr>
        </p:nvSpPr>
        <p:spPr>
          <a:xfrm>
            <a:off x="4903650" y="1990050"/>
            <a:ext cx="3430500" cy="2541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p>
        </p:txBody>
      </p:sp>
      <p:pic>
        <p:nvPicPr>
          <p:cNvPr id="311" name="Google Shape;311;p17"/>
          <p:cNvPicPr preferRelativeResize="0"/>
          <p:nvPr/>
        </p:nvPicPr>
        <p:blipFill>
          <a:blip r:embed="rId1"/>
          <a:stretch>
            <a:fillRect/>
          </a:stretch>
        </p:blipFill>
        <p:spPr>
          <a:xfrm>
            <a:off x="4788475" y="1095375"/>
            <a:ext cx="4062300" cy="34362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E7CC3"/>
        </a:solidFill>
        <a:effectLst/>
      </p:bgPr>
    </p:bg>
    <p:spTree>
      <p:nvGrpSpPr>
        <p:cNvPr id="315" name="Shape 315"/>
        <p:cNvGrpSpPr/>
        <p:nvPr/>
      </p:nvGrpSpPr>
      <p:grpSpPr>
        <a:xfrm>
          <a:off x="0" y="0"/>
          <a:ext cx="0" cy="0"/>
          <a:chOff x="0" y="0"/>
          <a:chExt cx="0" cy="0"/>
        </a:xfrm>
      </p:grpSpPr>
      <p:sp>
        <p:nvSpPr>
          <p:cNvPr id="316" name="Google Shape;316;p18"/>
          <p:cNvSpPr txBox="1"/>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Adaptation Process:</a:t>
            </a:r>
            <a:endParaRPr lang="en-GB"/>
          </a:p>
        </p:txBody>
      </p:sp>
      <p:sp>
        <p:nvSpPr>
          <p:cNvPr id="317" name="Google Shape;317;p18"/>
          <p:cNvSpPr txBox="1"/>
          <p:nvPr>
            <p:ph type="body" idx="1"/>
          </p:nvPr>
        </p:nvSpPr>
        <p:spPr>
          <a:xfrm>
            <a:off x="169800" y="1347300"/>
            <a:ext cx="4564500" cy="3184500"/>
          </a:xfrm>
          <a:prstGeom prst="rect">
            <a:avLst/>
          </a:prstGeom>
        </p:spPr>
        <p:txBody>
          <a:bodyPr spcFirstLastPara="1" wrap="square" lIns="91425" tIns="91425" rIns="91425" bIns="91425" anchor="t" anchorCtr="0">
            <a:normAutofit fontScale="25000" lnSpcReduction="20000"/>
          </a:bodyPr>
          <a:lstStyle/>
          <a:p>
            <a:pPr marL="0" lvl="0" indent="0" algn="l" rtl="0">
              <a:lnSpc>
                <a:spcPct val="200000"/>
              </a:lnSpc>
              <a:spcBef>
                <a:spcPts val="0"/>
              </a:spcBef>
              <a:spcAft>
                <a:spcPts val="0"/>
              </a:spcAft>
              <a:buNone/>
            </a:pPr>
            <a:r>
              <a:rPr lang="en-GB" sz="4935" b="1">
                <a:solidFill>
                  <a:srgbClr val="000000"/>
                </a:solidFill>
                <a:latin typeface="Times New Roman" panose="02020603050405020304"/>
                <a:ea typeface="Times New Roman" panose="02020603050405020304"/>
                <a:cs typeface="Times New Roman" panose="02020603050405020304"/>
                <a:sym typeface="Times New Roman" panose="02020603050405020304"/>
              </a:rPr>
              <a:t>When it comes to the adaptation process to american culture and lifestyle it was always something that was weird to my father.  My father always viewed Nigerian Culture and American Culture as polar opposites. He would say Nigerian culture even african culture as a whole is more communal/collectivist whereas America is more individualistic. Nigeria and other Africans alike believe in mainly wisdom, America believes primarily in Knowledge.  In America a child belongs to the mother and father,  In Nigeria a child belongs to the village. Hence the term it takes a village to raise a child. </a:t>
            </a:r>
            <a:endParaRPr sz="4935" b="1">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1200"/>
              </a:spcAft>
              <a:buNone/>
            </a:pPr>
          </a:p>
        </p:txBody>
      </p:sp>
      <p:sp>
        <p:nvSpPr>
          <p:cNvPr id="318" name="Google Shape;318;p18"/>
          <p:cNvSpPr txBox="1"/>
          <p:nvPr>
            <p:ph type="body" idx="2"/>
          </p:nvPr>
        </p:nvSpPr>
        <p:spPr>
          <a:xfrm>
            <a:off x="4903650" y="1990050"/>
            <a:ext cx="3430500" cy="2541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p>
        </p:txBody>
      </p:sp>
      <p:pic>
        <p:nvPicPr>
          <p:cNvPr id="319" name="Google Shape;319;p18"/>
          <p:cNvPicPr preferRelativeResize="0"/>
          <p:nvPr/>
        </p:nvPicPr>
        <p:blipFill>
          <a:blip r:embed="rId1"/>
          <a:stretch>
            <a:fillRect/>
          </a:stretch>
        </p:blipFill>
        <p:spPr>
          <a:xfrm>
            <a:off x="4734300" y="1168850"/>
            <a:ext cx="4252950" cy="392585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966"/>
        </a:solidFill>
        <a:effectLst/>
      </p:bgPr>
    </p:bg>
    <p:spTree>
      <p:nvGrpSpPr>
        <p:cNvPr id="323" name="Shape 323"/>
        <p:cNvGrpSpPr/>
        <p:nvPr/>
      </p:nvGrpSpPr>
      <p:grpSpPr>
        <a:xfrm>
          <a:off x="0" y="0"/>
          <a:ext cx="0" cy="0"/>
          <a:chOff x="0" y="0"/>
          <a:chExt cx="0" cy="0"/>
        </a:xfrm>
      </p:grpSpPr>
      <p:sp>
        <p:nvSpPr>
          <p:cNvPr id="324" name="Google Shape;324;p19"/>
          <p:cNvSpPr txBox="1"/>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Cultural Identity:</a:t>
            </a:r>
            <a:endParaRPr lang="en-GB"/>
          </a:p>
        </p:txBody>
      </p:sp>
      <p:sp>
        <p:nvSpPr>
          <p:cNvPr id="325" name="Google Shape;325;p19"/>
          <p:cNvSpPr txBox="1"/>
          <p:nvPr>
            <p:ph type="body" idx="1"/>
          </p:nvPr>
        </p:nvSpPr>
        <p:spPr>
          <a:xfrm>
            <a:off x="0" y="1683200"/>
            <a:ext cx="4106100" cy="2848500"/>
          </a:xfrm>
          <a:prstGeom prst="rect">
            <a:avLst/>
          </a:prstGeom>
        </p:spPr>
        <p:txBody>
          <a:bodyPr spcFirstLastPara="1" wrap="square" lIns="91425" tIns="91425" rIns="91425" bIns="91425" anchor="t" anchorCtr="0">
            <a:normAutofit fontScale="25000" lnSpcReduction="20000"/>
          </a:bodyPr>
          <a:lstStyle/>
          <a:p>
            <a:pPr marL="0" lvl="0" indent="0" algn="l" rtl="0">
              <a:lnSpc>
                <a:spcPct val="200000"/>
              </a:lnSpc>
              <a:spcBef>
                <a:spcPts val="0"/>
              </a:spcBef>
              <a:spcAft>
                <a:spcPts val="0"/>
              </a:spcAft>
              <a:buNone/>
            </a:pPr>
            <a:r>
              <a:rPr lang="en-GB" sz="4800" b="1">
                <a:solidFill>
                  <a:srgbClr val="000000"/>
                </a:solidFill>
                <a:latin typeface="Times New Roman" panose="02020603050405020304"/>
                <a:ea typeface="Times New Roman" panose="02020603050405020304"/>
                <a:cs typeface="Times New Roman" panose="02020603050405020304"/>
                <a:sym typeface="Times New Roman" panose="02020603050405020304"/>
              </a:rPr>
              <a:t>My father and our culture has always been kept intact with us by listening to our musicians back home, eating the food, watching movies/shows from home, keeping up with news from back home, and a variety of things. My father's identity is still Nigerian however after living in America it's fair to say that he has become more open minded to certain things. His experience here has helped him avoid mistakes that other Africans alike would make. His experience here caused him to go back into re exploring our culture. </a:t>
            </a:r>
            <a:endParaRPr sz="4800" b="1">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lnSpc>
                <a:spcPct val="200000"/>
              </a:lnSpc>
              <a:spcBef>
                <a:spcPts val="0"/>
              </a:spcBef>
              <a:spcAft>
                <a:spcPts val="0"/>
              </a:spcAft>
              <a:buNone/>
            </a:pPr>
            <a:endParaRPr sz="1720" b="1">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lnSpc>
                <a:spcPct val="200000"/>
              </a:lnSpc>
              <a:spcBef>
                <a:spcPts val="0"/>
              </a:spcBef>
              <a:spcAft>
                <a:spcPts val="0"/>
              </a:spcAft>
              <a:buNone/>
            </a:pPr>
            <a:endParaRPr sz="1200" b="1">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a:p>
            <a:pPr marL="0" lvl="0" indent="0" algn="l" rtl="0">
              <a:spcBef>
                <a:spcPts val="0"/>
              </a:spcBef>
              <a:spcAft>
                <a:spcPts val="1200"/>
              </a:spcAft>
              <a:buNone/>
            </a:pPr>
          </a:p>
        </p:txBody>
      </p:sp>
      <p:pic>
        <p:nvPicPr>
          <p:cNvPr id="326" name="Google Shape;326;p19"/>
          <p:cNvPicPr preferRelativeResize="0"/>
          <p:nvPr/>
        </p:nvPicPr>
        <p:blipFill>
          <a:blip r:embed="rId1"/>
          <a:stretch>
            <a:fillRect/>
          </a:stretch>
        </p:blipFill>
        <p:spPr>
          <a:xfrm>
            <a:off x="4158650" y="1242325"/>
            <a:ext cx="4828599" cy="39011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69138"/>
        </a:solidFill>
        <a:effectLst/>
      </p:bgPr>
    </p:bg>
    <p:spTree>
      <p:nvGrpSpPr>
        <p:cNvPr id="330" name="Shape 330"/>
        <p:cNvGrpSpPr/>
        <p:nvPr/>
      </p:nvGrpSpPr>
      <p:grpSpPr>
        <a:xfrm>
          <a:off x="0" y="0"/>
          <a:ext cx="0" cy="0"/>
          <a:chOff x="0" y="0"/>
          <a:chExt cx="0" cy="0"/>
        </a:xfrm>
      </p:grpSpPr>
      <p:sp>
        <p:nvSpPr>
          <p:cNvPr id="331" name="Google Shape;331;p20"/>
          <p:cNvSpPr txBox="1"/>
          <p:nvPr>
            <p:ph type="title"/>
          </p:nvPr>
        </p:nvSpPr>
        <p:spPr>
          <a:xfrm>
            <a:off x="1303800" y="598575"/>
            <a:ext cx="7030500" cy="999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000"/>
              <a:buFont typeface="Arial" panose="020B0604020202020204"/>
              <a:buNone/>
            </a:pPr>
            <a:r>
              <a:rPr lang="en-GB"/>
              <a:t>Community merging:</a:t>
            </a:r>
            <a:endParaRPr lang="en-GB"/>
          </a:p>
          <a:p>
            <a:pPr marL="0" lvl="0" indent="0" algn="l" rtl="0">
              <a:spcBef>
                <a:spcPts val="0"/>
              </a:spcBef>
              <a:spcAft>
                <a:spcPts val="0"/>
              </a:spcAft>
              <a:buNone/>
            </a:pPr>
          </a:p>
        </p:txBody>
      </p:sp>
      <p:sp>
        <p:nvSpPr>
          <p:cNvPr id="332" name="Google Shape;332;p20"/>
          <p:cNvSpPr txBox="1"/>
          <p:nvPr>
            <p:ph type="body" idx="1"/>
          </p:nvPr>
        </p:nvSpPr>
        <p:spPr>
          <a:xfrm>
            <a:off x="117325" y="1336800"/>
            <a:ext cx="4617000" cy="3195000"/>
          </a:xfrm>
          <a:prstGeom prst="rect">
            <a:avLst/>
          </a:prstGeom>
        </p:spPr>
        <p:txBody>
          <a:bodyPr spcFirstLastPara="1" wrap="square" lIns="91425" tIns="91425" rIns="91425" bIns="91425" anchor="t" anchorCtr="0">
            <a:noAutofit/>
          </a:bodyPr>
          <a:lstStyle/>
          <a:p>
            <a:pPr marL="0" lvl="0" indent="0" algn="l" rtl="0">
              <a:lnSpc>
                <a:spcPct val="180000"/>
              </a:lnSpc>
              <a:spcBef>
                <a:spcPts val="0"/>
              </a:spcBef>
              <a:spcAft>
                <a:spcPts val="0"/>
              </a:spcAft>
              <a:buSzPts val="1018"/>
              <a:buNone/>
            </a:pPr>
            <a:r>
              <a:rPr lang="en-GB" sz="1210" b="1">
                <a:solidFill>
                  <a:srgbClr val="000000"/>
                </a:solidFill>
                <a:latin typeface="Times New Roman" panose="02020603050405020304"/>
                <a:ea typeface="Times New Roman" panose="02020603050405020304"/>
                <a:cs typeface="Times New Roman" panose="02020603050405020304"/>
                <a:sym typeface="Times New Roman" panose="02020603050405020304"/>
              </a:rPr>
              <a:t>My father has integrated with the community around him by joining Nigerian churches, Nigerian activities, clubs etc. He did all of those to ensure that he wouldn't go insane. As an immigrant to lands unfamiliar to you it helps to know when you have brothers/country men in a similar position as you, it's easing in a sense.</a:t>
            </a:r>
            <a:endParaRPr sz="1300"/>
          </a:p>
        </p:txBody>
      </p:sp>
      <p:sp>
        <p:nvSpPr>
          <p:cNvPr id="333" name="Google Shape;333;p20"/>
          <p:cNvSpPr txBox="1"/>
          <p:nvPr>
            <p:ph type="body" idx="2"/>
          </p:nvPr>
        </p:nvSpPr>
        <p:spPr>
          <a:xfrm>
            <a:off x="4903650" y="1990050"/>
            <a:ext cx="3430500" cy="2541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p>
        </p:txBody>
      </p:sp>
      <p:pic>
        <p:nvPicPr>
          <p:cNvPr id="334" name="Google Shape;334;p20"/>
          <p:cNvPicPr preferRelativeResize="0"/>
          <p:nvPr/>
        </p:nvPicPr>
        <p:blipFill>
          <a:blip r:embed="rId1"/>
          <a:stretch>
            <a:fillRect/>
          </a:stretch>
        </p:blipFill>
        <p:spPr>
          <a:xfrm>
            <a:off x="4809450" y="0"/>
            <a:ext cx="4177800" cy="51435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27BA0"/>
        </a:solidFill>
        <a:effectLst/>
      </p:bgPr>
    </p:bg>
    <p:spTree>
      <p:nvGrpSpPr>
        <p:cNvPr id="338" name="Shape 338"/>
        <p:cNvGrpSpPr/>
        <p:nvPr/>
      </p:nvGrpSpPr>
      <p:grpSpPr>
        <a:xfrm>
          <a:off x="0" y="0"/>
          <a:ext cx="0" cy="0"/>
          <a:chOff x="0" y="0"/>
          <a:chExt cx="0" cy="0"/>
        </a:xfrm>
      </p:grpSpPr>
      <p:sp>
        <p:nvSpPr>
          <p:cNvPr id="339" name="Google Shape;339;p21"/>
          <p:cNvSpPr txBox="1"/>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Education/Work:</a:t>
            </a:r>
            <a:endParaRPr lang="en-GB"/>
          </a:p>
        </p:txBody>
      </p:sp>
      <p:sp>
        <p:nvSpPr>
          <p:cNvPr id="340" name="Google Shape;340;p21"/>
          <p:cNvSpPr txBox="1"/>
          <p:nvPr>
            <p:ph type="body" idx="1"/>
          </p:nvPr>
        </p:nvSpPr>
        <p:spPr>
          <a:xfrm>
            <a:off x="159325" y="1525750"/>
            <a:ext cx="4575000" cy="3006000"/>
          </a:xfrm>
          <a:prstGeom prst="rect">
            <a:avLst/>
          </a:prstGeom>
        </p:spPr>
        <p:txBody>
          <a:bodyPr spcFirstLastPara="1" wrap="square" lIns="91425" tIns="91425" rIns="91425" bIns="91425" anchor="t" anchorCtr="0">
            <a:normAutofit/>
          </a:bodyPr>
          <a:lstStyle/>
          <a:p>
            <a:pPr marL="0" lvl="0" indent="0" algn="l" rtl="0">
              <a:lnSpc>
                <a:spcPct val="200000"/>
              </a:lnSpc>
              <a:spcBef>
                <a:spcPts val="0"/>
              </a:spcBef>
              <a:spcAft>
                <a:spcPts val="0"/>
              </a:spcAft>
              <a:buNone/>
            </a:pPr>
            <a:r>
              <a:rPr lang="en-GB" sz="1200" b="1">
                <a:solidFill>
                  <a:srgbClr val="000000"/>
                </a:solidFill>
                <a:latin typeface="Times New Roman" panose="02020603050405020304"/>
                <a:ea typeface="Times New Roman" panose="02020603050405020304"/>
                <a:cs typeface="Times New Roman" panose="02020603050405020304"/>
                <a:sym typeface="Times New Roman" panose="02020603050405020304"/>
              </a:rPr>
              <a:t>For my father, education was very important to put it lightly. Since Nigeria was colonized by Britain and English was the official language back home. The transition was essentially smooth in that area when it came to work. My fathers goals was always education oriented and he values that for his children as well.</a:t>
            </a:r>
            <a:endParaRPr lang="en-GB" sz="1200" b="1">
              <a:solidFill>
                <a:srgbClr val="00000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341" name="Google Shape;341;p21"/>
          <p:cNvSpPr txBox="1"/>
          <p:nvPr>
            <p:ph type="body" idx="2"/>
          </p:nvPr>
        </p:nvSpPr>
        <p:spPr>
          <a:xfrm>
            <a:off x="4903650" y="1990050"/>
            <a:ext cx="3430500" cy="2541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p>
        </p:txBody>
      </p:sp>
      <p:pic>
        <p:nvPicPr>
          <p:cNvPr id="342" name="Google Shape;342;p21"/>
          <p:cNvPicPr preferRelativeResize="0"/>
          <p:nvPr/>
        </p:nvPicPr>
        <p:blipFill>
          <a:blip r:embed="rId1"/>
          <a:stretch>
            <a:fillRect/>
          </a:stretch>
        </p:blipFill>
        <p:spPr>
          <a:xfrm>
            <a:off x="4620500" y="927425"/>
            <a:ext cx="4387725" cy="421607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prism/>
      </p:transition>
    </mc:Choice>
    <mc:Fallback>
      <p:transition spd="med">
        <p:fade/>
      </p:transition>
    </mc:Fallback>
  </mc:AlternateContent>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6020</Words>
  <Application>WPS Presentation</Application>
  <PresentationFormat/>
  <Paragraphs>76</Paragraphs>
  <Slides>13</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13</vt:i4>
      </vt:variant>
    </vt:vector>
  </HeadingPairs>
  <TitlesOfParts>
    <vt:vector size="23" baseType="lpstr">
      <vt:lpstr>Arial</vt:lpstr>
      <vt:lpstr>SimSun</vt:lpstr>
      <vt:lpstr>Wingdings</vt:lpstr>
      <vt:lpstr>Arial</vt:lpstr>
      <vt:lpstr>Maven Pro</vt:lpstr>
      <vt:lpstr>Nunito</vt:lpstr>
      <vt:lpstr>Times New Roman</vt:lpstr>
      <vt:lpstr>Microsoft YaHei</vt:lpstr>
      <vt:lpstr>Arial Unicode MS</vt:lpstr>
      <vt:lpstr>Momentum</vt:lpstr>
      <vt:lpstr>                        Family acculturation story in America </vt:lpstr>
      <vt:lpstr>Introduction:</vt:lpstr>
      <vt:lpstr>BackGround:</vt:lpstr>
      <vt:lpstr>Arrival In America:</vt:lpstr>
      <vt:lpstr>Early Challenges:</vt:lpstr>
      <vt:lpstr>Adaptation Process:</vt:lpstr>
      <vt:lpstr>Cultural Identity:</vt:lpstr>
      <vt:lpstr>Community merging:</vt:lpstr>
      <vt:lpstr>Education/Work:</vt:lpstr>
      <vt:lpstr>Diversity in America</vt:lpstr>
      <vt:lpstr>Reflections:</vt:lpstr>
      <vt:lpstr>Conclusion:</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Family acculturation story in America </dc:title>
  <dc:creator/>
  <cp:lastModifiedBy>oalap</cp:lastModifiedBy>
  <cp:revision>1</cp:revision>
  <dcterms:created xsi:type="dcterms:W3CDTF">2024-03-28T21:49:30Z</dcterms:created>
  <dcterms:modified xsi:type="dcterms:W3CDTF">2024-03-28T21:49:30Z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D68F317942A349E1B0F831B67961456C_13</vt:lpwstr>
  </property>
  <property fmtid="{D5CDD505-2E9C-101B-9397-08002B2CF9AE}" pid="3" name="KSOProductBuildVer">
    <vt:lpwstr>1033-12.2.0.13538</vt:lpwstr>
  </property>
</Properties>
</file>