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media/image5.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60" r:id="rId4"/>
    <p:sldId id="259" r:id="rId5"/>
    <p:sldId id="265" r:id="rId6"/>
    <p:sldId id="257" r:id="rId7"/>
    <p:sldId id="261" r:id="rId8"/>
    <p:sldId id="262" r:id="rId9"/>
    <p:sldId id="263" r:id="rId10"/>
    <p:sldId id="264"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2" autoAdjust="0"/>
    <p:restoredTop sz="94660"/>
  </p:normalViewPr>
  <p:slideViewPr>
    <p:cSldViewPr snapToGrid="0">
      <p:cViewPr varScale="1">
        <p:scale>
          <a:sx n="111" d="100"/>
          <a:sy n="111" d="100"/>
        </p:scale>
        <p:origin x="10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18EF7-BE1E-4ECB-84D4-67C2B4D8F095}" type="slidenum">
              <a:rPr lang="en-US" smtClean="0"/>
            </a:fld>
            <a:endParaRPr lang="en-US" dirty="0"/>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171E64-FE02-4DE5-B72F-53C3706641C3}"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18EF7-BE1E-4ECB-84D4-67C2B4D8F095}" type="slidenum">
              <a:rPr lang="en-US" smtClean="0"/>
            </a:fld>
            <a:endParaRPr lang="en-US" dirty="0"/>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171E64-FE02-4DE5-B72F-53C3706641C3}"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18EF7-BE1E-4ECB-84D4-67C2B4D8F095}" type="slidenum">
              <a:rPr lang="en-US" smtClean="0"/>
            </a:fld>
            <a:endParaRPr lang="en-US" dirty="0"/>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6171E64-FE02-4DE5-B72F-53C3706641C3}"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Date Placeholder 4"/>
          <p:cNvSpPr>
            <a:spLocks noGrp="1"/>
          </p:cNvSpPr>
          <p:nvPr>
            <p:ph type="dt" sz="half" idx="10"/>
          </p:nvPr>
        </p:nvSpPr>
        <p:spPr/>
        <p:txBody>
          <a:bodyPr/>
          <a:lstStyle/>
          <a:p>
            <a:fld id="{E6171E64-FE02-4DE5-B72F-53C3706641C3}"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endParaRPr lang="en-US" dirty="0"/>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6171E64-FE02-4DE5-B72F-53C3706641C3}"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171E64-FE02-4DE5-B72F-53C3706641C3}"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US" dirty="0"/>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171E64-FE02-4DE5-B72F-53C3706641C3}"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18EF7-BE1E-4ECB-84D4-67C2B4D8F095}"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fld>
            <a:endParaRPr lang="en-US" dirty="0"/>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fld>
            <a:endParaRPr lang="en-US" dirty="0"/>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2">
                <a:extLst>
                  <a:ext uri="{96DAC541-7B7A-43D3-8B79-37D633B846F1}">
                    <asvg:svgBlip xmlns:asvg="http://schemas.microsoft.com/office/drawing/2016/SVG/main" r:embed="rId1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2.sv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2.sv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6.png"/><Relationship Id="rId2" Type="http://schemas.openxmlformats.org/officeDocument/2006/relationships/image" Target="../media/image2.sv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2.sv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2.sv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2.sv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2.sv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rrows pointing up and arrows&#10;&#10;Description automatically generated"/>
          <p:cNvPicPr>
            <a:picLocks noChangeAspect="1"/>
          </p:cNvPicPr>
          <p:nvPr/>
        </p:nvPicPr>
        <p:blipFill rotWithShape="1">
          <a:blip r:embed="rId1">
            <a:alphaModFix amt="50000"/>
          </a:blip>
          <a:srcRect t="1423" b="25762"/>
          <a:stretch>
            <a:fillRect/>
          </a:stretch>
        </p:blipFill>
        <p:spPr>
          <a:xfrm>
            <a:off x="20" y="10"/>
            <a:ext cx="12191980" cy="6857990"/>
          </a:xfrm>
          <a:prstGeom prst="rect">
            <a:avLst/>
          </a:prstGeom>
        </p:spPr>
      </p:pic>
      <p:sp>
        <p:nvSpPr>
          <p:cNvPr id="2" name="Title 1"/>
          <p:cNvSpPr>
            <a:spLocks noGrp="1"/>
          </p:cNvSpPr>
          <p:nvPr>
            <p:ph type="ctrTitle"/>
          </p:nvPr>
        </p:nvSpPr>
        <p:spPr>
          <a:xfrm>
            <a:off x="800101" y="1417983"/>
            <a:ext cx="6223552" cy="2902225"/>
          </a:xfrm>
        </p:spPr>
        <p:txBody>
          <a:bodyPr anchor="t">
            <a:normAutofit/>
          </a:bodyPr>
          <a:lstStyle/>
          <a:p>
            <a:r>
              <a:rPr lang="en-US" b="1" i="1" dirty="0">
                <a:solidFill>
                  <a:srgbClr val="FFFFFF"/>
                </a:solidFill>
                <a:latin typeface="+mn-lt"/>
              </a:rPr>
              <a:t>My </a:t>
            </a:r>
            <a:r>
              <a:rPr lang="en-US" b="1" i="1" dirty="0">
                <a:solidFill>
                  <a:srgbClr val="FFFFFF"/>
                </a:solidFill>
                <a:latin typeface="Bradley Hand ITC" panose="03070402050302030203" pitchFamily="66" charset="0"/>
              </a:rPr>
              <a:t>Cross Culture </a:t>
            </a:r>
            <a:r>
              <a:rPr lang="en-US" b="1" i="1" dirty="0">
                <a:solidFill>
                  <a:srgbClr val="FFFFFF"/>
                </a:solidFill>
                <a:latin typeface="+mn-lt"/>
              </a:rPr>
              <a:t>Experience</a:t>
            </a:r>
            <a:endParaRPr lang="en-US" b="1" i="1" dirty="0">
              <a:solidFill>
                <a:srgbClr val="FFFFFF"/>
              </a:solidFill>
              <a:latin typeface="+mn-lt"/>
            </a:endParaRPr>
          </a:p>
        </p:txBody>
      </p:sp>
      <p:sp>
        <p:nvSpPr>
          <p:cNvPr id="3" name="Subtitle 2"/>
          <p:cNvSpPr>
            <a:spLocks noGrp="1"/>
          </p:cNvSpPr>
          <p:nvPr>
            <p:ph type="subTitle" idx="1"/>
          </p:nvPr>
        </p:nvSpPr>
        <p:spPr>
          <a:xfrm>
            <a:off x="800101" y="4681728"/>
            <a:ext cx="4679674" cy="1452372"/>
          </a:xfrm>
        </p:spPr>
        <p:txBody>
          <a:bodyPr>
            <a:normAutofit/>
          </a:bodyPr>
          <a:lstStyle/>
          <a:p>
            <a:r>
              <a:rPr lang="en-US" dirty="0">
                <a:solidFill>
                  <a:srgbClr val="FFFFFF"/>
                </a:solidFill>
              </a:rPr>
              <a:t>Alisha Jainarine</a:t>
            </a:r>
            <a:endParaRPr lang="en-US" dirty="0">
              <a:solidFill>
                <a:srgbClr val="FFFFFF"/>
              </a:solidFill>
            </a:endParaRPr>
          </a:p>
        </p:txBody>
      </p:sp>
      <p:sp>
        <p:nvSpPr>
          <p:cNvPr id="37" name="Rectangle 6"/>
          <p:cNvSpPr>
            <a:spLocks noGrp="1" noRot="1" noChangeAspect="1" noMove="1" noResize="1" noEditPoints="1" noAdjustHandles="1" noChangeArrowheads="1" noChangeShapeType="1" noTextEdit="1"/>
          </p:cNvSpPr>
          <p:nvPr/>
        </p:nvSpPr>
        <p:spPr>
          <a:xfrm rot="10800000">
            <a:off x="8446417" y="2940297"/>
            <a:ext cx="3745582" cy="3917703"/>
          </a:xfrm>
          <a:custGeom>
            <a:avLst/>
            <a:gdLst>
              <a:gd name="connsiteX0" fmla="*/ 0 w 1369143"/>
              <a:gd name="connsiteY0" fmla="*/ 0 h 1229160"/>
              <a:gd name="connsiteX1" fmla="*/ 1369143 w 1369143"/>
              <a:gd name="connsiteY1" fmla="*/ 0 h 1229160"/>
              <a:gd name="connsiteX2" fmla="*/ 1369143 w 1369143"/>
              <a:gd name="connsiteY2" fmla="*/ 1229160 h 1229160"/>
              <a:gd name="connsiteX3" fmla="*/ 0 w 1369143"/>
              <a:gd name="connsiteY3" fmla="*/ 1229160 h 1229160"/>
              <a:gd name="connsiteX4" fmla="*/ 0 w 1369143"/>
              <a:gd name="connsiteY4" fmla="*/ 0 h 1229160"/>
              <a:gd name="connsiteX0-1" fmla="*/ 0 w 1369143"/>
              <a:gd name="connsiteY0-2" fmla="*/ 0 h 1229160"/>
              <a:gd name="connsiteX1-3" fmla="*/ 1369143 w 1369143"/>
              <a:gd name="connsiteY1-4" fmla="*/ 0 h 1229160"/>
              <a:gd name="connsiteX2-5" fmla="*/ 0 w 1369143"/>
              <a:gd name="connsiteY2-6" fmla="*/ 1229160 h 1229160"/>
              <a:gd name="connsiteX3-7" fmla="*/ 0 w 1369143"/>
              <a:gd name="connsiteY3-8" fmla="*/ 0 h 1229160"/>
            </a:gdLst>
            <a:ahLst/>
            <a:cxnLst>
              <a:cxn ang="0">
                <a:pos x="connsiteX0-1" y="connsiteY0-2"/>
              </a:cxn>
              <a:cxn ang="0">
                <a:pos x="connsiteX1-3" y="connsiteY1-4"/>
              </a:cxn>
              <a:cxn ang="0">
                <a:pos x="connsiteX2-5" y="connsiteY2-6"/>
              </a:cxn>
              <a:cxn ang="0">
                <a:pos x="connsiteX3-7" y="connsiteY3-8"/>
              </a:cxn>
            </a:cxnLst>
            <a:rect l="l" t="t" r="r" b="b"/>
            <a:pathLst>
              <a:path w="1369143" h="1229160">
                <a:moveTo>
                  <a:pt x="0" y="0"/>
                </a:moveTo>
                <a:lnTo>
                  <a:pt x="1369143" y="0"/>
                </a:lnTo>
                <a:lnTo>
                  <a:pt x="0" y="1229160"/>
                </a:lnTo>
                <a:lnTo>
                  <a:pt x="0" y="0"/>
                </a:lnTo>
                <a:close/>
              </a:path>
            </a:pathLst>
          </a:custGeom>
          <a:solidFill>
            <a:schemeClr val="accent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p:cNvSpPr>
            <a:spLocks noGrp="1" noRot="1" noChangeAspect="1" noMove="1" noResize="1" noEditPoints="1" noAdjustHandles="1" noChangeArrowheads="1" noChangeShapeType="1" noTextEdit="1"/>
          </p:cNvSpPr>
          <p:nvPr/>
        </p:nvSpPr>
        <p:spPr>
          <a:xfrm>
            <a:off x="8446417" y="2940297"/>
            <a:ext cx="3745582" cy="3917703"/>
          </a:xfrm>
          <a:custGeom>
            <a:avLst/>
            <a:gdLst>
              <a:gd name="connsiteX0" fmla="*/ 3745582 w 3745582"/>
              <a:gd name="connsiteY0" fmla="*/ 0 h 3917703"/>
              <a:gd name="connsiteX1" fmla="*/ 3745582 w 3745582"/>
              <a:gd name="connsiteY1" fmla="*/ 3917703 h 3917703"/>
              <a:gd name="connsiteX2" fmla="*/ 0 w 3745582"/>
              <a:gd name="connsiteY2" fmla="*/ 3917703 h 3917703"/>
            </a:gdLst>
            <a:ahLst/>
            <a:cxnLst>
              <a:cxn ang="0">
                <a:pos x="connsiteX0" y="connsiteY0"/>
              </a:cxn>
              <a:cxn ang="0">
                <a:pos x="connsiteX1" y="connsiteY1"/>
              </a:cxn>
              <a:cxn ang="0">
                <a:pos x="connsiteX2" y="connsiteY2"/>
              </a:cxn>
            </a:cxnLst>
            <a:rect l="l" t="t" r="r" b="b"/>
            <a:pathLst>
              <a:path w="3745582" h="3917703">
                <a:moveTo>
                  <a:pt x="3745582" y="0"/>
                </a:moveTo>
                <a:lnTo>
                  <a:pt x="3745582" y="3917703"/>
                </a:lnTo>
                <a:lnTo>
                  <a:pt x="0" y="3917703"/>
                </a:lnTo>
                <a:close/>
              </a:path>
            </a:pathLst>
          </a:custGeom>
          <a:blipFill dpi="0" rotWithShape="0">
            <a:blip r:embed="rId2">
              <a:alphaModFix amt="99000"/>
              <a:extLst>
                <a:ext uri="{96DAC541-7B7A-43D3-8B79-37D633B846F1}">
                  <asvg:svgBlip xmlns:asvg="http://schemas.microsoft.com/office/drawing/2016/SVG/main" r:embed="rId3"/>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707098"/>
            <a:ext cx="5295900" cy="1459159"/>
          </a:xfrm>
        </p:spPr>
        <p:txBody>
          <a:bodyPr vert="horz" lIns="91440" tIns="45720" rIns="91440" bIns="45720" rtlCol="0" anchor="b">
            <a:normAutofit/>
          </a:bodyPr>
          <a:lstStyle/>
          <a:p>
            <a:r>
              <a:rPr lang="en-US" i="1" u="sng" spc="1300" dirty="0">
                <a:latin typeface="Notram" pitchFamily="2" charset="0"/>
              </a:rPr>
              <a:t>Ending</a:t>
            </a:r>
            <a:endParaRPr lang="en-US" i="1" u="sng" spc="1300" dirty="0">
              <a:latin typeface="Notram" pitchFamily="2" charset="0"/>
            </a:endParaRPr>
          </a:p>
        </p:txBody>
      </p:sp>
      <p:sp>
        <p:nvSpPr>
          <p:cNvPr id="27" name="Content Placeholder 13"/>
          <p:cNvSpPr>
            <a:spLocks noGrp="1"/>
          </p:cNvSpPr>
          <p:nvPr>
            <p:ph idx="1"/>
          </p:nvPr>
        </p:nvSpPr>
        <p:spPr>
          <a:xfrm>
            <a:off x="800101" y="2400021"/>
            <a:ext cx="4212770" cy="3750881"/>
          </a:xfrm>
        </p:spPr>
        <p:txBody>
          <a:bodyPr vert="horz" lIns="91440" tIns="45720" rIns="91440" bIns="45720" rtlCol="0">
            <a:normAutofit/>
          </a:bodyPr>
          <a:lstStyle/>
          <a:p>
            <a:pPr marL="0" indent="0">
              <a:buNone/>
            </a:pPr>
            <a:r>
              <a:rPr lang="en-US" b="1" i="1" cap="all" spc="600" dirty="0">
                <a:latin typeface="+mn-lt"/>
              </a:rPr>
              <a:t>Thank you for viewing with me!</a:t>
            </a:r>
            <a:endParaRPr lang="en-US" b="1" i="1" cap="all" spc="600" dirty="0">
              <a:latin typeface="+mn-lt"/>
            </a:endParaRPr>
          </a:p>
          <a:p>
            <a:pPr marL="0" indent="0">
              <a:buNone/>
            </a:pPr>
            <a:r>
              <a:rPr lang="en-US" b="1" i="1" cap="all" spc="600" dirty="0">
                <a:latin typeface="Notram" pitchFamily="2" charset="0"/>
              </a:rPr>
              <a:t>Alisha Jainarine</a:t>
            </a:r>
            <a:endParaRPr lang="en-US" b="1" i="1" cap="all" spc="600" dirty="0">
              <a:latin typeface="Notram" pitchFamily="2" charset="0"/>
            </a:endParaRPr>
          </a:p>
          <a:p>
            <a:pPr marL="0" indent="0">
              <a:buNone/>
            </a:pPr>
            <a:r>
              <a:rPr lang="en-US" b="1" i="1" cap="all" spc="600" dirty="0">
                <a:latin typeface="+mn-lt"/>
              </a:rPr>
              <a:t>Multicultural Studies</a:t>
            </a:r>
            <a:endParaRPr lang="en-US" b="1" i="1" cap="all" spc="600" dirty="0">
              <a:latin typeface="+mn-lt"/>
            </a:endParaRPr>
          </a:p>
        </p:txBody>
      </p:sp>
      <p:pic>
        <p:nvPicPr>
          <p:cNvPr id="75" name="Picture 74" descr="Colourful carved figures of humans"/>
          <p:cNvPicPr>
            <a:picLocks noChangeAspect="1"/>
          </p:cNvPicPr>
          <p:nvPr/>
        </p:nvPicPr>
        <p:blipFill rotWithShape="1">
          <a:blip r:embed="rId1"/>
          <a:srcRect l="14620" r="14132" b="2"/>
          <a:stretch>
            <a:fillRect/>
          </a:stretch>
        </p:blipFill>
        <p:spPr>
          <a:xfrm>
            <a:off x="6868453" y="926416"/>
            <a:ext cx="4712383" cy="4712383"/>
          </a:xfrm>
          <a:custGeom>
            <a:avLst/>
            <a:gdLst/>
            <a:ahLst/>
            <a:cxnLst/>
            <a:rect l="l" t="t" r="r" b="b"/>
            <a:pathLst>
              <a:path w="4487466" h="4487466">
                <a:moveTo>
                  <a:pt x="2243733" y="0"/>
                </a:moveTo>
                <a:cubicBezTo>
                  <a:pt x="3482913" y="0"/>
                  <a:pt x="4487466" y="1004553"/>
                  <a:pt x="4487466" y="2243733"/>
                </a:cubicBezTo>
                <a:cubicBezTo>
                  <a:pt x="4487466" y="3482913"/>
                  <a:pt x="3482913" y="4487466"/>
                  <a:pt x="2243733" y="4487466"/>
                </a:cubicBezTo>
                <a:cubicBezTo>
                  <a:pt x="1004553" y="4487466"/>
                  <a:pt x="0" y="3482913"/>
                  <a:pt x="0" y="2243733"/>
                </a:cubicBezTo>
                <a:cubicBezTo>
                  <a:pt x="0" y="1004553"/>
                  <a:pt x="1004553" y="0"/>
                  <a:pt x="2243733" y="0"/>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p:cNvSpPr>
            <a:spLocks noGrp="1" noRot="1" noChangeAspect="1" noMove="1" noResize="1" noEditPoints="1" noAdjustHandles="1" noChangeArrowheads="1" noChangeShapeType="1" noTextEdit="1"/>
          </p:cNvSpPr>
          <p:nvPr/>
        </p:nvSpPr>
        <p:spPr>
          <a:xfrm flipH="1" flipV="1">
            <a:off x="7001300" y="3248166"/>
            <a:ext cx="5190698" cy="3608015"/>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p:cNvSpPr>
            <a:spLocks noGrp="1" noRot="1" noChangeAspect="1" noMove="1" noResize="1" noEditPoints="1" noAdjustHandles="1" noChangeArrowheads="1" noChangeShapeType="1" noTextEdit="1"/>
          </p:cNvSpPr>
          <p:nvPr/>
        </p:nvSpPr>
        <p:spPr>
          <a:xfrm>
            <a:off x="4855779" y="791772"/>
            <a:ext cx="6610507" cy="5228536"/>
          </a:xfrm>
          <a:prstGeom prst="rect">
            <a:avLst/>
          </a:prstGeom>
          <a:solidFill>
            <a:schemeClr val="accent1">
              <a:lumMod val="20000"/>
              <a:lumOff val="80000"/>
            </a:schemeClr>
          </a:solidFill>
          <a:ln w="38100">
            <a:noFill/>
          </a:ln>
          <a:effectLst>
            <a:outerShdw dist="1905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68460" y="533908"/>
            <a:ext cx="6055353" cy="784078"/>
          </a:xfrm>
        </p:spPr>
        <p:txBody>
          <a:bodyPr anchor="t">
            <a:normAutofit/>
          </a:bodyPr>
          <a:lstStyle/>
          <a:p>
            <a:r>
              <a:rPr lang="en-US" i="1" u="sng" dirty="0">
                <a:solidFill>
                  <a:srgbClr val="000000"/>
                </a:solidFill>
                <a:latin typeface="Notram" pitchFamily="2" charset="0"/>
              </a:rPr>
              <a:t>Origin </a:t>
            </a:r>
            <a:endParaRPr lang="en-US" i="1" u="sng" dirty="0">
              <a:solidFill>
                <a:srgbClr val="000000"/>
              </a:solidFill>
              <a:latin typeface="Notram" pitchFamily="2" charset="0"/>
            </a:endParaRPr>
          </a:p>
        </p:txBody>
      </p:sp>
      <p:pic>
        <p:nvPicPr>
          <p:cNvPr id="5" name="Content Placeholder 4" descr="A green and red triangle with black triangle&#10;&#10;Description automatically generated"/>
          <p:cNvPicPr>
            <a:picLocks noChangeAspect="1"/>
          </p:cNvPicPr>
          <p:nvPr/>
        </p:nvPicPr>
        <p:blipFill rotWithShape="1">
          <a:blip r:embed="rId3"/>
          <a:srcRect l="11206" r="16110" b="1"/>
          <a:stretch>
            <a:fillRect/>
          </a:stretch>
        </p:blipFill>
        <p:spPr>
          <a:xfrm>
            <a:off x="457200" y="1649186"/>
            <a:ext cx="3102429" cy="2579913"/>
          </a:xfrm>
          <a:prstGeom prst="rect">
            <a:avLst/>
          </a:prstGeom>
        </p:spPr>
      </p:pic>
      <p:sp>
        <p:nvSpPr>
          <p:cNvPr id="27" name="Content Placeholder 13"/>
          <p:cNvSpPr>
            <a:spLocks noGrp="1"/>
          </p:cNvSpPr>
          <p:nvPr>
            <p:ph idx="1"/>
          </p:nvPr>
        </p:nvSpPr>
        <p:spPr>
          <a:xfrm>
            <a:off x="3755572" y="1371600"/>
            <a:ext cx="7626152" cy="4470753"/>
          </a:xfrm>
        </p:spPr>
        <p:txBody>
          <a:bodyPr>
            <a:normAutofit fontScale="92500" lnSpcReduction="20000"/>
          </a:bodyPr>
          <a:lstStyle/>
          <a:p>
            <a:pPr marL="0" indent="0">
              <a:buNone/>
            </a:pPr>
            <a:r>
              <a:rPr lang="en-US" b="1" i="1" dirty="0">
                <a:solidFill>
                  <a:srgbClr val="000000"/>
                </a:solidFill>
              </a:rPr>
              <a:t>I am from Jamaica, Queens, NY and you might say how are you Guyanese? Well , my mom and dad is from East Berbice-Corentyne, Guyana, #59 and #57Village. I’ve visited Guyana many times when I was younger, and I absolutely loved it! Growing up in NY didn’t make me any different from growing up in Guyana. The same traditions, beliefs, etc. were set into place as I grew up and still set is. We celebrate most Guyanese holidays such as Mashramani (celebration of Guyana becoming republic), Easter Monday, Labour Day, Republic Day, Independence Day, Emancipation, New Years, Christmas, Holi(Phagwa), Boxing Day, CARICOM Day, etc. My Mom and I identify as Christian, and my Dad is Hindu, we might not be overly religious, but we do follow our customs (Believing in GOD) such as going to church every other Sunday, praying before bed, etc. </a:t>
            </a:r>
            <a:endParaRPr lang="en-US" b="1" i="1"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p:cNvSpPr>
            <a:spLocks noGrp="1" noRot="1" noChangeAspect="1" noMove="1" noResize="1" noEditPoints="1" noAdjustHandles="1" noChangeArrowheads="1" noChangeShapeType="1" noTextEdit="1"/>
          </p:cNvSpPr>
          <p:nvPr/>
        </p:nvSpPr>
        <p:spPr>
          <a:xfrm>
            <a:off x="-6532" y="0"/>
            <a:ext cx="12198532"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68902" y="392339"/>
            <a:ext cx="5022997" cy="1768475"/>
          </a:xfrm>
        </p:spPr>
        <p:txBody>
          <a:bodyPr>
            <a:normAutofit/>
          </a:bodyPr>
          <a:lstStyle/>
          <a:p>
            <a:r>
              <a:rPr lang="en-US" i="1" u="sng" dirty="0">
                <a:latin typeface="Notram" pitchFamily="2" charset="0"/>
              </a:rPr>
              <a:t>Experience </a:t>
            </a:r>
            <a:endParaRPr lang="en-US" i="1" u="sng" dirty="0">
              <a:latin typeface="Notram" pitchFamily="2" charset="0"/>
            </a:endParaRPr>
          </a:p>
        </p:txBody>
      </p:sp>
      <p:sp>
        <p:nvSpPr>
          <p:cNvPr id="78" name="Rectangle 6"/>
          <p:cNvSpPr>
            <a:spLocks noGrp="1" noRot="1" noChangeAspect="1" noMove="1" noResize="1" noEditPoints="1" noAdjustHandles="1" noChangeArrowheads="1" noChangeShapeType="1" noTextEdit="1"/>
          </p:cNvSpPr>
          <p:nvPr/>
        </p:nvSpPr>
        <p:spPr>
          <a:xfrm rot="16200000">
            <a:off x="79529" y="3026358"/>
            <a:ext cx="3745582" cy="3917703"/>
          </a:xfrm>
          <a:custGeom>
            <a:avLst/>
            <a:gdLst>
              <a:gd name="connsiteX0" fmla="*/ 0 w 1369143"/>
              <a:gd name="connsiteY0" fmla="*/ 0 h 1229160"/>
              <a:gd name="connsiteX1" fmla="*/ 1369143 w 1369143"/>
              <a:gd name="connsiteY1" fmla="*/ 0 h 1229160"/>
              <a:gd name="connsiteX2" fmla="*/ 1369143 w 1369143"/>
              <a:gd name="connsiteY2" fmla="*/ 1229160 h 1229160"/>
              <a:gd name="connsiteX3" fmla="*/ 0 w 1369143"/>
              <a:gd name="connsiteY3" fmla="*/ 1229160 h 1229160"/>
              <a:gd name="connsiteX4" fmla="*/ 0 w 1369143"/>
              <a:gd name="connsiteY4" fmla="*/ 0 h 1229160"/>
              <a:gd name="connsiteX0-1" fmla="*/ 0 w 1369143"/>
              <a:gd name="connsiteY0-2" fmla="*/ 0 h 1229160"/>
              <a:gd name="connsiteX1-3" fmla="*/ 1369143 w 1369143"/>
              <a:gd name="connsiteY1-4" fmla="*/ 0 h 1229160"/>
              <a:gd name="connsiteX2-5" fmla="*/ 0 w 1369143"/>
              <a:gd name="connsiteY2-6" fmla="*/ 1229160 h 1229160"/>
              <a:gd name="connsiteX3-7" fmla="*/ 0 w 1369143"/>
              <a:gd name="connsiteY3-8" fmla="*/ 0 h 1229160"/>
            </a:gdLst>
            <a:ahLst/>
            <a:cxnLst>
              <a:cxn ang="0">
                <a:pos x="connsiteX0-1" y="connsiteY0-2"/>
              </a:cxn>
              <a:cxn ang="0">
                <a:pos x="connsiteX1-3" y="connsiteY1-4"/>
              </a:cxn>
              <a:cxn ang="0">
                <a:pos x="connsiteX2-5" y="connsiteY2-6"/>
              </a:cxn>
              <a:cxn ang="0">
                <a:pos x="connsiteX3-7" y="connsiteY3-8"/>
              </a:cxn>
            </a:cxnLst>
            <a:rect l="l" t="t" r="r" b="b"/>
            <a:pathLst>
              <a:path w="1369143" h="1229160">
                <a:moveTo>
                  <a:pt x="0" y="0"/>
                </a:moveTo>
                <a:lnTo>
                  <a:pt x="1369143" y="0"/>
                </a:lnTo>
                <a:lnTo>
                  <a:pt x="0" y="1229160"/>
                </a:lnTo>
                <a:lnTo>
                  <a:pt x="0" y="0"/>
                </a:lnTo>
                <a:close/>
              </a:path>
            </a:pathLst>
          </a:custGeom>
          <a:solidFill>
            <a:schemeClr val="accent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p:cNvSpPr>
            <a:spLocks noGrp="1" noRot="1" noChangeAspect="1" noMove="1" noResize="1" noEditPoints="1" noAdjustHandles="1" noChangeArrowheads="1" noChangeShapeType="1" noTextEdit="1"/>
          </p:cNvSpPr>
          <p:nvPr/>
        </p:nvSpPr>
        <p:spPr>
          <a:xfrm rot="5400000">
            <a:off x="79529" y="3026358"/>
            <a:ext cx="3745582" cy="3917703"/>
          </a:xfrm>
          <a:custGeom>
            <a:avLst/>
            <a:gdLst>
              <a:gd name="connsiteX0" fmla="*/ 3745582 w 3745582"/>
              <a:gd name="connsiteY0" fmla="*/ 0 h 3917703"/>
              <a:gd name="connsiteX1" fmla="*/ 3745582 w 3745582"/>
              <a:gd name="connsiteY1" fmla="*/ 3917703 h 3917703"/>
              <a:gd name="connsiteX2" fmla="*/ 0 w 3745582"/>
              <a:gd name="connsiteY2" fmla="*/ 3917703 h 3917703"/>
            </a:gdLst>
            <a:ahLst/>
            <a:cxnLst>
              <a:cxn ang="0">
                <a:pos x="connsiteX0" y="connsiteY0"/>
              </a:cxn>
              <a:cxn ang="0">
                <a:pos x="connsiteX1" y="connsiteY1"/>
              </a:cxn>
              <a:cxn ang="0">
                <a:pos x="connsiteX2" y="connsiteY2"/>
              </a:cxn>
            </a:cxnLst>
            <a:rect l="l" t="t" r="r" b="b"/>
            <a:pathLst>
              <a:path w="3745582" h="3917703">
                <a:moveTo>
                  <a:pt x="3745582" y="0"/>
                </a:moveTo>
                <a:lnTo>
                  <a:pt x="3745582" y="3917703"/>
                </a:lnTo>
                <a:lnTo>
                  <a:pt x="0" y="3917703"/>
                </a:lnTo>
                <a:close/>
              </a:path>
            </a:pathLst>
          </a:custGeom>
          <a:blipFill dpi="0" rotWithShape="0">
            <a:blip r:embed="rId1">
              <a:alphaModFix amt="99000"/>
              <a:extLst>
                <a:ext uri="{96DAC541-7B7A-43D3-8B79-37D633B846F1}">
                  <asvg:svgBlip xmlns:asvg="http://schemas.microsoft.com/office/drawing/2016/SVG/main" r:embed="rId2"/>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A green and red triangle with black triangle&#10;&#10;Description automatically generated"/>
          <p:cNvPicPr>
            <a:picLocks noChangeAspect="1"/>
          </p:cNvPicPr>
          <p:nvPr/>
        </p:nvPicPr>
        <p:blipFill rotWithShape="1">
          <a:blip r:embed="rId3"/>
          <a:srcRect l="21062" r="25969" b="3"/>
          <a:stretch>
            <a:fillRect/>
          </a:stretch>
        </p:blipFill>
        <p:spPr>
          <a:xfrm>
            <a:off x="905914" y="982980"/>
            <a:ext cx="1997979" cy="2263140"/>
          </a:xfrm>
          <a:prstGeom prst="rect">
            <a:avLst/>
          </a:prstGeom>
          <a:effectLst>
            <a:outerShdw dist="165100" dir="8100000" algn="ctr" rotWithShape="0">
              <a:schemeClr val="tx1"/>
            </a:outerShdw>
          </a:effectLst>
        </p:spPr>
      </p:pic>
      <p:pic>
        <p:nvPicPr>
          <p:cNvPr id="6" name="Picture 5" descr="A flat bread on a stove&#10;&#10;Description automatically generated"/>
          <p:cNvPicPr>
            <a:picLocks noChangeAspect="1"/>
          </p:cNvPicPr>
          <p:nvPr/>
        </p:nvPicPr>
        <p:blipFill rotWithShape="1">
          <a:blip r:embed="rId4"/>
          <a:srcRect t="283" r="1" b="14765"/>
          <a:stretch>
            <a:fillRect/>
          </a:stretch>
        </p:blipFill>
        <p:spPr>
          <a:xfrm>
            <a:off x="3366626" y="982980"/>
            <a:ext cx="1997979" cy="2263140"/>
          </a:xfrm>
          <a:prstGeom prst="rect">
            <a:avLst/>
          </a:prstGeom>
          <a:effectLst>
            <a:outerShdw dist="165100" dir="8100000" algn="ctr" rotWithShape="0">
              <a:schemeClr val="tx1"/>
            </a:outerShdw>
          </a:effectLst>
        </p:spPr>
      </p:pic>
      <p:pic>
        <p:nvPicPr>
          <p:cNvPr id="8" name="Picture 7" descr="A tray of food on a table&#10;&#10;Description automatically generated"/>
          <p:cNvPicPr>
            <a:picLocks noChangeAspect="1"/>
          </p:cNvPicPr>
          <p:nvPr/>
        </p:nvPicPr>
        <p:blipFill rotWithShape="1">
          <a:blip r:embed="rId5"/>
          <a:srcRect l="17707" r="16082" b="3"/>
          <a:stretch>
            <a:fillRect/>
          </a:stretch>
        </p:blipFill>
        <p:spPr>
          <a:xfrm>
            <a:off x="905914" y="3637632"/>
            <a:ext cx="1997979" cy="2263140"/>
          </a:xfrm>
          <a:prstGeom prst="rect">
            <a:avLst/>
          </a:prstGeom>
          <a:effectLst>
            <a:outerShdw dist="165100" dir="8100000" algn="ctr" rotWithShape="0">
              <a:schemeClr val="tx1"/>
            </a:outerShdw>
          </a:effectLst>
        </p:spPr>
      </p:pic>
      <p:pic>
        <p:nvPicPr>
          <p:cNvPr id="3" name="Picture 2" descr="A plate of food next to a pineapple&#10;&#10;Description automatically generated"/>
          <p:cNvPicPr>
            <a:picLocks noChangeAspect="1"/>
          </p:cNvPicPr>
          <p:nvPr/>
        </p:nvPicPr>
        <p:blipFill rotWithShape="1">
          <a:blip r:embed="rId6"/>
          <a:srcRect l="21580" r="19563" b="-2"/>
          <a:stretch>
            <a:fillRect/>
          </a:stretch>
        </p:blipFill>
        <p:spPr>
          <a:xfrm>
            <a:off x="3366626" y="3637632"/>
            <a:ext cx="1995460" cy="2263140"/>
          </a:xfrm>
          <a:prstGeom prst="rect">
            <a:avLst/>
          </a:prstGeom>
          <a:effectLst>
            <a:outerShdw dist="165100" dir="8100000" algn="tr" rotWithShape="0">
              <a:schemeClr val="tx1"/>
            </a:outerShdw>
          </a:effectLst>
        </p:spPr>
      </p:pic>
      <p:sp>
        <p:nvSpPr>
          <p:cNvPr id="27" name="Content Placeholder 13"/>
          <p:cNvSpPr>
            <a:spLocks noGrp="1"/>
          </p:cNvSpPr>
          <p:nvPr>
            <p:ph idx="1"/>
          </p:nvPr>
        </p:nvSpPr>
        <p:spPr>
          <a:xfrm>
            <a:off x="5568801" y="2160814"/>
            <a:ext cx="5717286" cy="4304847"/>
          </a:xfrm>
        </p:spPr>
        <p:txBody>
          <a:bodyPr>
            <a:noAutofit/>
          </a:bodyPr>
          <a:lstStyle/>
          <a:p>
            <a:pPr marL="0" indent="0">
              <a:lnSpc>
                <a:spcPct val="120000"/>
              </a:lnSpc>
              <a:buNone/>
            </a:pPr>
            <a:r>
              <a:rPr lang="en-US" sz="1600" b="1" i="1" dirty="0"/>
              <a:t>In New York, my experience with food is beyond words can express but I can try covering most with what I’ve experienced so far. In NY, there are at least over millions of cultures and each culture has their own way of making / serving their dishes whether it is Guyanese, Trinidadian, Indian, Chinese, Grenadian, Jamaican, Hispanic, even “White” has their own way of making food. But the food I grew up eating is my own Guyanese food. From Mom making Roti and the Curries you can think of (Chicken Curry / Curry Chicken, Lamb, Goat, Shrimp Curry, Fish Curry, Potato Curry, etc.) to delicious sweets (Cassava Pone  (Yuca) , Black eye, Pinetart, Cheese Roll, Salara (Red Bread), cook up and so much more). I won’t lie I have tried different culture foods, like Chinese, Indian, and Spanish and they are great, but nothing beats your own home cooked food.  </a:t>
            </a:r>
            <a:endParaRPr lang="en-US" sz="1600" b="1"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p:cNvSpPr>
            <a:spLocks noGrp="1" noRot="1" noChangeAspect="1" noMove="1" noResize="1" noEditPoints="1" noAdjustHandles="1" noChangeArrowheads="1" noChangeShapeType="1" noTextEdit="1"/>
          </p:cNvSpPr>
          <p:nvPr/>
        </p:nvSpPr>
        <p:spPr>
          <a:xfrm flipH="1" flipV="1">
            <a:off x="0" y="3506250"/>
            <a:ext cx="6096000" cy="3351749"/>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Rectangle 88"/>
          <p:cNvSpPr>
            <a:spLocks noGrp="1" noRot="1" noChangeAspect="1" noMove="1" noResize="1" noEditPoints="1" noAdjustHandles="1" noChangeArrowheads="1" noChangeShapeType="1" noTextEdit="1"/>
          </p:cNvSpPr>
          <p:nvPr/>
        </p:nvSpPr>
        <p:spPr>
          <a:xfrm>
            <a:off x="870685" y="791772"/>
            <a:ext cx="6610507" cy="5228536"/>
          </a:xfrm>
          <a:prstGeom prst="rect">
            <a:avLst/>
          </a:prstGeom>
          <a:solidFill>
            <a:schemeClr val="accent1">
              <a:lumMod val="20000"/>
              <a:lumOff val="80000"/>
            </a:schemeClr>
          </a:solidFill>
          <a:ln w="38100">
            <a:noFill/>
          </a:ln>
          <a:effectLst>
            <a:outerShdw dist="190500" dir="816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01417" y="509446"/>
            <a:ext cx="5349041" cy="1362658"/>
          </a:xfrm>
        </p:spPr>
        <p:txBody>
          <a:bodyPr anchor="t">
            <a:normAutofit/>
          </a:bodyPr>
          <a:lstStyle/>
          <a:p>
            <a:r>
              <a:rPr lang="en-US" i="1" u="sng" dirty="0">
                <a:solidFill>
                  <a:srgbClr val="000000"/>
                </a:solidFill>
                <a:latin typeface="Notram" pitchFamily="2" charset="0"/>
              </a:rPr>
              <a:t>Experience </a:t>
            </a:r>
            <a:endParaRPr lang="en-US" i="1" u="sng" dirty="0">
              <a:solidFill>
                <a:srgbClr val="000000"/>
              </a:solidFill>
              <a:latin typeface="Notram" pitchFamily="2" charset="0"/>
            </a:endParaRPr>
          </a:p>
        </p:txBody>
      </p:sp>
      <p:sp>
        <p:nvSpPr>
          <p:cNvPr id="27" name="Content Placeholder 13"/>
          <p:cNvSpPr>
            <a:spLocks noGrp="1"/>
          </p:cNvSpPr>
          <p:nvPr>
            <p:ph idx="1"/>
          </p:nvPr>
        </p:nvSpPr>
        <p:spPr>
          <a:xfrm>
            <a:off x="870683" y="1112944"/>
            <a:ext cx="5595139" cy="4907364"/>
          </a:xfrm>
        </p:spPr>
        <p:txBody>
          <a:bodyPr>
            <a:noAutofit/>
          </a:bodyPr>
          <a:lstStyle/>
          <a:p>
            <a:pPr marL="0" indent="0">
              <a:lnSpc>
                <a:spcPct val="120000"/>
              </a:lnSpc>
              <a:buNone/>
            </a:pPr>
            <a:r>
              <a:rPr lang="en-US" sz="1400" b="1" i="1" dirty="0">
                <a:solidFill>
                  <a:srgbClr val="000000"/>
                </a:solidFill>
              </a:rPr>
              <a:t>Weddings in Guyana, like in many cultures, can vary in duration depending on various factors such as cultural traditions, personal preferences, and the scale of the event. Typically, a wedding ceremony itself may last anywhere from 30 minutes to an hour, depending on the customs and rituals involved. However, the festivities surrounding the wedding can last much longer, often spanning several hours or even days, especially if there are pre-wedding rituals, receptions, and post-wedding celebrations involved. In Guyana, weddings often involve vibrant celebrations with music, dancing, and feasting, which can extend the joyous occasion for a significant amount of time. Whereas in New York, it is kind of simple, they have a few ceremonies and then there is the wedding. Traditional weddings in Guyana typically last for one day, but the celebrations leading up to the wedding day and sometimes afterward can extend the festivities over several days or even weeks, depending on the customs and preferences of the families involved. I don’t have a video for a wedding in Guyana but my DJ Team Member got married last year and it is like back home. </a:t>
            </a:r>
            <a:endParaRPr lang="en-US" sz="1400" b="1" i="1" dirty="0">
              <a:solidFill>
                <a:srgbClr val="000000"/>
              </a:solidFill>
            </a:endParaRPr>
          </a:p>
        </p:txBody>
      </p:sp>
      <p:pic>
        <p:nvPicPr>
          <p:cNvPr id="4" name="1711507387660">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6348309" y="1375525"/>
            <a:ext cx="5780432" cy="3610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47195" y="589178"/>
            <a:ext cx="6176938" cy="842946"/>
          </a:xfrm>
        </p:spPr>
        <p:txBody>
          <a:bodyPr>
            <a:normAutofit fontScale="90000"/>
          </a:bodyPr>
          <a:lstStyle/>
          <a:p>
            <a:r>
              <a:rPr lang="en-US" i="1" u="sng" dirty="0">
                <a:latin typeface="Notram" pitchFamily="2" charset="0"/>
              </a:rPr>
              <a:t>Travel Experiences </a:t>
            </a:r>
            <a:endParaRPr lang="en-US" i="1" u="sng" dirty="0">
              <a:latin typeface="Notram" pitchFamily="2" charset="0"/>
            </a:endParaRPr>
          </a:p>
        </p:txBody>
      </p:sp>
      <p:sp>
        <p:nvSpPr>
          <p:cNvPr id="58" name="Rectangle 57"/>
          <p:cNvSpPr>
            <a:spLocks noGrp="1" noRot="1" noChangeAspect="1" noMove="1" noResize="1" noEditPoints="1" noAdjustHandles="1" noChangeArrowheads="1" noChangeShapeType="1" noTextEdit="1"/>
          </p:cNvSpPr>
          <p:nvPr/>
        </p:nvSpPr>
        <p:spPr>
          <a:xfrm>
            <a:off x="-1" y="3665415"/>
            <a:ext cx="693472" cy="3192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a:spLocks noGrp="1" noRot="1" noChangeAspect="1" noMove="1" noResize="1" noEditPoints="1" noAdjustHandles="1" noChangeArrowheads="1" noChangeShapeType="1" noTextEdit="1"/>
          </p:cNvSpPr>
          <p:nvPr/>
        </p:nvSpPr>
        <p:spPr>
          <a:xfrm>
            <a:off x="273883" y="2289908"/>
            <a:ext cx="2344272" cy="3988948"/>
          </a:xfrm>
          <a:prstGeom prst="rect">
            <a:avLst/>
          </a:pr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green and red triangle with black triangle&#10;&#10;Description automatically generated"/>
          <p:cNvPicPr>
            <a:picLocks noChangeAspect="1"/>
          </p:cNvPicPr>
          <p:nvPr/>
        </p:nvPicPr>
        <p:blipFill rotWithShape="1">
          <a:blip r:embed="rId3"/>
          <a:srcRect l="17547" r="22452" b="-2"/>
          <a:stretch>
            <a:fillRect/>
          </a:stretch>
        </p:blipFill>
        <p:spPr>
          <a:xfrm>
            <a:off x="916658" y="303717"/>
            <a:ext cx="2951453" cy="2951453"/>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effectLst>
            <a:outerShdw dist="165100" dir="8100000" algn="tr" rotWithShape="0">
              <a:schemeClr val="tx1"/>
            </a:outerShdw>
          </a:effectLst>
        </p:spPr>
      </p:pic>
      <p:sp>
        <p:nvSpPr>
          <p:cNvPr id="62" name="Rectangle 61"/>
          <p:cNvSpPr>
            <a:spLocks noGrp="1" noRot="1" noChangeAspect="1" noMove="1" noResize="1" noEditPoints="1" noAdjustHandles="1" noChangeArrowheads="1" noChangeShapeType="1" noTextEdit="1"/>
          </p:cNvSpPr>
          <p:nvPr/>
        </p:nvSpPr>
        <p:spPr>
          <a:xfrm flipV="1">
            <a:off x="11986521" y="-1"/>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walking on a street with cars and a clock tower&#10;&#10;Description automatically generated"/>
          <p:cNvPicPr>
            <a:picLocks noChangeAspect="1"/>
          </p:cNvPicPr>
          <p:nvPr/>
        </p:nvPicPr>
        <p:blipFill rotWithShape="1">
          <a:blip r:embed="rId4"/>
          <a:srcRect l="8738" r="16261" b="-2"/>
          <a:stretch>
            <a:fillRect/>
          </a:stretch>
        </p:blipFill>
        <p:spPr>
          <a:xfrm>
            <a:off x="2166614" y="3403226"/>
            <a:ext cx="2951454" cy="2951454"/>
          </a:xfrm>
          <a:custGeom>
            <a:avLst/>
            <a:gdLst/>
            <a:ahLst/>
            <a:cxnLst/>
            <a:rect l="l" t="t" r="r" b="b"/>
            <a:pathLst>
              <a:path w="2951454" h="2951454">
                <a:moveTo>
                  <a:pt x="1475727" y="0"/>
                </a:moveTo>
                <a:cubicBezTo>
                  <a:pt x="2290749" y="0"/>
                  <a:pt x="2951454" y="660705"/>
                  <a:pt x="2951454" y="1475727"/>
                </a:cubicBezTo>
                <a:cubicBezTo>
                  <a:pt x="2951454" y="2290749"/>
                  <a:pt x="2290749" y="2951454"/>
                  <a:pt x="1475727" y="2951454"/>
                </a:cubicBezTo>
                <a:cubicBezTo>
                  <a:pt x="660705" y="2951454"/>
                  <a:pt x="0" y="2290749"/>
                  <a:pt x="0" y="1475727"/>
                </a:cubicBezTo>
                <a:cubicBezTo>
                  <a:pt x="0" y="660705"/>
                  <a:pt x="660705" y="0"/>
                  <a:pt x="1475727" y="0"/>
                </a:cubicBezTo>
                <a:close/>
              </a:path>
            </a:pathLst>
          </a:custGeom>
          <a:effectLst>
            <a:outerShdw dist="165100" dir="8100000" algn="tr" rotWithShape="0">
              <a:schemeClr val="tx1"/>
            </a:outerShdw>
          </a:effectLst>
        </p:spPr>
      </p:pic>
      <p:sp>
        <p:nvSpPr>
          <p:cNvPr id="27" name="Content Placeholder 13"/>
          <p:cNvSpPr>
            <a:spLocks noGrp="1"/>
          </p:cNvSpPr>
          <p:nvPr>
            <p:ph idx="1"/>
          </p:nvPr>
        </p:nvSpPr>
        <p:spPr>
          <a:xfrm>
            <a:off x="5341255" y="1747157"/>
            <a:ext cx="6382878" cy="4425577"/>
          </a:xfrm>
        </p:spPr>
        <p:txBody>
          <a:bodyPr>
            <a:normAutofit lnSpcReduction="10000"/>
          </a:bodyPr>
          <a:lstStyle/>
          <a:p>
            <a:pPr marL="0" indent="0">
              <a:lnSpc>
                <a:spcPct val="120000"/>
              </a:lnSpc>
              <a:buNone/>
            </a:pPr>
            <a:r>
              <a:rPr lang="en-US" sz="2200" b="1" i="1" dirty="0"/>
              <a:t>Growing up and even to now, I am always traveling not just around the corner but to different states, and countries, such as (Guyana, Trinidad, Jamaica, Dominican Republic, Florida, Canada, Lake George, Maryland, and so much more). Now you wouldn’t believe me but most of my travels were road trips meaning we drove but only to the easy places like Canada, Florida, Jersey, Maryland but other than that we took an airplane. There are many other places that I’d love to visit but all in due time.</a:t>
            </a:r>
            <a:endParaRPr lang="en-US" sz="2200" b="1"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4656" y="665389"/>
            <a:ext cx="5807818" cy="1507193"/>
          </a:xfrm>
        </p:spPr>
        <p:txBody>
          <a:bodyPr anchor="b">
            <a:normAutofit/>
          </a:bodyPr>
          <a:lstStyle/>
          <a:p>
            <a:r>
              <a:rPr lang="en-US" i="1" u="sng" dirty="0">
                <a:latin typeface="Notram" pitchFamily="2" charset="0"/>
              </a:rPr>
              <a:t>What is Cross Culture?</a:t>
            </a:r>
            <a:endParaRPr lang="en-US" i="1" u="sng" dirty="0">
              <a:latin typeface="Notram" pitchFamily="2" charset="0"/>
            </a:endParaRPr>
          </a:p>
        </p:txBody>
      </p:sp>
      <p:sp>
        <p:nvSpPr>
          <p:cNvPr id="88" name="Rectangle 87"/>
          <p:cNvSpPr>
            <a:spLocks noGrp="1" noRot="1" noChangeAspect="1" noMove="1" noResize="1" noEditPoints="1" noAdjustHandles="1" noChangeArrowheads="1" noChangeShapeType="1" noTextEdit="1"/>
          </p:cNvSpPr>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13"/>
          <p:cNvSpPr>
            <a:spLocks noGrp="1"/>
          </p:cNvSpPr>
          <p:nvPr>
            <p:ph idx="1"/>
          </p:nvPr>
        </p:nvSpPr>
        <p:spPr>
          <a:xfrm>
            <a:off x="814656" y="2400301"/>
            <a:ext cx="5568215" cy="3733800"/>
          </a:xfrm>
        </p:spPr>
        <p:txBody>
          <a:bodyPr>
            <a:normAutofit/>
          </a:bodyPr>
          <a:lstStyle/>
          <a:p>
            <a:pPr marL="0" indent="0">
              <a:lnSpc>
                <a:spcPct val="120000"/>
              </a:lnSpc>
              <a:buNone/>
            </a:pPr>
            <a:r>
              <a:rPr lang="en-US" sz="1600" b="1" i="1" dirty="0"/>
              <a:t>Cross-culture refers to interactions or comparisons between different cultures, typically involving the exchange of ideas, traditions, values, behaviors, and customs. It involves understanding and navigating the similarities and differences between various cultural groups, whether they are regional, national, ethnic, or even organizational. Cross-cultural interactions can occur in various contexts such as business, education, travel, or social interactions, and they often require sensitivity, open-mindedness, and communication skills to bridge potential gaps and foster mutual understanding and respect.</a:t>
            </a:r>
            <a:endParaRPr lang="en-US" sz="1600" b="1" i="1" dirty="0"/>
          </a:p>
        </p:txBody>
      </p:sp>
      <p:sp>
        <p:nvSpPr>
          <p:cNvPr id="89" name="Freeform: Shape 88"/>
          <p:cNvSpPr>
            <a:spLocks noGrp="1" noRot="1" noChangeAspect="1" noMove="1" noResize="1" noEditPoints="1" noAdjustHandles="1" noChangeArrowheads="1" noChangeShapeType="1" noTextEdit="1"/>
          </p:cNvSpPr>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0" name="Picture 89" descr="hand holding ball"/>
          <p:cNvPicPr>
            <a:picLocks noChangeAspect="1"/>
          </p:cNvPicPr>
          <p:nvPr/>
        </p:nvPicPr>
        <p:blipFill rotWithShape="1">
          <a:blip r:embed="rId3"/>
          <a:srcRect l="27158" r="23405"/>
          <a:stretch>
            <a:fillRect/>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4656" y="665389"/>
            <a:ext cx="5807818" cy="1507193"/>
          </a:xfrm>
        </p:spPr>
        <p:txBody>
          <a:bodyPr anchor="b">
            <a:normAutofit fontScale="90000"/>
          </a:bodyPr>
          <a:lstStyle/>
          <a:p>
            <a:r>
              <a:rPr lang="en-US" sz="3000" i="1" u="sng" dirty="0">
                <a:latin typeface="Notram" pitchFamily="2" charset="0"/>
              </a:rPr>
              <a:t>What is Cross Culture IN New York?</a:t>
            </a:r>
            <a:endParaRPr lang="en-US" sz="3000" i="1" u="sng" dirty="0">
              <a:latin typeface="Notram" pitchFamily="2" charset="0"/>
            </a:endParaRPr>
          </a:p>
        </p:txBody>
      </p:sp>
      <p:sp>
        <p:nvSpPr>
          <p:cNvPr id="81" name="Rectangle 80"/>
          <p:cNvSpPr>
            <a:spLocks noGrp="1" noRot="1" noChangeAspect="1" noMove="1" noResize="1" noEditPoints="1" noAdjustHandles="1" noChangeArrowheads="1" noChangeShapeType="1" noTextEdit="1"/>
          </p:cNvSpPr>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13"/>
          <p:cNvSpPr>
            <a:spLocks noGrp="1"/>
          </p:cNvSpPr>
          <p:nvPr>
            <p:ph idx="1"/>
          </p:nvPr>
        </p:nvSpPr>
        <p:spPr>
          <a:xfrm>
            <a:off x="814656" y="2400301"/>
            <a:ext cx="5568215" cy="3733800"/>
          </a:xfrm>
        </p:spPr>
        <p:txBody>
          <a:bodyPr>
            <a:normAutofit/>
          </a:bodyPr>
          <a:lstStyle/>
          <a:p>
            <a:pPr marL="0" indent="0">
              <a:lnSpc>
                <a:spcPct val="120000"/>
              </a:lnSpc>
              <a:buNone/>
            </a:pPr>
            <a:r>
              <a:rPr lang="en-US" sz="1700" b="1" i="1" dirty="0"/>
              <a:t>In New York City, cross-cultural dynamics thrive due to its diverse population representing various cultures worldwide. The city's neighborhoods, businesses, educational institutions, and cultural events all contribute to the rich tapestry of cross-cultural interactions. From cuisine and language to art and music, New York embodies a melting pot where people from different backgrounds coexist and collaborate, making effective communication and understanding of cultural nuances essential for success.</a:t>
            </a:r>
            <a:endParaRPr lang="en-US" sz="1700" b="1" i="1" dirty="0"/>
          </a:p>
        </p:txBody>
      </p:sp>
      <p:sp>
        <p:nvSpPr>
          <p:cNvPr id="83" name="Freeform: Shape 82"/>
          <p:cNvSpPr>
            <a:spLocks noGrp="1" noRot="1" noChangeAspect="1" noMove="1" noResize="1" noEditPoints="1" noAdjustHandles="1" noChangeArrowheads="1" noChangeShapeType="1" noTextEdit="1"/>
          </p:cNvSpPr>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5" name="Picture 74" descr="Decorations for Mexican fiesta"/>
          <p:cNvPicPr>
            <a:picLocks noChangeAspect="1"/>
          </p:cNvPicPr>
          <p:nvPr/>
        </p:nvPicPr>
        <p:blipFill rotWithShape="1">
          <a:blip r:embed="rId3"/>
          <a:srcRect l="23964" r="26599"/>
          <a:stretch>
            <a:fillRect/>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4656" y="665389"/>
            <a:ext cx="5807818" cy="1507193"/>
          </a:xfrm>
        </p:spPr>
        <p:txBody>
          <a:bodyPr anchor="b">
            <a:normAutofit/>
          </a:bodyPr>
          <a:lstStyle/>
          <a:p>
            <a:r>
              <a:rPr lang="en-US" i="1" u="sng" dirty="0">
                <a:latin typeface="Notram" pitchFamily="2" charset="0"/>
              </a:rPr>
              <a:t>Socialization</a:t>
            </a:r>
            <a:endParaRPr lang="en-US" i="1" u="sng" dirty="0">
              <a:latin typeface="Notram" pitchFamily="2" charset="0"/>
            </a:endParaRPr>
          </a:p>
        </p:txBody>
      </p:sp>
      <p:sp>
        <p:nvSpPr>
          <p:cNvPr id="81" name="Rectangle 80"/>
          <p:cNvSpPr>
            <a:spLocks noGrp="1" noRot="1" noChangeAspect="1" noMove="1" noResize="1" noEditPoints="1" noAdjustHandles="1" noChangeArrowheads="1" noChangeShapeType="1" noTextEdit="1"/>
          </p:cNvSpPr>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13"/>
          <p:cNvSpPr>
            <a:spLocks noGrp="1"/>
          </p:cNvSpPr>
          <p:nvPr>
            <p:ph idx="1"/>
          </p:nvPr>
        </p:nvSpPr>
        <p:spPr>
          <a:xfrm>
            <a:off x="814656" y="2400301"/>
            <a:ext cx="5568215" cy="3733800"/>
          </a:xfrm>
        </p:spPr>
        <p:txBody>
          <a:bodyPr>
            <a:normAutofit/>
          </a:bodyPr>
          <a:lstStyle/>
          <a:p>
            <a:pPr marL="0" indent="0">
              <a:lnSpc>
                <a:spcPct val="120000"/>
              </a:lnSpc>
              <a:buNone/>
            </a:pPr>
            <a:r>
              <a:rPr lang="en-US" sz="1600" b="1" i="1" dirty="0"/>
              <a:t>Socialization is the process through which individuals learn and internalize the norms, values, behaviors, and social skills necessary to function effectively within a particular society or culture. It begins in infancy and continues throughout one's life, occurring through interactions with family members, peers, educators, media, and other social institutions. Socialization shapes an individual's identity, beliefs, attitudes, and behaviors, influencing how they perceive the world and interact with others. It plays a crucial role in the transmission of cultural heritage, the maintenance of social order, and the development of a sense of belonging and connection within communities.</a:t>
            </a:r>
            <a:endParaRPr lang="en-US" sz="1600" b="1" i="1" dirty="0"/>
          </a:p>
        </p:txBody>
      </p:sp>
      <p:sp>
        <p:nvSpPr>
          <p:cNvPr id="83" name="Freeform: Shape 82"/>
          <p:cNvSpPr>
            <a:spLocks noGrp="1" noRot="1" noChangeAspect="1" noMove="1" noResize="1" noEditPoints="1" noAdjustHandles="1" noChangeArrowheads="1" noChangeShapeType="1" noTextEdit="1"/>
          </p:cNvSpPr>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5" name="Picture 74" descr="Colourful carved figures of humans"/>
          <p:cNvPicPr>
            <a:picLocks noChangeAspect="1"/>
          </p:cNvPicPr>
          <p:nvPr/>
        </p:nvPicPr>
        <p:blipFill rotWithShape="1">
          <a:blip r:embed="rId3"/>
          <a:srcRect l="23632" r="23399" b="-1"/>
          <a:stretch>
            <a:fillRect/>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0101" y="707098"/>
            <a:ext cx="5295900" cy="1459159"/>
          </a:xfrm>
        </p:spPr>
        <p:txBody>
          <a:bodyPr vert="horz" lIns="91440" tIns="45720" rIns="91440" bIns="45720" rtlCol="0" anchor="b">
            <a:normAutofit/>
          </a:bodyPr>
          <a:lstStyle/>
          <a:p>
            <a:r>
              <a:rPr lang="en-US" i="1" u="sng" spc="1300" dirty="0">
                <a:latin typeface="Notram" pitchFamily="2" charset="0"/>
              </a:rPr>
              <a:t>Conclusion</a:t>
            </a:r>
            <a:endParaRPr lang="en-US" i="1" u="sng" spc="1300" dirty="0">
              <a:latin typeface="Notram" pitchFamily="2" charset="0"/>
            </a:endParaRPr>
          </a:p>
        </p:txBody>
      </p:sp>
      <p:sp>
        <p:nvSpPr>
          <p:cNvPr id="121" name="Rectangle 120"/>
          <p:cNvSpPr>
            <a:spLocks noGrp="1" noRot="1" noChangeAspect="1" noMove="1" noResize="1" noEditPoints="1" noAdjustHandles="1" noChangeArrowheads="1" noChangeShapeType="1" noTextEdit="1"/>
          </p:cNvSpPr>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13"/>
          <p:cNvSpPr>
            <a:spLocks noGrp="1"/>
          </p:cNvSpPr>
          <p:nvPr>
            <p:ph idx="1"/>
          </p:nvPr>
        </p:nvSpPr>
        <p:spPr>
          <a:xfrm>
            <a:off x="800101" y="2400021"/>
            <a:ext cx="4712383" cy="3750881"/>
          </a:xfrm>
        </p:spPr>
        <p:txBody>
          <a:bodyPr vert="horz" lIns="91440" tIns="45720" rIns="91440" bIns="45720" rtlCol="0">
            <a:normAutofit fontScale="55000" lnSpcReduction="20000"/>
          </a:bodyPr>
          <a:lstStyle/>
          <a:p>
            <a:pPr marL="0" indent="0">
              <a:buNone/>
            </a:pPr>
            <a:r>
              <a:rPr lang="en-US" b="1" i="1" cap="all" spc="300" dirty="0"/>
              <a:t>The presentation on cross-cultural comparisons between Guyana and New York highlighted the diverse cultural aspects of both regions. Despite geographical distance, both places are characterized by multicultural influences, with New York showcasing a cosmopolitan blend and Guyana reflecting Caribbean, South American, and Indian heritage. Emphasizing the importance of understanding and respecting cultural differences, the presentation underscored the role of cultural exchange in fostering mutual appreciation and connection. Ultimately, it promoted the celebration of diversity to build a more inclusive and harmonious global community.</a:t>
            </a:r>
            <a:endParaRPr lang="en-US" b="1" i="1" cap="all" spc="300" dirty="0"/>
          </a:p>
        </p:txBody>
      </p:sp>
      <p:sp>
        <p:nvSpPr>
          <p:cNvPr id="122" name="Rectangle 121"/>
          <p:cNvSpPr>
            <a:spLocks noGrp="1" noRot="1" noChangeAspect="1" noMove="1" noResize="1" noEditPoints="1" noAdjustHandles="1" noChangeArrowheads="1" noChangeShapeType="1" noTextEdit="1"/>
          </p:cNvSpPr>
          <p:nvPr/>
        </p:nvSpPr>
        <p:spPr>
          <a:xfrm flipV="1">
            <a:off x="11248792" y="3886200"/>
            <a:ext cx="949990" cy="2971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p:cNvSpPr>
            <a:spLocks noGrp="1" noRot="1" noChangeAspect="1" noMove="1" noResize="1" noEditPoints="1" noAdjustHandles="1" noChangeArrowheads="1" noChangeShapeType="1" noTextEdit="1"/>
          </p:cNvSpPr>
          <p:nvPr/>
        </p:nvSpPr>
        <p:spPr>
          <a:xfrm flipV="1">
            <a:off x="9823615" y="2413875"/>
            <a:ext cx="2289284" cy="3815228"/>
          </a:xfrm>
          <a:prstGeom prst="rect">
            <a:avLst/>
          </a:prstGeom>
          <a:blipFill dpi="0" rotWithShape="1">
            <a:blip r:embed="rId1">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descr="Colourful carved figures of humans"/>
          <p:cNvPicPr>
            <a:picLocks noChangeAspect="1"/>
          </p:cNvPicPr>
          <p:nvPr/>
        </p:nvPicPr>
        <p:blipFill rotWithShape="1">
          <a:blip r:embed="rId3"/>
          <a:srcRect l="14620" r="14132" b="2"/>
          <a:stretch>
            <a:fillRect/>
          </a:stretch>
        </p:blipFill>
        <p:spPr>
          <a:xfrm>
            <a:off x="6868453" y="926416"/>
            <a:ext cx="4712383" cy="4712383"/>
          </a:xfrm>
          <a:custGeom>
            <a:avLst/>
            <a:gdLst/>
            <a:ahLst/>
            <a:cxnLst/>
            <a:rect l="l" t="t" r="r" b="b"/>
            <a:pathLst>
              <a:path w="4487466" h="4487466">
                <a:moveTo>
                  <a:pt x="2243733" y="0"/>
                </a:moveTo>
                <a:cubicBezTo>
                  <a:pt x="3482913" y="0"/>
                  <a:pt x="4487466" y="1004553"/>
                  <a:pt x="4487466" y="2243733"/>
                </a:cubicBezTo>
                <a:cubicBezTo>
                  <a:pt x="4487466" y="3482913"/>
                  <a:pt x="3482913" y="4487466"/>
                  <a:pt x="2243733" y="4487466"/>
                </a:cubicBezTo>
                <a:cubicBezTo>
                  <a:pt x="1004553" y="4487466"/>
                  <a:pt x="0" y="3482913"/>
                  <a:pt x="0" y="2243733"/>
                </a:cubicBezTo>
                <a:cubicBezTo>
                  <a:pt x="0" y="1004553"/>
                  <a:pt x="1004553" y="0"/>
                  <a:pt x="2243733" y="0"/>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VeniceBeachVTI">
  <a:themeElements>
    <a:clrScheme name="AnalogousFromDarkSeedLeftStep">
      <a:dk1>
        <a:srgbClr val="000000"/>
      </a:dk1>
      <a:lt1>
        <a:srgbClr val="FFFFFF"/>
      </a:lt1>
      <a:dk2>
        <a:srgbClr val="213B36"/>
      </a:dk2>
      <a:lt2>
        <a:srgbClr val="E8E2E2"/>
      </a:lt2>
      <a:accent1>
        <a:srgbClr val="3AB2AD"/>
      </a:accent1>
      <a:accent2>
        <a:srgbClr val="30B779"/>
      </a:accent2>
      <a:accent3>
        <a:srgbClr val="3CB84C"/>
      </a:accent3>
      <a:accent4>
        <a:srgbClr val="58B630"/>
      </a:accent4>
      <a:accent5>
        <a:srgbClr val="8BAD39"/>
      </a:accent5>
      <a:accent6>
        <a:srgbClr val="B3A22F"/>
      </a:accent6>
      <a:hlink>
        <a:srgbClr val="618C2E"/>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0</TotalTime>
  <Words>6019</Words>
  <Application>WPS Presentation</Application>
  <PresentationFormat>Widescreen</PresentationFormat>
  <Paragraphs>42</Paragraphs>
  <Slides>10</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10</vt:i4>
      </vt:variant>
    </vt:vector>
  </HeadingPairs>
  <TitlesOfParts>
    <vt:vector size="23" baseType="lpstr">
      <vt:lpstr>Arial</vt:lpstr>
      <vt:lpstr>SimSun</vt:lpstr>
      <vt:lpstr>Wingdings</vt:lpstr>
      <vt:lpstr>Avenir Next LT Pro Light</vt:lpstr>
      <vt:lpstr>Yu Gothic UI Light</vt:lpstr>
      <vt:lpstr>Bradley Hand ITC</vt:lpstr>
      <vt:lpstr>Notram</vt:lpstr>
      <vt:lpstr>Segoe Print</vt:lpstr>
      <vt:lpstr>Avenir Next LT Pro</vt:lpstr>
      <vt:lpstr>Microsoft YaHei</vt:lpstr>
      <vt:lpstr>Arial Unicode MS</vt:lpstr>
      <vt:lpstr>Calibri</vt:lpstr>
      <vt:lpstr>VeniceBeachVTI</vt:lpstr>
      <vt:lpstr>My Cross Culture Experience</vt:lpstr>
      <vt:lpstr>Origin </vt:lpstr>
      <vt:lpstr>Experience </vt:lpstr>
      <vt:lpstr>Experience </vt:lpstr>
      <vt:lpstr>Travel Experiences </vt:lpstr>
      <vt:lpstr>What is Cross Culture?</vt:lpstr>
      <vt:lpstr>What is Cross Culture IN New York?</vt:lpstr>
      <vt:lpstr>Socialization</vt:lpstr>
      <vt:lpstr>Conclusion</vt:lpstr>
      <vt:lpstr>Ending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Cross Culture Experience</dc:title>
  <dc:creator>alisha jainarine</dc:creator>
  <cp:lastModifiedBy>oalap</cp:lastModifiedBy>
  <cp:revision>2</cp:revision>
  <dcterms:created xsi:type="dcterms:W3CDTF">2024-03-24T15:15:00Z</dcterms:created>
  <dcterms:modified xsi:type="dcterms:W3CDTF">2024-03-28T22:28:36Z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C70F917ECD01420590D4B6EA83B86CC3_13</vt:lpwstr>
  </property>
  <property fmtid="{D5CDD505-2E9C-101B-9397-08002B2CF9AE}" pid="3" name="KSOProductBuildVer">
    <vt:lpwstr>1033-12.2.0.13538</vt:lpwstr>
  </property>
</Properties>
</file>